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1027" r:id="rId2"/>
    <p:sldId id="1054" r:id="rId3"/>
    <p:sldId id="1063" r:id="rId4"/>
    <p:sldId id="1064" r:id="rId5"/>
    <p:sldId id="1065" r:id="rId6"/>
    <p:sldId id="1066" r:id="rId7"/>
    <p:sldId id="1068" r:id="rId8"/>
    <p:sldId id="1069" r:id="rId9"/>
    <p:sldId id="1070" r:id="rId10"/>
    <p:sldId id="1071" r:id="rId11"/>
    <p:sldId id="1072" r:id="rId12"/>
    <p:sldId id="1073" r:id="rId13"/>
    <p:sldId id="1074" r:id="rId14"/>
    <p:sldId id="1075" r:id="rId15"/>
    <p:sldId id="1060" r:id="rId16"/>
    <p:sldId id="1076" r:id="rId17"/>
    <p:sldId id="1025" r:id="rId18"/>
    <p:sldId id="777" r:id="rId19"/>
    <p:sldId id="1005" r:id="rId20"/>
    <p:sldId id="1006" r:id="rId21"/>
    <p:sldId id="1007" r:id="rId22"/>
    <p:sldId id="1017" r:id="rId23"/>
    <p:sldId id="1008" r:id="rId24"/>
    <p:sldId id="978" r:id="rId25"/>
    <p:sldId id="1023" r:id="rId26"/>
    <p:sldId id="1019" r:id="rId27"/>
    <p:sldId id="1026" r:id="rId28"/>
    <p:sldId id="1089" r:id="rId29"/>
    <p:sldId id="1062" r:id="rId30"/>
    <p:sldId id="1011" r:id="rId31"/>
    <p:sldId id="1010" r:id="rId32"/>
    <p:sldId id="1012" r:id="rId33"/>
    <p:sldId id="1013" r:id="rId34"/>
    <p:sldId id="981" r:id="rId35"/>
    <p:sldId id="984" r:id="rId36"/>
    <p:sldId id="950" r:id="rId37"/>
    <p:sldId id="951" r:id="rId38"/>
    <p:sldId id="964" r:id="rId39"/>
    <p:sldId id="952" r:id="rId40"/>
    <p:sldId id="953" r:id="rId41"/>
    <p:sldId id="1040" r:id="rId42"/>
    <p:sldId id="783" r:id="rId43"/>
    <p:sldId id="778" r:id="rId44"/>
    <p:sldId id="779" r:id="rId45"/>
    <p:sldId id="780" r:id="rId46"/>
    <p:sldId id="781" r:id="rId47"/>
    <p:sldId id="647" r:id="rId48"/>
    <p:sldId id="1041" r:id="rId49"/>
    <p:sldId id="1042" r:id="rId50"/>
    <p:sldId id="1043" r:id="rId51"/>
    <p:sldId id="1044" r:id="rId52"/>
    <p:sldId id="1045" r:id="rId53"/>
    <p:sldId id="997" r:id="rId54"/>
    <p:sldId id="648" r:id="rId55"/>
    <p:sldId id="843" r:id="rId56"/>
    <p:sldId id="782" r:id="rId57"/>
    <p:sldId id="999" r:id="rId58"/>
    <p:sldId id="656" r:id="rId59"/>
    <p:sldId id="653" r:id="rId60"/>
    <p:sldId id="842" r:id="rId61"/>
    <p:sldId id="850" r:id="rId62"/>
    <p:sldId id="862" r:id="rId63"/>
    <p:sldId id="1046" r:id="rId64"/>
    <p:sldId id="1047" r:id="rId65"/>
    <p:sldId id="1048" r:id="rId66"/>
    <p:sldId id="1049" r:id="rId67"/>
    <p:sldId id="1050" r:id="rId68"/>
    <p:sldId id="1051" r:id="rId69"/>
    <p:sldId id="1052" r:id="rId70"/>
    <p:sldId id="1053" r:id="rId71"/>
    <p:sldId id="861"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unlin" initials="C" lastIdx="1" clrIdx="0">
    <p:extLst>
      <p:ext uri="{19B8F6BF-5375-455C-9EA6-DF929625EA0E}">
        <p15:presenceInfo xmlns:p15="http://schemas.microsoft.com/office/powerpoint/2012/main" userId="S::skydebug@tamu.edu::f6e96a45-6540-4e59-994d-1c0f675797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1" d="100"/>
          <a:sy n="81" d="100"/>
        </p:scale>
        <p:origin x="70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unlin" userId="f6e96a45-6540-4e59-994d-1c0f67579795" providerId="ADAL" clId="{B20FC879-B506-4EA0-BBD7-6FBF5E3558B9}"/>
    <pc:docChg chg="modSld">
      <pc:chgData name="Chunlin" userId="f6e96a45-6540-4e59-994d-1c0f67579795" providerId="ADAL" clId="{B20FC879-B506-4EA0-BBD7-6FBF5E3558B9}" dt="2024-08-22T17:11:00.606" v="30" actId="12788"/>
      <pc:docMkLst>
        <pc:docMk/>
      </pc:docMkLst>
      <pc:sldChg chg="addSp modSp">
        <pc:chgData name="Chunlin" userId="f6e96a45-6540-4e59-994d-1c0f67579795" providerId="ADAL" clId="{B20FC879-B506-4EA0-BBD7-6FBF5E3558B9}" dt="2024-08-22T17:06:41.471" v="13" actId="164"/>
        <pc:sldMkLst>
          <pc:docMk/>
          <pc:sldMk cId="0" sldId="648"/>
        </pc:sldMkLst>
        <pc:spChg chg="mod">
          <ac:chgData name="Chunlin" userId="f6e96a45-6540-4e59-994d-1c0f67579795" providerId="ADAL" clId="{B20FC879-B506-4EA0-BBD7-6FBF5E3558B9}" dt="2024-08-22T17:06:41.471" v="13" actId="164"/>
          <ac:spMkLst>
            <pc:docMk/>
            <pc:sldMk cId="0" sldId="648"/>
            <ac:spMk id="17412" creationId="{00000000-0000-0000-0000-000000000000}"/>
          </ac:spMkLst>
        </pc:spChg>
        <pc:spChg chg="mod">
          <ac:chgData name="Chunlin" userId="f6e96a45-6540-4e59-994d-1c0f67579795" providerId="ADAL" clId="{B20FC879-B506-4EA0-BBD7-6FBF5E3558B9}" dt="2024-08-22T17:06:41.471" v="13" actId="164"/>
          <ac:spMkLst>
            <pc:docMk/>
            <pc:sldMk cId="0" sldId="648"/>
            <ac:spMk id="17413" creationId="{00000000-0000-0000-0000-000000000000}"/>
          </ac:spMkLst>
        </pc:spChg>
        <pc:spChg chg="mod">
          <ac:chgData name="Chunlin" userId="f6e96a45-6540-4e59-994d-1c0f67579795" providerId="ADAL" clId="{B20FC879-B506-4EA0-BBD7-6FBF5E3558B9}" dt="2024-08-22T17:06:41.471" v="13" actId="164"/>
          <ac:spMkLst>
            <pc:docMk/>
            <pc:sldMk cId="0" sldId="648"/>
            <ac:spMk id="17414" creationId="{00000000-0000-0000-0000-000000000000}"/>
          </ac:spMkLst>
        </pc:spChg>
        <pc:spChg chg="mod">
          <ac:chgData name="Chunlin" userId="f6e96a45-6540-4e59-994d-1c0f67579795" providerId="ADAL" clId="{B20FC879-B506-4EA0-BBD7-6FBF5E3558B9}" dt="2024-08-22T17:06:41.471" v="13" actId="164"/>
          <ac:spMkLst>
            <pc:docMk/>
            <pc:sldMk cId="0" sldId="648"/>
            <ac:spMk id="17415" creationId="{00000000-0000-0000-0000-000000000000}"/>
          </ac:spMkLst>
        </pc:spChg>
        <pc:grpChg chg="add mod">
          <ac:chgData name="Chunlin" userId="f6e96a45-6540-4e59-994d-1c0f67579795" providerId="ADAL" clId="{B20FC879-B506-4EA0-BBD7-6FBF5E3558B9}" dt="2024-08-22T17:06:37.067" v="12" actId="164"/>
          <ac:grpSpMkLst>
            <pc:docMk/>
            <pc:sldMk cId="0" sldId="648"/>
            <ac:grpSpMk id="2" creationId="{95214A09-FD49-4694-A215-73BEA9554646}"/>
          </ac:grpSpMkLst>
        </pc:grpChg>
        <pc:grpChg chg="add mod">
          <ac:chgData name="Chunlin" userId="f6e96a45-6540-4e59-994d-1c0f67579795" providerId="ADAL" clId="{B20FC879-B506-4EA0-BBD7-6FBF5E3558B9}" dt="2024-08-22T17:06:41.471" v="13" actId="164"/>
          <ac:grpSpMkLst>
            <pc:docMk/>
            <pc:sldMk cId="0" sldId="648"/>
            <ac:grpSpMk id="3" creationId="{656FA313-0CB7-4E6B-8E6E-47D0ABB2DE13}"/>
          </ac:grpSpMkLst>
        </pc:grpChg>
      </pc:sldChg>
      <pc:sldChg chg="addSp delSp modSp">
        <pc:chgData name="Chunlin" userId="f6e96a45-6540-4e59-994d-1c0f67579795" providerId="ADAL" clId="{B20FC879-B506-4EA0-BBD7-6FBF5E3558B9}" dt="2024-08-22T17:08:33.104" v="24" actId="164"/>
        <pc:sldMkLst>
          <pc:docMk/>
          <pc:sldMk cId="0" sldId="653"/>
        </pc:sldMkLst>
        <pc:spChg chg="mod topLvl">
          <ac:chgData name="Chunlin" userId="f6e96a45-6540-4e59-994d-1c0f67579795" providerId="ADAL" clId="{B20FC879-B506-4EA0-BBD7-6FBF5E3558B9}" dt="2024-08-22T17:08:33.104" v="24" actId="164"/>
          <ac:spMkLst>
            <pc:docMk/>
            <pc:sldMk cId="0" sldId="653"/>
            <ac:spMk id="26628" creationId="{00000000-0000-0000-0000-000000000000}"/>
          </ac:spMkLst>
        </pc:spChg>
        <pc:spChg chg="mod topLvl">
          <ac:chgData name="Chunlin" userId="f6e96a45-6540-4e59-994d-1c0f67579795" providerId="ADAL" clId="{B20FC879-B506-4EA0-BBD7-6FBF5E3558B9}" dt="2024-08-22T17:08:33.104" v="24" actId="164"/>
          <ac:spMkLst>
            <pc:docMk/>
            <pc:sldMk cId="0" sldId="653"/>
            <ac:spMk id="26629" creationId="{00000000-0000-0000-0000-000000000000}"/>
          </ac:spMkLst>
        </pc:spChg>
        <pc:spChg chg="mod topLvl">
          <ac:chgData name="Chunlin" userId="f6e96a45-6540-4e59-994d-1c0f67579795" providerId="ADAL" clId="{B20FC879-B506-4EA0-BBD7-6FBF5E3558B9}" dt="2024-08-22T17:08:33.104" v="24" actId="164"/>
          <ac:spMkLst>
            <pc:docMk/>
            <pc:sldMk cId="0" sldId="653"/>
            <ac:spMk id="26630" creationId="{00000000-0000-0000-0000-000000000000}"/>
          </ac:spMkLst>
        </pc:spChg>
        <pc:spChg chg="mod topLvl">
          <ac:chgData name="Chunlin" userId="f6e96a45-6540-4e59-994d-1c0f67579795" providerId="ADAL" clId="{B20FC879-B506-4EA0-BBD7-6FBF5E3558B9}" dt="2024-08-22T17:08:31.037" v="23" actId="165"/>
          <ac:spMkLst>
            <pc:docMk/>
            <pc:sldMk cId="0" sldId="653"/>
            <ac:spMk id="26634" creationId="{00000000-0000-0000-0000-000000000000}"/>
          </ac:spMkLst>
        </pc:spChg>
        <pc:spChg chg="mod topLvl">
          <ac:chgData name="Chunlin" userId="f6e96a45-6540-4e59-994d-1c0f67579795" providerId="ADAL" clId="{B20FC879-B506-4EA0-BBD7-6FBF5E3558B9}" dt="2024-08-22T17:08:31.037" v="23" actId="165"/>
          <ac:spMkLst>
            <pc:docMk/>
            <pc:sldMk cId="0" sldId="653"/>
            <ac:spMk id="26635" creationId="{00000000-0000-0000-0000-000000000000}"/>
          </ac:spMkLst>
        </pc:spChg>
        <pc:spChg chg="mod topLvl">
          <ac:chgData name="Chunlin" userId="f6e96a45-6540-4e59-994d-1c0f67579795" providerId="ADAL" clId="{B20FC879-B506-4EA0-BBD7-6FBF5E3558B9}" dt="2024-08-22T17:08:31.037" v="23" actId="165"/>
          <ac:spMkLst>
            <pc:docMk/>
            <pc:sldMk cId="0" sldId="653"/>
            <ac:spMk id="26636" creationId="{00000000-0000-0000-0000-000000000000}"/>
          </ac:spMkLst>
        </pc:spChg>
        <pc:spChg chg="mod topLvl">
          <ac:chgData name="Chunlin" userId="f6e96a45-6540-4e59-994d-1c0f67579795" providerId="ADAL" clId="{B20FC879-B506-4EA0-BBD7-6FBF5E3558B9}" dt="2024-08-22T17:08:31.037" v="23" actId="165"/>
          <ac:spMkLst>
            <pc:docMk/>
            <pc:sldMk cId="0" sldId="653"/>
            <ac:spMk id="26637" creationId="{00000000-0000-0000-0000-000000000000}"/>
          </ac:spMkLst>
        </pc:spChg>
        <pc:grpChg chg="add del mod">
          <ac:chgData name="Chunlin" userId="f6e96a45-6540-4e59-994d-1c0f67579795" providerId="ADAL" clId="{B20FC879-B506-4EA0-BBD7-6FBF5E3558B9}" dt="2024-08-22T17:07:53.636" v="18" actId="165"/>
          <ac:grpSpMkLst>
            <pc:docMk/>
            <pc:sldMk cId="0" sldId="653"/>
            <ac:grpSpMk id="2" creationId="{B1A999F1-7C12-4F64-BFB7-DF5A474FEFEA}"/>
          </ac:grpSpMkLst>
        </pc:grpChg>
        <pc:grpChg chg="add mod">
          <ac:chgData name="Chunlin" userId="f6e96a45-6540-4e59-994d-1c0f67579795" providerId="ADAL" clId="{B20FC879-B506-4EA0-BBD7-6FBF5E3558B9}" dt="2024-08-22T17:07:59.964" v="20" actId="164"/>
          <ac:grpSpMkLst>
            <pc:docMk/>
            <pc:sldMk cId="0" sldId="653"/>
            <ac:grpSpMk id="3" creationId="{3A7FA478-EC57-4E41-8598-1A809D09D5EC}"/>
          </ac:grpSpMkLst>
        </pc:grpChg>
        <pc:grpChg chg="add mod topLvl">
          <ac:chgData name="Chunlin" userId="f6e96a45-6540-4e59-994d-1c0f67579795" providerId="ADAL" clId="{B20FC879-B506-4EA0-BBD7-6FBF5E3558B9}" dt="2024-08-22T17:08:33.104" v="24" actId="164"/>
          <ac:grpSpMkLst>
            <pc:docMk/>
            <pc:sldMk cId="0" sldId="653"/>
            <ac:grpSpMk id="4" creationId="{284A49B6-7C78-4B61-8FBA-B0D42DA10099}"/>
          </ac:grpSpMkLst>
        </pc:grpChg>
        <pc:grpChg chg="add del mod">
          <ac:chgData name="Chunlin" userId="f6e96a45-6540-4e59-994d-1c0f67579795" providerId="ADAL" clId="{B20FC879-B506-4EA0-BBD7-6FBF5E3558B9}" dt="2024-08-22T17:08:31.037" v="23" actId="165"/>
          <ac:grpSpMkLst>
            <pc:docMk/>
            <pc:sldMk cId="0" sldId="653"/>
            <ac:grpSpMk id="5" creationId="{C6324DE3-9BEE-4A12-B963-06FD5CDC6C1C}"/>
          </ac:grpSpMkLst>
        </pc:grpChg>
        <pc:grpChg chg="add mod">
          <ac:chgData name="Chunlin" userId="f6e96a45-6540-4e59-994d-1c0f67579795" providerId="ADAL" clId="{B20FC879-B506-4EA0-BBD7-6FBF5E3558B9}" dt="2024-08-22T17:08:33.104" v="24" actId="164"/>
          <ac:grpSpMkLst>
            <pc:docMk/>
            <pc:sldMk cId="0" sldId="653"/>
            <ac:grpSpMk id="6" creationId="{2E18D277-9660-4EC8-B54D-7A424EBC8BA5}"/>
          </ac:grpSpMkLst>
        </pc:grpChg>
        <pc:grpChg chg="del">
          <ac:chgData name="Chunlin" userId="f6e96a45-6540-4e59-994d-1c0f67579795" providerId="ADAL" clId="{B20FC879-B506-4EA0-BBD7-6FBF5E3558B9}" dt="2024-08-22T17:07:46.238" v="16" actId="165"/>
          <ac:grpSpMkLst>
            <pc:docMk/>
            <pc:sldMk cId="0" sldId="653"/>
            <ac:grpSpMk id="70662" creationId="{00000000-0000-0000-0000-000000000000}"/>
          </ac:grpSpMkLst>
        </pc:grpChg>
        <pc:graphicFrameChg chg="mod topLvl">
          <ac:chgData name="Chunlin" userId="f6e96a45-6540-4e59-994d-1c0f67579795" providerId="ADAL" clId="{B20FC879-B506-4EA0-BBD7-6FBF5E3558B9}" dt="2024-08-22T17:08:31.037" v="23" actId="165"/>
          <ac:graphicFrameMkLst>
            <pc:docMk/>
            <pc:sldMk cId="0" sldId="653"/>
            <ac:graphicFrameMk id="70664" creationId="{00000000-0000-0000-0000-000000000000}"/>
          </ac:graphicFrameMkLst>
        </pc:graphicFrameChg>
      </pc:sldChg>
      <pc:sldChg chg="modSp">
        <pc:chgData name="Chunlin" userId="f6e96a45-6540-4e59-994d-1c0f67579795" providerId="ADAL" clId="{B20FC879-B506-4EA0-BBD7-6FBF5E3558B9}" dt="2024-08-22T17:07:12.067" v="14" actId="12788"/>
        <pc:sldMkLst>
          <pc:docMk/>
          <pc:sldMk cId="0" sldId="782"/>
        </pc:sldMkLst>
        <pc:picChg chg="mod">
          <ac:chgData name="Chunlin" userId="f6e96a45-6540-4e59-994d-1c0f67579795" providerId="ADAL" clId="{B20FC879-B506-4EA0-BBD7-6FBF5E3558B9}" dt="2024-08-22T17:07:12.067" v="14" actId="12788"/>
          <ac:picMkLst>
            <pc:docMk/>
            <pc:sldMk cId="0" sldId="782"/>
            <ac:picMk id="56324" creationId="{00000000-0000-0000-0000-000000000000}"/>
          </ac:picMkLst>
        </pc:picChg>
      </pc:sldChg>
      <pc:sldChg chg="modSp">
        <pc:chgData name="Chunlin" userId="f6e96a45-6540-4e59-994d-1c0f67579795" providerId="ADAL" clId="{B20FC879-B506-4EA0-BBD7-6FBF5E3558B9}" dt="2024-08-22T17:07:17.030" v="15" actId="12788"/>
        <pc:sldMkLst>
          <pc:docMk/>
          <pc:sldMk cId="0" sldId="843"/>
        </pc:sldMkLst>
        <pc:spChg chg="mod">
          <ac:chgData name="Chunlin" userId="f6e96a45-6540-4e59-994d-1c0f67579795" providerId="ADAL" clId="{B20FC879-B506-4EA0-BBD7-6FBF5E3558B9}" dt="2024-08-22T17:07:17.030" v="15" actId="12788"/>
          <ac:spMkLst>
            <pc:docMk/>
            <pc:sldMk cId="0" sldId="843"/>
            <ac:spMk id="1936388" creationId="{00000000-0000-0000-0000-000000000000}"/>
          </ac:spMkLst>
        </pc:spChg>
      </pc:sldChg>
      <pc:sldChg chg="modSp">
        <pc:chgData name="Chunlin" userId="f6e96a45-6540-4e59-994d-1c0f67579795" providerId="ADAL" clId="{B20FC879-B506-4EA0-BBD7-6FBF5E3558B9}" dt="2024-08-22T17:09:46.841" v="26" actId="12788"/>
        <pc:sldMkLst>
          <pc:docMk/>
          <pc:sldMk cId="0" sldId="862"/>
        </pc:sldMkLst>
        <pc:spChg chg="mod">
          <ac:chgData name="Chunlin" userId="f6e96a45-6540-4e59-994d-1c0f67579795" providerId="ADAL" clId="{B20FC879-B506-4EA0-BBD7-6FBF5E3558B9}" dt="2024-08-22T17:09:46.841" v="26" actId="12788"/>
          <ac:spMkLst>
            <pc:docMk/>
            <pc:sldMk cId="0" sldId="862"/>
            <ac:spMk id="95236" creationId="{00000000-0000-0000-0000-000000000000}"/>
          </ac:spMkLst>
        </pc:spChg>
      </pc:sldChg>
      <pc:sldChg chg="modSp">
        <pc:chgData name="Chunlin" userId="f6e96a45-6540-4e59-994d-1c0f67579795" providerId="ADAL" clId="{B20FC879-B506-4EA0-BBD7-6FBF5E3558B9}" dt="2024-08-22T17:00:05.179" v="8" actId="14100"/>
        <pc:sldMkLst>
          <pc:docMk/>
          <pc:sldMk cId="0" sldId="964"/>
        </pc:sldMkLst>
        <pc:graphicFrameChg chg="mod">
          <ac:chgData name="Chunlin" userId="f6e96a45-6540-4e59-994d-1c0f67579795" providerId="ADAL" clId="{B20FC879-B506-4EA0-BBD7-6FBF5E3558B9}" dt="2024-08-22T17:00:05.179" v="8" actId="14100"/>
          <ac:graphicFrameMkLst>
            <pc:docMk/>
            <pc:sldMk cId="0" sldId="964"/>
            <ac:graphicFrameMk id="2209795" creationId="{00000000-0000-0000-0000-000000000000}"/>
          </ac:graphicFrameMkLst>
        </pc:graphicFrameChg>
      </pc:sldChg>
      <pc:sldChg chg="addSp modSp">
        <pc:chgData name="Chunlin" userId="f6e96a45-6540-4e59-994d-1c0f67579795" providerId="ADAL" clId="{B20FC879-B506-4EA0-BBD7-6FBF5E3558B9}" dt="2024-08-22T17:06:24.662" v="10" actId="12788"/>
        <pc:sldMkLst>
          <pc:docMk/>
          <pc:sldMk cId="0" sldId="997"/>
        </pc:sldMkLst>
        <pc:spChg chg="mod">
          <ac:chgData name="Chunlin" userId="f6e96a45-6540-4e59-994d-1c0f67579795" providerId="ADAL" clId="{B20FC879-B506-4EA0-BBD7-6FBF5E3558B9}" dt="2024-08-22T17:06:24.662" v="10" actId="12788"/>
          <ac:spMkLst>
            <pc:docMk/>
            <pc:sldMk cId="0" sldId="997"/>
            <ac:spMk id="16388" creationId="{00000000-0000-0000-0000-000000000000}"/>
          </ac:spMkLst>
        </pc:spChg>
        <pc:spChg chg="mod">
          <ac:chgData name="Chunlin" userId="f6e96a45-6540-4e59-994d-1c0f67579795" providerId="ADAL" clId="{B20FC879-B506-4EA0-BBD7-6FBF5E3558B9}" dt="2024-08-22T17:06:24.662" v="10" actId="12788"/>
          <ac:spMkLst>
            <pc:docMk/>
            <pc:sldMk cId="0" sldId="997"/>
            <ac:spMk id="50180" creationId="{00000000-0000-0000-0000-000000000000}"/>
          </ac:spMkLst>
        </pc:spChg>
        <pc:grpChg chg="add mod">
          <ac:chgData name="Chunlin" userId="f6e96a45-6540-4e59-994d-1c0f67579795" providerId="ADAL" clId="{B20FC879-B506-4EA0-BBD7-6FBF5E3558B9}" dt="2024-08-22T17:06:24.662" v="10" actId="12788"/>
          <ac:grpSpMkLst>
            <pc:docMk/>
            <pc:sldMk cId="0" sldId="997"/>
            <ac:grpSpMk id="2" creationId="{7472ACE9-E99A-4AE6-9D5E-6575AE518BD8}"/>
          </ac:grpSpMkLst>
        </pc:grpChg>
      </pc:sldChg>
      <pc:sldChg chg="addSp modSp">
        <pc:chgData name="Chunlin" userId="f6e96a45-6540-4e59-994d-1c0f67579795" providerId="ADAL" clId="{B20FC879-B506-4EA0-BBD7-6FBF5E3558B9}" dt="2024-08-22T16:48:27.350" v="5"/>
        <pc:sldMkLst>
          <pc:docMk/>
          <pc:sldMk cId="0" sldId="1007"/>
        </pc:sldMkLst>
        <pc:cxnChg chg="add mod">
          <ac:chgData name="Chunlin" userId="f6e96a45-6540-4e59-994d-1c0f67579795" providerId="ADAL" clId="{B20FC879-B506-4EA0-BBD7-6FBF5E3558B9}" dt="2024-08-22T16:48:27.350" v="5"/>
          <ac:cxnSpMkLst>
            <pc:docMk/>
            <pc:sldMk cId="0" sldId="1007"/>
            <ac:cxnSpMk id="20" creationId="{D42E0E60-4524-4D8F-BFC4-087DE7C172A1}"/>
          </ac:cxnSpMkLst>
        </pc:cxnChg>
      </pc:sldChg>
      <pc:sldChg chg="addSp modSp">
        <pc:chgData name="Chunlin" userId="f6e96a45-6540-4e59-994d-1c0f67579795" providerId="ADAL" clId="{B20FC879-B506-4EA0-BBD7-6FBF5E3558B9}" dt="2024-08-22T16:36:05.555" v="2" actId="164"/>
        <pc:sldMkLst>
          <pc:docMk/>
          <pc:sldMk cId="0" sldId="1025"/>
        </pc:sldMkLst>
        <pc:spChg chg="mod">
          <ac:chgData name="Chunlin" userId="f6e96a45-6540-4e59-994d-1c0f67579795" providerId="ADAL" clId="{B20FC879-B506-4EA0-BBD7-6FBF5E3558B9}" dt="2024-08-22T16:36:05.555" v="2" actId="164"/>
          <ac:spMkLst>
            <pc:docMk/>
            <pc:sldMk cId="0" sldId="1025"/>
            <ac:spMk id="2307077" creationId="{00000000-0000-0000-0000-000000000000}"/>
          </ac:spMkLst>
        </pc:spChg>
        <pc:spChg chg="mod">
          <ac:chgData name="Chunlin" userId="f6e96a45-6540-4e59-994d-1c0f67579795" providerId="ADAL" clId="{B20FC879-B506-4EA0-BBD7-6FBF5E3558B9}" dt="2024-08-22T16:36:05.555" v="2" actId="164"/>
          <ac:spMkLst>
            <pc:docMk/>
            <pc:sldMk cId="0" sldId="1025"/>
            <ac:spMk id="2307078" creationId="{00000000-0000-0000-0000-000000000000}"/>
          </ac:spMkLst>
        </pc:spChg>
        <pc:spChg chg="mod">
          <ac:chgData name="Chunlin" userId="f6e96a45-6540-4e59-994d-1c0f67579795" providerId="ADAL" clId="{B20FC879-B506-4EA0-BBD7-6FBF5E3558B9}" dt="2024-08-22T16:36:05.555" v="2" actId="164"/>
          <ac:spMkLst>
            <pc:docMk/>
            <pc:sldMk cId="0" sldId="1025"/>
            <ac:spMk id="2307079" creationId="{00000000-0000-0000-0000-000000000000}"/>
          </ac:spMkLst>
        </pc:spChg>
        <pc:spChg chg="mod">
          <ac:chgData name="Chunlin" userId="f6e96a45-6540-4e59-994d-1c0f67579795" providerId="ADAL" clId="{B20FC879-B506-4EA0-BBD7-6FBF5E3558B9}" dt="2024-08-22T16:36:05.555" v="2" actId="164"/>
          <ac:spMkLst>
            <pc:docMk/>
            <pc:sldMk cId="0" sldId="1025"/>
            <ac:spMk id="2307080" creationId="{00000000-0000-0000-0000-000000000000}"/>
          </ac:spMkLst>
        </pc:spChg>
        <pc:spChg chg="mod">
          <ac:chgData name="Chunlin" userId="f6e96a45-6540-4e59-994d-1c0f67579795" providerId="ADAL" clId="{B20FC879-B506-4EA0-BBD7-6FBF5E3558B9}" dt="2024-08-22T16:36:05.555" v="2" actId="164"/>
          <ac:spMkLst>
            <pc:docMk/>
            <pc:sldMk cId="0" sldId="1025"/>
            <ac:spMk id="2307081" creationId="{00000000-0000-0000-0000-000000000000}"/>
          </ac:spMkLst>
        </pc:spChg>
        <pc:spChg chg="mod">
          <ac:chgData name="Chunlin" userId="f6e96a45-6540-4e59-994d-1c0f67579795" providerId="ADAL" clId="{B20FC879-B506-4EA0-BBD7-6FBF5E3558B9}" dt="2024-08-22T16:36:05.555" v="2" actId="164"/>
          <ac:spMkLst>
            <pc:docMk/>
            <pc:sldMk cId="0" sldId="1025"/>
            <ac:spMk id="2307082" creationId="{00000000-0000-0000-0000-000000000000}"/>
          </ac:spMkLst>
        </pc:spChg>
        <pc:spChg chg="mod">
          <ac:chgData name="Chunlin" userId="f6e96a45-6540-4e59-994d-1c0f67579795" providerId="ADAL" clId="{B20FC879-B506-4EA0-BBD7-6FBF5E3558B9}" dt="2024-08-22T16:36:05.555" v="2" actId="164"/>
          <ac:spMkLst>
            <pc:docMk/>
            <pc:sldMk cId="0" sldId="1025"/>
            <ac:spMk id="2307083" creationId="{00000000-0000-0000-0000-000000000000}"/>
          </ac:spMkLst>
        </pc:spChg>
        <pc:spChg chg="mod">
          <ac:chgData name="Chunlin" userId="f6e96a45-6540-4e59-994d-1c0f67579795" providerId="ADAL" clId="{B20FC879-B506-4EA0-BBD7-6FBF5E3558B9}" dt="2024-08-22T16:36:05.555" v="2" actId="164"/>
          <ac:spMkLst>
            <pc:docMk/>
            <pc:sldMk cId="0" sldId="1025"/>
            <ac:spMk id="2307084" creationId="{00000000-0000-0000-0000-000000000000}"/>
          </ac:spMkLst>
        </pc:spChg>
        <pc:spChg chg="mod">
          <ac:chgData name="Chunlin" userId="f6e96a45-6540-4e59-994d-1c0f67579795" providerId="ADAL" clId="{B20FC879-B506-4EA0-BBD7-6FBF5E3558B9}" dt="2024-08-22T16:36:05.555" v="2" actId="164"/>
          <ac:spMkLst>
            <pc:docMk/>
            <pc:sldMk cId="0" sldId="1025"/>
            <ac:spMk id="2307085" creationId="{00000000-0000-0000-0000-000000000000}"/>
          </ac:spMkLst>
        </pc:spChg>
        <pc:spChg chg="mod">
          <ac:chgData name="Chunlin" userId="f6e96a45-6540-4e59-994d-1c0f67579795" providerId="ADAL" clId="{B20FC879-B506-4EA0-BBD7-6FBF5E3558B9}" dt="2024-08-22T16:36:05.555" v="2" actId="164"/>
          <ac:spMkLst>
            <pc:docMk/>
            <pc:sldMk cId="0" sldId="1025"/>
            <ac:spMk id="2307086" creationId="{00000000-0000-0000-0000-000000000000}"/>
          </ac:spMkLst>
        </pc:spChg>
        <pc:spChg chg="mod">
          <ac:chgData name="Chunlin" userId="f6e96a45-6540-4e59-994d-1c0f67579795" providerId="ADAL" clId="{B20FC879-B506-4EA0-BBD7-6FBF5E3558B9}" dt="2024-08-22T16:36:05.555" v="2" actId="164"/>
          <ac:spMkLst>
            <pc:docMk/>
            <pc:sldMk cId="0" sldId="1025"/>
            <ac:spMk id="2307087" creationId="{00000000-0000-0000-0000-000000000000}"/>
          </ac:spMkLst>
        </pc:spChg>
        <pc:spChg chg="mod">
          <ac:chgData name="Chunlin" userId="f6e96a45-6540-4e59-994d-1c0f67579795" providerId="ADAL" clId="{B20FC879-B506-4EA0-BBD7-6FBF5E3558B9}" dt="2024-08-22T16:36:05.555" v="2" actId="164"/>
          <ac:spMkLst>
            <pc:docMk/>
            <pc:sldMk cId="0" sldId="1025"/>
            <ac:spMk id="2307088" creationId="{00000000-0000-0000-0000-000000000000}"/>
          </ac:spMkLst>
        </pc:spChg>
        <pc:spChg chg="mod">
          <ac:chgData name="Chunlin" userId="f6e96a45-6540-4e59-994d-1c0f67579795" providerId="ADAL" clId="{B20FC879-B506-4EA0-BBD7-6FBF5E3558B9}" dt="2024-08-22T16:36:05.555" v="2" actId="164"/>
          <ac:spMkLst>
            <pc:docMk/>
            <pc:sldMk cId="0" sldId="1025"/>
            <ac:spMk id="2307089" creationId="{00000000-0000-0000-0000-000000000000}"/>
          </ac:spMkLst>
        </pc:spChg>
        <pc:spChg chg="mod">
          <ac:chgData name="Chunlin" userId="f6e96a45-6540-4e59-994d-1c0f67579795" providerId="ADAL" clId="{B20FC879-B506-4EA0-BBD7-6FBF5E3558B9}" dt="2024-08-22T16:36:05.555" v="2" actId="164"/>
          <ac:spMkLst>
            <pc:docMk/>
            <pc:sldMk cId="0" sldId="1025"/>
            <ac:spMk id="2307090" creationId="{00000000-0000-0000-0000-000000000000}"/>
          </ac:spMkLst>
        </pc:spChg>
        <pc:spChg chg="mod">
          <ac:chgData name="Chunlin" userId="f6e96a45-6540-4e59-994d-1c0f67579795" providerId="ADAL" clId="{B20FC879-B506-4EA0-BBD7-6FBF5E3558B9}" dt="2024-08-22T16:36:05.555" v="2" actId="164"/>
          <ac:spMkLst>
            <pc:docMk/>
            <pc:sldMk cId="0" sldId="1025"/>
            <ac:spMk id="2307091" creationId="{00000000-0000-0000-0000-000000000000}"/>
          </ac:spMkLst>
        </pc:spChg>
        <pc:spChg chg="mod">
          <ac:chgData name="Chunlin" userId="f6e96a45-6540-4e59-994d-1c0f67579795" providerId="ADAL" clId="{B20FC879-B506-4EA0-BBD7-6FBF5E3558B9}" dt="2024-08-22T16:36:05.555" v="2" actId="164"/>
          <ac:spMkLst>
            <pc:docMk/>
            <pc:sldMk cId="0" sldId="1025"/>
            <ac:spMk id="2307092" creationId="{00000000-0000-0000-0000-000000000000}"/>
          </ac:spMkLst>
        </pc:spChg>
        <pc:spChg chg="mod">
          <ac:chgData name="Chunlin" userId="f6e96a45-6540-4e59-994d-1c0f67579795" providerId="ADAL" clId="{B20FC879-B506-4EA0-BBD7-6FBF5E3558B9}" dt="2024-08-22T16:36:05.555" v="2" actId="164"/>
          <ac:spMkLst>
            <pc:docMk/>
            <pc:sldMk cId="0" sldId="1025"/>
            <ac:spMk id="2307093" creationId="{00000000-0000-0000-0000-000000000000}"/>
          </ac:spMkLst>
        </pc:spChg>
        <pc:spChg chg="mod">
          <ac:chgData name="Chunlin" userId="f6e96a45-6540-4e59-994d-1c0f67579795" providerId="ADAL" clId="{B20FC879-B506-4EA0-BBD7-6FBF5E3558B9}" dt="2024-08-22T16:36:05.555" v="2" actId="164"/>
          <ac:spMkLst>
            <pc:docMk/>
            <pc:sldMk cId="0" sldId="1025"/>
            <ac:spMk id="2307094" creationId="{00000000-0000-0000-0000-000000000000}"/>
          </ac:spMkLst>
        </pc:spChg>
        <pc:grpChg chg="add mod">
          <ac:chgData name="Chunlin" userId="f6e96a45-6540-4e59-994d-1c0f67579795" providerId="ADAL" clId="{B20FC879-B506-4EA0-BBD7-6FBF5E3558B9}" dt="2024-08-22T16:36:05.555" v="2" actId="164"/>
          <ac:grpSpMkLst>
            <pc:docMk/>
            <pc:sldMk cId="0" sldId="1025"/>
            <ac:grpSpMk id="2" creationId="{5E87AC32-9A0B-4CC9-B74F-F58C5A02C25F}"/>
          </ac:grpSpMkLst>
        </pc:grpChg>
        <pc:graphicFrameChg chg="mod">
          <ac:chgData name="Chunlin" userId="f6e96a45-6540-4e59-994d-1c0f67579795" providerId="ADAL" clId="{B20FC879-B506-4EA0-BBD7-6FBF5E3558B9}" dt="2024-08-22T16:36:05.555" v="2" actId="164"/>
          <ac:graphicFrameMkLst>
            <pc:docMk/>
            <pc:sldMk cId="0" sldId="1025"/>
            <ac:graphicFrameMk id="2307075" creationId="{00000000-0000-0000-0000-000000000000}"/>
          </ac:graphicFrameMkLst>
        </pc:graphicFrameChg>
        <pc:graphicFrameChg chg="mod">
          <ac:chgData name="Chunlin" userId="f6e96a45-6540-4e59-994d-1c0f67579795" providerId="ADAL" clId="{B20FC879-B506-4EA0-BBD7-6FBF5E3558B9}" dt="2024-08-22T16:36:05.555" v="2" actId="164"/>
          <ac:graphicFrameMkLst>
            <pc:docMk/>
            <pc:sldMk cId="0" sldId="1025"/>
            <ac:graphicFrameMk id="2307076" creationId="{00000000-0000-0000-0000-000000000000}"/>
          </ac:graphicFrameMkLst>
        </pc:graphicFrameChg>
      </pc:sldChg>
      <pc:sldChg chg="addSp modSp">
        <pc:chgData name="Chunlin" userId="f6e96a45-6540-4e59-994d-1c0f67579795" providerId="ADAL" clId="{B20FC879-B506-4EA0-BBD7-6FBF5E3558B9}" dt="2024-08-22T16:27:10.557" v="1"/>
        <pc:sldMkLst>
          <pc:docMk/>
          <pc:sldMk cId="0" sldId="1027"/>
        </pc:sldMkLst>
        <pc:spChg chg="add mod">
          <ac:chgData name="Chunlin" userId="f6e96a45-6540-4e59-994d-1c0f67579795" providerId="ADAL" clId="{B20FC879-B506-4EA0-BBD7-6FBF5E3558B9}" dt="2024-08-22T16:20:40.753" v="0" actId="767"/>
          <ac:spMkLst>
            <pc:docMk/>
            <pc:sldMk cId="0" sldId="1027"/>
            <ac:spMk id="2" creationId="{4FC6119A-5FA9-48FA-AC0C-5CDBBDBD8F48}"/>
          </ac:spMkLst>
        </pc:spChg>
        <pc:graphicFrameChg chg="add mod">
          <ac:chgData name="Chunlin" userId="f6e96a45-6540-4e59-994d-1c0f67579795" providerId="ADAL" clId="{B20FC879-B506-4EA0-BBD7-6FBF5E3558B9}" dt="2024-08-22T16:27:10.557" v="1"/>
          <ac:graphicFrameMkLst>
            <pc:docMk/>
            <pc:sldMk cId="0" sldId="1027"/>
            <ac:graphicFrameMk id="4" creationId="{DC6DCCDE-203C-48A8-BFF3-FB67926FD1A3}"/>
          </ac:graphicFrameMkLst>
        </pc:graphicFrameChg>
      </pc:sldChg>
      <pc:sldChg chg="modSp">
        <pc:chgData name="Chunlin" userId="f6e96a45-6540-4e59-994d-1c0f67579795" providerId="ADAL" clId="{B20FC879-B506-4EA0-BBD7-6FBF5E3558B9}" dt="2024-08-22T17:10:03.502" v="29" actId="122"/>
        <pc:sldMkLst>
          <pc:docMk/>
          <pc:sldMk cId="0" sldId="1050"/>
        </pc:sldMkLst>
        <pc:spChg chg="mod">
          <ac:chgData name="Chunlin" userId="f6e96a45-6540-4e59-994d-1c0f67579795" providerId="ADAL" clId="{B20FC879-B506-4EA0-BBD7-6FBF5E3558B9}" dt="2024-08-22T17:10:03.502" v="29" actId="122"/>
          <ac:spMkLst>
            <pc:docMk/>
            <pc:sldMk cId="0" sldId="1050"/>
            <ac:spMk id="101377" creationId="{00000000-0000-0000-0000-000000000000}"/>
          </ac:spMkLst>
        </pc:spChg>
      </pc:sldChg>
      <pc:sldChg chg="modSp">
        <pc:chgData name="Chunlin" userId="f6e96a45-6540-4e59-994d-1c0f67579795" providerId="ADAL" clId="{B20FC879-B506-4EA0-BBD7-6FBF5E3558B9}" dt="2024-08-22T17:11:00.606" v="30" actId="12788"/>
        <pc:sldMkLst>
          <pc:docMk/>
          <pc:sldMk cId="0" sldId="1053"/>
        </pc:sldMkLst>
        <pc:picChg chg="mod">
          <ac:chgData name="Chunlin" userId="f6e96a45-6540-4e59-994d-1c0f67579795" providerId="ADAL" clId="{B20FC879-B506-4EA0-BBD7-6FBF5E3558B9}" dt="2024-08-22T17:11:00.606" v="30" actId="12788"/>
          <ac:picMkLst>
            <pc:docMk/>
            <pc:sldMk cId="0" sldId="1053"/>
            <ac:picMk id="107523" creationId="{00000000-0000-0000-0000-000000000000}"/>
          </ac:picMkLst>
        </pc:picChg>
      </pc:sldChg>
      <pc:sldChg chg="modSp">
        <pc:chgData name="Chunlin" userId="f6e96a45-6540-4e59-994d-1c0f67579795" providerId="ADAL" clId="{B20FC879-B506-4EA0-BBD7-6FBF5E3558B9}" dt="2024-08-22T16:42:33.809" v="4" actId="12788"/>
        <pc:sldMkLst>
          <pc:docMk/>
          <pc:sldMk cId="0" sldId="1063"/>
        </pc:sldMkLst>
        <pc:graphicFrameChg chg="mod">
          <ac:chgData name="Chunlin" userId="f6e96a45-6540-4e59-994d-1c0f67579795" providerId="ADAL" clId="{B20FC879-B506-4EA0-BBD7-6FBF5E3558B9}" dt="2024-08-22T16:42:33.809" v="4" actId="12788"/>
          <ac:graphicFrameMkLst>
            <pc:docMk/>
            <pc:sldMk cId="0" sldId="1063"/>
            <ac:graphicFrameMk id="7" creationId="{00000000-0000-0000-0000-000000000000}"/>
          </ac:graphicFrameMkLst>
        </pc:graphicFrameChg>
      </pc:sldChg>
      <pc:sldChg chg="addSp modSp">
        <pc:chgData name="Chunlin" userId="f6e96a45-6540-4e59-994d-1c0f67579795" providerId="ADAL" clId="{B20FC879-B506-4EA0-BBD7-6FBF5E3558B9}" dt="2024-08-22T16:38:20.482" v="3" actId="164"/>
        <pc:sldMkLst>
          <pc:docMk/>
          <pc:sldMk cId="0" sldId="1071"/>
        </pc:sldMkLst>
        <pc:spChg chg="mod">
          <ac:chgData name="Chunlin" userId="f6e96a45-6540-4e59-994d-1c0f67579795" providerId="ADAL" clId="{B20FC879-B506-4EA0-BBD7-6FBF5E3558B9}" dt="2024-08-22T16:38:20.482" v="3" actId="164"/>
          <ac:spMkLst>
            <pc:docMk/>
            <pc:sldMk cId="0" sldId="1071"/>
            <ac:spMk id="8" creationId="{00000000-0000-0000-0000-000000000000}"/>
          </ac:spMkLst>
        </pc:spChg>
        <pc:spChg chg="mod">
          <ac:chgData name="Chunlin" userId="f6e96a45-6540-4e59-994d-1c0f67579795" providerId="ADAL" clId="{B20FC879-B506-4EA0-BBD7-6FBF5E3558B9}" dt="2024-08-22T16:38:20.482" v="3" actId="164"/>
          <ac:spMkLst>
            <pc:docMk/>
            <pc:sldMk cId="0" sldId="1071"/>
            <ac:spMk id="9" creationId="{00000000-0000-0000-0000-000000000000}"/>
          </ac:spMkLst>
        </pc:spChg>
        <pc:spChg chg="mod">
          <ac:chgData name="Chunlin" userId="f6e96a45-6540-4e59-994d-1c0f67579795" providerId="ADAL" clId="{B20FC879-B506-4EA0-BBD7-6FBF5E3558B9}" dt="2024-08-22T16:38:20.482" v="3" actId="164"/>
          <ac:spMkLst>
            <pc:docMk/>
            <pc:sldMk cId="0" sldId="1071"/>
            <ac:spMk id="11" creationId="{00000000-0000-0000-0000-000000000000}"/>
          </ac:spMkLst>
        </pc:spChg>
        <pc:spChg chg="mod">
          <ac:chgData name="Chunlin" userId="f6e96a45-6540-4e59-994d-1c0f67579795" providerId="ADAL" clId="{B20FC879-B506-4EA0-BBD7-6FBF5E3558B9}" dt="2024-08-22T16:38:20.482" v="3" actId="164"/>
          <ac:spMkLst>
            <pc:docMk/>
            <pc:sldMk cId="0" sldId="1071"/>
            <ac:spMk id="12" creationId="{00000000-0000-0000-0000-000000000000}"/>
          </ac:spMkLst>
        </pc:spChg>
        <pc:spChg chg="mod">
          <ac:chgData name="Chunlin" userId="f6e96a45-6540-4e59-994d-1c0f67579795" providerId="ADAL" clId="{B20FC879-B506-4EA0-BBD7-6FBF5E3558B9}" dt="2024-08-22T16:38:20.482" v="3" actId="164"/>
          <ac:spMkLst>
            <pc:docMk/>
            <pc:sldMk cId="0" sldId="1071"/>
            <ac:spMk id="13" creationId="{00000000-0000-0000-0000-000000000000}"/>
          </ac:spMkLst>
        </pc:spChg>
        <pc:spChg chg="mod">
          <ac:chgData name="Chunlin" userId="f6e96a45-6540-4e59-994d-1c0f67579795" providerId="ADAL" clId="{B20FC879-B506-4EA0-BBD7-6FBF5E3558B9}" dt="2024-08-22T16:38:20.482" v="3" actId="164"/>
          <ac:spMkLst>
            <pc:docMk/>
            <pc:sldMk cId="0" sldId="1071"/>
            <ac:spMk id="14" creationId="{00000000-0000-0000-0000-000000000000}"/>
          </ac:spMkLst>
        </pc:spChg>
        <pc:spChg chg="mod">
          <ac:chgData name="Chunlin" userId="f6e96a45-6540-4e59-994d-1c0f67579795" providerId="ADAL" clId="{B20FC879-B506-4EA0-BBD7-6FBF5E3558B9}" dt="2024-08-22T16:38:20.482" v="3" actId="164"/>
          <ac:spMkLst>
            <pc:docMk/>
            <pc:sldMk cId="0" sldId="1071"/>
            <ac:spMk id="15" creationId="{00000000-0000-0000-0000-000000000000}"/>
          </ac:spMkLst>
        </pc:spChg>
        <pc:grpChg chg="add mod">
          <ac:chgData name="Chunlin" userId="f6e96a45-6540-4e59-994d-1c0f67579795" providerId="ADAL" clId="{B20FC879-B506-4EA0-BBD7-6FBF5E3558B9}" dt="2024-08-22T16:38:20.482" v="3" actId="164"/>
          <ac:grpSpMkLst>
            <pc:docMk/>
            <pc:sldMk cId="0" sldId="1071"/>
            <ac:grpSpMk id="2" creationId="{D33E09BE-C382-4B49-A84C-5BEB3C29989B}"/>
          </ac:grpSpMkLst>
        </pc:grpChg>
        <pc:picChg chg="mod">
          <ac:chgData name="Chunlin" userId="f6e96a45-6540-4e59-994d-1c0f67579795" providerId="ADAL" clId="{B20FC879-B506-4EA0-BBD7-6FBF5E3558B9}" dt="2024-08-22T16:38:20.482" v="3" actId="164"/>
          <ac:picMkLst>
            <pc:docMk/>
            <pc:sldMk cId="0" sldId="1071"/>
            <ac:picMk id="6" creationId="{00000000-0000-0000-0000-000000000000}"/>
          </ac:picMkLst>
        </pc:pic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00B0F0"/>
              </a:solidFill>
            </c:spPr>
            <c:extLst>
              <c:ext xmlns:c16="http://schemas.microsoft.com/office/drawing/2014/chart" uri="{C3380CC4-5D6E-409C-BE32-E72D297353CC}">
                <c16:uniqueId val="{00000001-4D45-4F44-9908-1AFC03A039C6}"/>
              </c:ext>
            </c:extLst>
          </c:dPt>
          <c:dPt>
            <c:idx val="1"/>
            <c:bubble3D val="0"/>
            <c:spPr>
              <a:solidFill>
                <a:srgbClr val="92D050"/>
              </a:solidFill>
            </c:spPr>
            <c:extLst>
              <c:ext xmlns:c16="http://schemas.microsoft.com/office/drawing/2014/chart" uri="{C3380CC4-5D6E-409C-BE32-E72D297353CC}">
                <c16:uniqueId val="{00000003-4D45-4F44-9908-1AFC03A039C6}"/>
              </c:ext>
            </c:extLst>
          </c:dPt>
          <c:dPt>
            <c:idx val="2"/>
            <c:bubble3D val="0"/>
            <c:spPr>
              <a:solidFill>
                <a:srgbClr val="006600"/>
              </a:solidFill>
            </c:spPr>
            <c:extLst>
              <c:ext xmlns:c16="http://schemas.microsoft.com/office/drawing/2014/chart" uri="{C3380CC4-5D6E-409C-BE32-E72D297353CC}">
                <c16:uniqueId val="{00000005-4D45-4F44-9908-1AFC03A039C6}"/>
              </c:ext>
            </c:extLst>
          </c:dPt>
          <c:dPt>
            <c:idx val="4"/>
            <c:bubble3D val="0"/>
            <c:spPr>
              <a:solidFill>
                <a:srgbClr val="FF0000"/>
              </a:solidFill>
            </c:spPr>
            <c:extLst>
              <c:ext xmlns:c16="http://schemas.microsoft.com/office/drawing/2014/chart" uri="{C3380CC4-5D6E-409C-BE32-E72D297353CC}">
                <c16:uniqueId val="{00000007-4D45-4F44-9908-1AFC03A039C6}"/>
              </c:ext>
            </c:extLst>
          </c:dPt>
          <c:dPt>
            <c:idx val="6"/>
            <c:bubble3D val="0"/>
            <c:spPr>
              <a:solidFill>
                <a:schemeClr val="accent1">
                  <a:lumMod val="50000"/>
                </a:schemeClr>
              </a:solidFill>
            </c:spPr>
            <c:extLst>
              <c:ext xmlns:c16="http://schemas.microsoft.com/office/drawing/2014/chart" uri="{C3380CC4-5D6E-409C-BE32-E72D297353CC}">
                <c16:uniqueId val="{00000009-4D45-4F44-9908-1AFC03A039C6}"/>
              </c:ext>
            </c:extLst>
          </c:dPt>
          <c:cat>
            <c:strRef>
              <c:f>Sheet1!$A$2:$A$9</c:f>
              <c:strCache>
                <c:ptCount val="8"/>
                <c:pt idx="0">
                  <c:v>Individual Equity </c:v>
                </c:pt>
                <c:pt idx="1">
                  <c:v>Equity Index</c:v>
                </c:pt>
                <c:pt idx="2">
                  <c:v>Interest Rates</c:v>
                </c:pt>
                <c:pt idx="3">
                  <c:v>Agriculture</c:v>
                </c:pt>
                <c:pt idx="4">
                  <c:v>Other </c:v>
                </c:pt>
                <c:pt idx="5">
                  <c:v>Metals </c:v>
                </c:pt>
                <c:pt idx="6">
                  <c:v>Energy </c:v>
                </c:pt>
                <c:pt idx="7">
                  <c:v>Foreign Currency</c:v>
                </c:pt>
              </c:strCache>
            </c:strRef>
          </c:cat>
          <c:val>
            <c:numRef>
              <c:f>Sheet1!$B$2:$B$9</c:f>
              <c:numCache>
                <c:formatCode>General</c:formatCode>
                <c:ptCount val="8"/>
                <c:pt idx="0">
                  <c:v>31.72</c:v>
                </c:pt>
                <c:pt idx="1">
                  <c:v>32.74</c:v>
                </c:pt>
                <c:pt idx="2">
                  <c:v>21.85</c:v>
                </c:pt>
                <c:pt idx="3">
                  <c:v>5.04</c:v>
                </c:pt>
                <c:pt idx="4">
                  <c:v>0.17</c:v>
                </c:pt>
                <c:pt idx="5">
                  <c:v>1.96</c:v>
                </c:pt>
                <c:pt idx="6">
                  <c:v>3.3299999999999992</c:v>
                </c:pt>
                <c:pt idx="7">
                  <c:v>3.19</c:v>
                </c:pt>
              </c:numCache>
            </c:numRef>
          </c:val>
          <c:extLst>
            <c:ext xmlns:c16="http://schemas.microsoft.com/office/drawing/2014/chart" uri="{C3380CC4-5D6E-409C-BE32-E72D297353CC}">
              <c16:uniqueId val="{0000000A-4D45-4F44-9908-1AFC03A039C6}"/>
            </c:ext>
          </c:extLst>
        </c:ser>
        <c:dLbls>
          <c:showLegendKey val="0"/>
          <c:showVal val="0"/>
          <c:showCatName val="0"/>
          <c:showSerName val="0"/>
          <c:showPercent val="0"/>
          <c:showBubbleSize val="0"/>
          <c:showLeaderLines val="1"/>
        </c:dLbls>
        <c:firstSliceAng val="0"/>
      </c:pieChart>
    </c:plotArea>
    <c:legend>
      <c:legendPos val="r"/>
      <c:layout>
        <c:manualLayout>
          <c:xMode val="edge"/>
          <c:yMode val="edge"/>
          <c:x val="0.68399260947644802"/>
          <c:y val="4.93666920667176E-2"/>
          <c:w val="0.23852201040659399"/>
          <c:h val="0.55718059436118905"/>
        </c:manualLayout>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3A2D54-69AF-4113-AB13-45671F48B32E}" type="datetimeFigureOut">
              <a:rPr lang="en-US" smtClean="0"/>
              <a:t>8/22/2024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DDAA8C-69D2-4BDF-B311-7A8DE188FE96}" type="slidenum">
              <a:rPr lang="en-US" smtClean="0"/>
              <a:t>‹#›</a:t>
            </a:fld>
            <a:endParaRPr lang="en-US"/>
          </a:p>
        </p:txBody>
      </p:sp>
    </p:spTree>
    <p:extLst>
      <p:ext uri="{BB962C8B-B14F-4D97-AF65-F5344CB8AC3E}">
        <p14:creationId xmlns:p14="http://schemas.microsoft.com/office/powerpoint/2010/main" val="3998350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80A8D5-86B4-4B01-B953-044DB7D940DF}" type="slidenum">
              <a:rPr lang="en-US"/>
              <a:pPr/>
              <a:t>1</a:t>
            </a:fld>
            <a:endParaRPr lang="en-US"/>
          </a:p>
        </p:txBody>
      </p:sp>
      <p:sp>
        <p:nvSpPr>
          <p:cNvPr id="2343938" name="Rectangle 2"/>
          <p:cNvSpPr>
            <a:spLocks noGrp="1" noRot="1" noChangeAspect="1" noChangeArrowheads="1" noTextEdit="1"/>
          </p:cNvSpPr>
          <p:nvPr>
            <p:ph type="sldImg"/>
          </p:nvPr>
        </p:nvSpPr>
        <p:spPr>
          <a:ln/>
        </p:spPr>
      </p:sp>
      <p:sp>
        <p:nvSpPr>
          <p:cNvPr id="23439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AEA46E-6CC4-44B2-B647-377A6057702F}" type="slidenum">
              <a:rPr lang="en-US"/>
              <a:pPr/>
              <a:t>12</a:t>
            </a:fld>
            <a:endParaRPr lang="en-US"/>
          </a:p>
        </p:txBody>
      </p:sp>
      <p:sp>
        <p:nvSpPr>
          <p:cNvPr id="2395138" name="Rectangle 2"/>
          <p:cNvSpPr>
            <a:spLocks noGrp="1" noRot="1" noChangeAspect="1" noChangeArrowheads="1" noTextEdit="1"/>
          </p:cNvSpPr>
          <p:nvPr>
            <p:ph type="sldImg"/>
          </p:nvPr>
        </p:nvSpPr>
        <p:spPr>
          <a:xfrm>
            <a:off x="403225" y="695325"/>
            <a:ext cx="6180138" cy="3476625"/>
          </a:xfrm>
          <a:ln/>
        </p:spPr>
      </p:sp>
      <p:sp>
        <p:nvSpPr>
          <p:cNvPr id="2395139" name="Rectangle 3"/>
          <p:cNvSpPr>
            <a:spLocks noGrp="1" noChangeArrowheads="1"/>
          </p:cNvSpPr>
          <p:nvPr>
            <p:ph type="body" idx="1"/>
          </p:nvPr>
        </p:nvSpPr>
        <p:spPr>
          <a:xfrm>
            <a:off x="931863" y="4402138"/>
            <a:ext cx="5121275" cy="4173537"/>
          </a:xfrm>
        </p:spPr>
        <p:txBody>
          <a:bodyPr/>
          <a:lstStyle/>
          <a:p>
            <a:r>
              <a:rPr lang="en-GB" altLang="en-GB" dirty="0"/>
              <a:t>Updated June 27 2010</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726F25-D91B-4323-ACCE-2E6A23F28A2F}" type="slidenum">
              <a:rPr lang="en-US"/>
              <a:pPr/>
              <a:t>14</a:t>
            </a:fld>
            <a:endParaRPr lang="en-US"/>
          </a:p>
        </p:txBody>
      </p:sp>
      <p:sp>
        <p:nvSpPr>
          <p:cNvPr id="2401282" name="Rectangle 2"/>
          <p:cNvSpPr>
            <a:spLocks noGrp="1" noRot="1" noChangeAspect="1" noChangeArrowheads="1" noTextEdit="1"/>
          </p:cNvSpPr>
          <p:nvPr>
            <p:ph type="sldImg"/>
          </p:nvPr>
        </p:nvSpPr>
        <p:spPr>
          <a:xfrm>
            <a:off x="403225" y="695325"/>
            <a:ext cx="6180138" cy="3476625"/>
          </a:xfrm>
          <a:ln/>
        </p:spPr>
      </p:sp>
      <p:sp>
        <p:nvSpPr>
          <p:cNvPr id="2401283" name="Rectangle 3"/>
          <p:cNvSpPr>
            <a:spLocks noGrp="1" noChangeArrowheads="1"/>
          </p:cNvSpPr>
          <p:nvPr>
            <p:ph type="body" idx="1"/>
          </p:nvPr>
        </p:nvSpPr>
        <p:spPr>
          <a:xfrm>
            <a:off x="931863" y="4402138"/>
            <a:ext cx="5121275" cy="4173537"/>
          </a:xfrm>
        </p:spPr>
        <p:txBody>
          <a:bodyPr/>
          <a:lstStyle/>
          <a:p>
            <a:r>
              <a:rPr lang="en-GB" altLang="en-GB" dirty="0"/>
              <a:t>Updated</a:t>
            </a:r>
            <a:r>
              <a:rPr lang="en-GB" altLang="en-GB" baseline="0" dirty="0"/>
              <a:t> June 27 2010</a:t>
            </a:r>
            <a:endParaRPr lang="en-GB" alt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750A7B-7BCB-4BA5-B24C-169E9F00A117}" type="slidenum">
              <a:rPr lang="en-US"/>
              <a:pPr/>
              <a:t>15</a:t>
            </a:fld>
            <a:endParaRPr lang="en-US"/>
          </a:p>
        </p:txBody>
      </p:sp>
      <p:sp>
        <p:nvSpPr>
          <p:cNvPr id="2417666" name="Rectangle 2"/>
          <p:cNvSpPr>
            <a:spLocks noGrp="1" noRot="1" noChangeAspect="1" noChangeArrowheads="1" noTextEdit="1"/>
          </p:cNvSpPr>
          <p:nvPr>
            <p:ph type="sldImg"/>
          </p:nvPr>
        </p:nvSpPr>
        <p:spPr>
          <a:xfrm>
            <a:off x="403225" y="695325"/>
            <a:ext cx="6180138" cy="3476625"/>
          </a:xfrm>
          <a:ln/>
        </p:spPr>
      </p:sp>
      <p:sp>
        <p:nvSpPr>
          <p:cNvPr id="2417667" name="Rectangle 3"/>
          <p:cNvSpPr>
            <a:spLocks noGrp="1" noChangeArrowheads="1"/>
          </p:cNvSpPr>
          <p:nvPr>
            <p:ph type="body" idx="1"/>
          </p:nvPr>
        </p:nvSpPr>
        <p:spPr>
          <a:xfrm>
            <a:off x="931863" y="4402138"/>
            <a:ext cx="5121275" cy="4173537"/>
          </a:xfrm>
        </p:spPr>
        <p:txBody>
          <a:bodyPr/>
          <a:lstStyle/>
          <a:p>
            <a:r>
              <a:rPr lang="en-GB" altLang="en-GB" dirty="0"/>
              <a:t>June</a:t>
            </a:r>
            <a:r>
              <a:rPr lang="en-GB" altLang="en-GB" baseline="0" dirty="0"/>
              <a:t> 30 2010</a:t>
            </a:r>
          </a:p>
          <a:p>
            <a:endParaRPr lang="en-GB" alt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750A7B-7BCB-4BA5-B24C-169E9F00A117}" type="slidenum">
              <a:rPr lang="en-US"/>
              <a:pPr/>
              <a:t>16</a:t>
            </a:fld>
            <a:endParaRPr lang="en-US"/>
          </a:p>
        </p:txBody>
      </p:sp>
      <p:sp>
        <p:nvSpPr>
          <p:cNvPr id="2417666" name="Rectangle 2"/>
          <p:cNvSpPr>
            <a:spLocks noGrp="1" noRot="1" noChangeAspect="1" noChangeArrowheads="1" noTextEdit="1"/>
          </p:cNvSpPr>
          <p:nvPr>
            <p:ph type="sldImg"/>
          </p:nvPr>
        </p:nvSpPr>
        <p:spPr>
          <a:xfrm>
            <a:off x="403225" y="695325"/>
            <a:ext cx="6180138" cy="3476625"/>
          </a:xfrm>
          <a:ln/>
        </p:spPr>
      </p:sp>
      <p:sp>
        <p:nvSpPr>
          <p:cNvPr id="2417667" name="Rectangle 3"/>
          <p:cNvSpPr>
            <a:spLocks noGrp="1" noChangeArrowheads="1"/>
          </p:cNvSpPr>
          <p:nvPr>
            <p:ph type="body" idx="1"/>
          </p:nvPr>
        </p:nvSpPr>
        <p:spPr>
          <a:xfrm>
            <a:off x="931863" y="4402138"/>
            <a:ext cx="5121275" cy="4173537"/>
          </a:xfrm>
        </p:spPr>
        <p:txBody>
          <a:bodyPr/>
          <a:lstStyle/>
          <a:p>
            <a:r>
              <a:rPr lang="en-GB" altLang="en-GB" dirty="0"/>
              <a:t>June</a:t>
            </a:r>
            <a:r>
              <a:rPr lang="en-GB" altLang="en-GB" baseline="0" dirty="0"/>
              <a:t> 30 2010</a:t>
            </a:r>
          </a:p>
          <a:p>
            <a:endParaRPr lang="en-GB" alt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F6DE07-FC62-401B-8222-D684614364B7}" type="slidenum">
              <a:rPr lang="en-US"/>
              <a:pPr/>
              <a:t>17</a:t>
            </a:fld>
            <a:endParaRPr lang="en-US"/>
          </a:p>
        </p:txBody>
      </p:sp>
      <p:sp>
        <p:nvSpPr>
          <p:cNvPr id="2350082" name="Rectangle 2"/>
          <p:cNvSpPr>
            <a:spLocks noGrp="1" noRot="1" noChangeAspect="1" noChangeArrowheads="1" noTextEdit="1"/>
          </p:cNvSpPr>
          <p:nvPr>
            <p:ph type="sldImg"/>
          </p:nvPr>
        </p:nvSpPr>
        <p:spPr>
          <a:ln/>
        </p:spPr>
      </p:sp>
      <p:sp>
        <p:nvSpPr>
          <p:cNvPr id="2350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7D9608-D394-4091-ACF4-074FB8E1A30A}" type="slidenum">
              <a:rPr lang="en-US"/>
              <a:pPr/>
              <a:t>18</a:t>
            </a:fld>
            <a:endParaRPr lang="en-US"/>
          </a:p>
        </p:txBody>
      </p:sp>
      <p:sp>
        <p:nvSpPr>
          <p:cNvPr id="1795074" name="Rectangle 2"/>
          <p:cNvSpPr>
            <a:spLocks noGrp="1" noRot="1" noChangeAspect="1" noChangeArrowheads="1" noTextEdit="1"/>
          </p:cNvSpPr>
          <p:nvPr>
            <p:ph type="sldImg"/>
          </p:nvPr>
        </p:nvSpPr>
        <p:spPr>
          <a:xfrm>
            <a:off x="414338" y="701675"/>
            <a:ext cx="6157912" cy="3463925"/>
          </a:xfrm>
          <a:ln/>
        </p:spPr>
      </p:sp>
      <p:sp>
        <p:nvSpPr>
          <p:cNvPr id="1795075" name="Rectangle 3"/>
          <p:cNvSpPr>
            <a:spLocks noGrp="1" noChangeArrowheads="1"/>
          </p:cNvSpPr>
          <p:nvPr>
            <p:ph type="body" idx="1"/>
          </p:nvPr>
        </p:nvSpPr>
        <p:spPr>
          <a:xfrm>
            <a:off x="931863" y="4403725"/>
            <a:ext cx="5121275" cy="4171950"/>
          </a:xfrm>
        </p:spPr>
        <p:txBody>
          <a:bodyPr/>
          <a:lstStyle/>
          <a:p>
            <a:r>
              <a:rPr lang="en-US"/>
              <a:t>Opec produces about 28million BPD of oil and the biggest producer in the world is now ……….. Russia, not Saudi Arabia.</a:t>
            </a:r>
          </a:p>
          <a:p>
            <a:r>
              <a:rPr lang="en-US"/>
              <a:t>However the Saudis have the ability to set the marginal price since they are the swing producer. However a cushion of only 3mm BPD is small in the context of global oil demand of 75mm BPD – witness what Venezuela strikes did to oil markets.</a:t>
            </a:r>
          </a:p>
          <a:p>
            <a:r>
              <a:rPr lang="en-US"/>
              <a:t>Kuwaiti output includes Neutral Zone; Iraqi exports include UN exports of just over 1.7 and illicit exports of roughly 300,000 b/d.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A9A3DE-2CAB-4FC1-BB20-663499DFE2D9}" type="slidenum">
              <a:rPr lang="en-US"/>
              <a:pPr/>
              <a:t>19</a:t>
            </a:fld>
            <a:endParaRPr lang="en-US"/>
          </a:p>
        </p:txBody>
      </p:sp>
      <p:sp>
        <p:nvSpPr>
          <p:cNvPr id="2278402" name="Rectangle 2"/>
          <p:cNvSpPr>
            <a:spLocks noGrp="1" noRot="1" noChangeAspect="1" noChangeArrowheads="1" noTextEdit="1"/>
          </p:cNvSpPr>
          <p:nvPr>
            <p:ph type="sldImg"/>
          </p:nvPr>
        </p:nvSpPr>
        <p:spPr>
          <a:ln/>
        </p:spPr>
      </p:sp>
      <p:sp>
        <p:nvSpPr>
          <p:cNvPr id="22784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E2D346-F5AC-4641-9E75-A46B9223C2A3}" type="slidenum">
              <a:rPr lang="en-US"/>
              <a:pPr/>
              <a:t>20</a:t>
            </a:fld>
            <a:endParaRPr lang="en-US"/>
          </a:p>
        </p:txBody>
      </p:sp>
      <p:sp>
        <p:nvSpPr>
          <p:cNvPr id="2280450" name="Rectangle 2"/>
          <p:cNvSpPr>
            <a:spLocks noGrp="1" noRot="1" noChangeAspect="1" noChangeArrowheads="1" noTextEdit="1"/>
          </p:cNvSpPr>
          <p:nvPr>
            <p:ph type="sldImg"/>
          </p:nvPr>
        </p:nvSpPr>
        <p:spPr>
          <a:ln/>
        </p:spPr>
      </p:sp>
      <p:sp>
        <p:nvSpPr>
          <p:cNvPr id="22804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8E9447-7CA5-4804-8DC0-037B8CB407F2}" type="slidenum">
              <a:rPr lang="en-US"/>
              <a:pPr/>
              <a:t>21</a:t>
            </a:fld>
            <a:endParaRPr lang="en-US"/>
          </a:p>
        </p:txBody>
      </p:sp>
      <p:sp>
        <p:nvSpPr>
          <p:cNvPr id="2282498" name="Rectangle 2"/>
          <p:cNvSpPr>
            <a:spLocks noGrp="1" noRot="1" noChangeAspect="1" noChangeArrowheads="1" noTextEdit="1"/>
          </p:cNvSpPr>
          <p:nvPr>
            <p:ph type="sldImg"/>
          </p:nvPr>
        </p:nvSpPr>
        <p:spPr>
          <a:ln/>
        </p:spPr>
      </p:sp>
      <p:sp>
        <p:nvSpPr>
          <p:cNvPr id="2282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88EF24-3CFE-4610-8C76-32B6DCF097A6}" type="slidenum">
              <a:rPr lang="en-US"/>
              <a:pPr/>
              <a:t>22</a:t>
            </a:fld>
            <a:endParaRPr lang="en-US"/>
          </a:p>
        </p:txBody>
      </p:sp>
      <p:sp>
        <p:nvSpPr>
          <p:cNvPr id="2353154" name="Rectangle 2"/>
          <p:cNvSpPr>
            <a:spLocks noGrp="1" noRot="1" noChangeAspect="1" noChangeArrowheads="1" noTextEdit="1"/>
          </p:cNvSpPr>
          <p:nvPr>
            <p:ph type="sldImg"/>
          </p:nvPr>
        </p:nvSpPr>
        <p:spPr>
          <a:ln/>
        </p:spPr>
      </p:sp>
      <p:sp>
        <p:nvSpPr>
          <p:cNvPr id="23531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EBD7AF-D46E-493A-A374-942B37CA8019}" type="slidenum">
              <a:rPr lang="en-US"/>
              <a:pPr/>
              <a:t>2</a:t>
            </a:fld>
            <a:endParaRPr lang="en-US"/>
          </a:p>
        </p:txBody>
      </p:sp>
      <p:sp>
        <p:nvSpPr>
          <p:cNvPr id="2381826" name="Rectangle 2"/>
          <p:cNvSpPr>
            <a:spLocks noGrp="1" noRot="1" noChangeAspect="1" noChangeArrowheads="1" noTextEdit="1"/>
          </p:cNvSpPr>
          <p:nvPr>
            <p:ph type="sldImg"/>
          </p:nvPr>
        </p:nvSpPr>
        <p:spPr>
          <a:ln/>
        </p:spPr>
      </p:sp>
      <p:sp>
        <p:nvSpPr>
          <p:cNvPr id="23818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F8C39B-5E68-4C2E-A729-D83D850D3632}" type="slidenum">
              <a:rPr lang="en-US"/>
              <a:pPr/>
              <a:t>23</a:t>
            </a:fld>
            <a:endParaRPr lang="en-US"/>
          </a:p>
        </p:txBody>
      </p:sp>
      <p:sp>
        <p:nvSpPr>
          <p:cNvPr id="2284546" name="Rectangle 2"/>
          <p:cNvSpPr>
            <a:spLocks noGrp="1" noRot="1" noChangeAspect="1" noChangeArrowheads="1" noTextEdit="1"/>
          </p:cNvSpPr>
          <p:nvPr>
            <p:ph type="sldImg"/>
          </p:nvPr>
        </p:nvSpPr>
        <p:spPr>
          <a:ln/>
        </p:spPr>
      </p:sp>
      <p:sp>
        <p:nvSpPr>
          <p:cNvPr id="22845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FD206A-19CA-45E6-BFD5-509670E551BC}" type="slidenum">
              <a:rPr lang="en-US"/>
              <a:pPr/>
              <a:t>24</a:t>
            </a:fld>
            <a:endParaRPr lang="en-US"/>
          </a:p>
        </p:txBody>
      </p:sp>
      <p:sp>
        <p:nvSpPr>
          <p:cNvPr id="2359298" name="Rectangle 2"/>
          <p:cNvSpPr>
            <a:spLocks noGrp="1" noRot="1" noChangeAspect="1" noChangeArrowheads="1" noTextEdit="1"/>
          </p:cNvSpPr>
          <p:nvPr>
            <p:ph type="sldImg"/>
          </p:nvPr>
        </p:nvSpPr>
        <p:spPr>
          <a:ln/>
        </p:spPr>
      </p:sp>
      <p:sp>
        <p:nvSpPr>
          <p:cNvPr id="23592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0F0097-013D-42A7-A485-5917F968BC72}" type="slidenum">
              <a:rPr lang="en-US"/>
              <a:pPr/>
              <a:t>25</a:t>
            </a:fld>
            <a:endParaRPr lang="en-US"/>
          </a:p>
        </p:txBody>
      </p:sp>
      <p:sp>
        <p:nvSpPr>
          <p:cNvPr id="2360322" name="Rectangle 2"/>
          <p:cNvSpPr>
            <a:spLocks noGrp="1" noRot="1" noChangeAspect="1" noChangeArrowheads="1" noTextEdit="1"/>
          </p:cNvSpPr>
          <p:nvPr>
            <p:ph type="sldImg"/>
          </p:nvPr>
        </p:nvSpPr>
        <p:spPr>
          <a:ln/>
        </p:spPr>
      </p:sp>
      <p:sp>
        <p:nvSpPr>
          <p:cNvPr id="23603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676B0C-6774-4387-9EB7-8A9C349C9DF5}" type="slidenum">
              <a:rPr lang="en-US"/>
              <a:pPr/>
              <a:t>26</a:t>
            </a:fld>
            <a:endParaRPr lang="en-US"/>
          </a:p>
        </p:txBody>
      </p:sp>
      <p:sp>
        <p:nvSpPr>
          <p:cNvPr id="2361346" name="Rectangle 2"/>
          <p:cNvSpPr>
            <a:spLocks noGrp="1" noRot="1" noChangeAspect="1" noChangeArrowheads="1" noTextEdit="1"/>
          </p:cNvSpPr>
          <p:nvPr>
            <p:ph type="sldImg"/>
          </p:nvPr>
        </p:nvSpPr>
        <p:spPr>
          <a:ln/>
        </p:spPr>
      </p:sp>
      <p:sp>
        <p:nvSpPr>
          <p:cNvPr id="2361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92B7B9-66F9-42BD-9D7C-2D2417AFE6A6}" type="slidenum">
              <a:rPr lang="en-US"/>
              <a:pPr/>
              <a:t>27</a:t>
            </a:fld>
            <a:endParaRPr lang="en-US"/>
          </a:p>
        </p:txBody>
      </p:sp>
      <p:sp>
        <p:nvSpPr>
          <p:cNvPr id="2309122" name="Rectangle 2"/>
          <p:cNvSpPr>
            <a:spLocks noGrp="1" noRot="1" noChangeAspect="1" noChangeArrowheads="1" noTextEdit="1"/>
          </p:cNvSpPr>
          <p:nvPr>
            <p:ph type="sldImg"/>
          </p:nvPr>
        </p:nvSpPr>
        <p:spPr>
          <a:xfrm>
            <a:off x="460375" y="538163"/>
            <a:ext cx="6411913" cy="3608387"/>
          </a:xfrm>
          <a:ln/>
        </p:spPr>
      </p:sp>
      <p:sp>
        <p:nvSpPr>
          <p:cNvPr id="2309123" name="Rectangle 3"/>
          <p:cNvSpPr>
            <a:spLocks noGrp="1" noChangeArrowheads="1"/>
          </p:cNvSpPr>
          <p:nvPr>
            <p:ph type="body" idx="1"/>
          </p:nvPr>
        </p:nvSpPr>
        <p:spPr>
          <a:xfrm>
            <a:off x="901700" y="6311900"/>
            <a:ext cx="1527175" cy="336550"/>
          </a:xfrm>
          <a:ln/>
        </p:spPr>
        <p:txBody>
          <a:bodyPr wrap="none" lIns="90817" tIns="45408" rIns="90817" bIns="45408" anchor="ctr">
            <a:spAutoFit/>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June 30</a:t>
            </a:r>
            <a:r>
              <a:rPr lang="en-US" baseline="0" dirty="0"/>
              <a:t> 2010</a:t>
            </a:r>
          </a:p>
          <a:p>
            <a:endParaRPr lang="en-US" dirty="0"/>
          </a:p>
        </p:txBody>
      </p:sp>
      <p:sp>
        <p:nvSpPr>
          <p:cNvPr id="4" name="Slide Number Placeholder 3"/>
          <p:cNvSpPr>
            <a:spLocks noGrp="1"/>
          </p:cNvSpPr>
          <p:nvPr>
            <p:ph type="sldNum" sz="quarter" idx="10"/>
          </p:nvPr>
        </p:nvSpPr>
        <p:spPr/>
        <p:txBody>
          <a:bodyPr/>
          <a:lstStyle/>
          <a:p>
            <a:fld id="{4F95C786-CBF9-4862-9228-35186C469A40}" type="slidenum">
              <a:rPr lang="en-US" smtClean="0"/>
              <a:pPr/>
              <a:t>28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53AD30-CDFC-4C03-9319-FE7CE9E6384B}" type="slidenum">
              <a:rPr lang="en-US"/>
              <a:pPr/>
              <a:t>29</a:t>
            </a:fld>
            <a:endParaRPr lang="en-US"/>
          </a:p>
        </p:txBody>
      </p:sp>
      <p:sp>
        <p:nvSpPr>
          <p:cNvPr id="2421762" name="Rectangle 2"/>
          <p:cNvSpPr>
            <a:spLocks noGrp="1" noRot="1" noChangeAspect="1" noChangeArrowheads="1" noTextEdit="1"/>
          </p:cNvSpPr>
          <p:nvPr>
            <p:ph type="sldImg"/>
          </p:nvPr>
        </p:nvSpPr>
        <p:spPr>
          <a:xfrm>
            <a:off x="403225" y="695325"/>
            <a:ext cx="6180138" cy="3476625"/>
          </a:xfrm>
          <a:ln/>
        </p:spPr>
      </p:sp>
      <p:sp>
        <p:nvSpPr>
          <p:cNvPr id="2421763" name="Rectangle 3"/>
          <p:cNvSpPr>
            <a:spLocks noGrp="1" noChangeArrowheads="1"/>
          </p:cNvSpPr>
          <p:nvPr>
            <p:ph type="body" idx="1"/>
          </p:nvPr>
        </p:nvSpPr>
        <p:spPr>
          <a:xfrm>
            <a:off x="931863" y="4402138"/>
            <a:ext cx="5121275" cy="4173537"/>
          </a:xfrm>
        </p:spPr>
        <p:txBody>
          <a:bodyPr/>
          <a:lstStyle/>
          <a:p>
            <a:r>
              <a:rPr lang="en-GB" altLang="en-GB" dirty="0"/>
              <a:t>June 30 2010</a:t>
            </a:r>
          </a:p>
          <a:p>
            <a:endParaRPr lang="en-GB" altLang="en-GB"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5710D6-AC0D-46F3-99A6-AFA5C5AF2928}" type="slidenum">
              <a:rPr lang="en-US"/>
              <a:pPr/>
              <a:t>30</a:t>
            </a:fld>
            <a:endParaRPr lang="en-US"/>
          </a:p>
        </p:txBody>
      </p:sp>
      <p:sp>
        <p:nvSpPr>
          <p:cNvPr id="2290690" name="Rectangle 2"/>
          <p:cNvSpPr>
            <a:spLocks noGrp="1" noRot="1" noChangeAspect="1" noChangeArrowheads="1" noTextEdit="1"/>
          </p:cNvSpPr>
          <p:nvPr>
            <p:ph type="sldImg"/>
          </p:nvPr>
        </p:nvSpPr>
        <p:spPr>
          <a:xfrm>
            <a:off x="411163" y="695325"/>
            <a:ext cx="6176962" cy="3475038"/>
          </a:xfrm>
          <a:ln/>
        </p:spPr>
      </p:sp>
      <p:sp>
        <p:nvSpPr>
          <p:cNvPr id="2290691" name="Rectangle 3"/>
          <p:cNvSpPr>
            <a:spLocks noGrp="1" noChangeArrowheads="1"/>
          </p:cNvSpPr>
          <p:nvPr>
            <p:ph type="body" idx="1"/>
          </p:nvPr>
        </p:nvSpPr>
        <p:spPr>
          <a:xfrm>
            <a:off x="931863" y="4403725"/>
            <a:ext cx="5121275" cy="4171950"/>
          </a:xfrm>
        </p:spPr>
        <p:txBody>
          <a:bodyPr/>
          <a:lstStyle/>
          <a:p>
            <a:r>
              <a:rPr lang="en-US"/>
              <a:t>The light-heavy crude oil price difference can fluctuate quite a bit in the short term.   However, this graph shows that, while there are some significant cyclical ups and downs, there is no sign of increasing differentials trendwise.</a:t>
            </a:r>
          </a:p>
          <a:p>
            <a:endParaRPr lang="en-US"/>
          </a:p>
          <a:p>
            <a:r>
              <a:rPr lang="en-US"/>
              <a:t>That is, as yet, there is no sign of a major shift to heavy crude oil advantage relative to history.</a:t>
            </a:r>
          </a:p>
          <a:p>
            <a:endParaRPr lang="en-US"/>
          </a:p>
          <a:p>
            <a:r>
              <a:rPr lang="en-US"/>
              <a:t>But will this continue in to the future?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B04DF6-EB19-45B3-9655-E0FD37E8759D}" type="slidenum">
              <a:rPr lang="en-US"/>
              <a:pPr/>
              <a:t>31</a:t>
            </a:fld>
            <a:endParaRPr lang="en-US"/>
          </a:p>
        </p:txBody>
      </p:sp>
      <p:sp>
        <p:nvSpPr>
          <p:cNvPr id="2288642" name="Rectangle 2"/>
          <p:cNvSpPr>
            <a:spLocks noGrp="1" noRot="1" noChangeAspect="1" noChangeArrowheads="1" noTextEdit="1"/>
          </p:cNvSpPr>
          <p:nvPr>
            <p:ph type="sldImg"/>
          </p:nvPr>
        </p:nvSpPr>
        <p:spPr>
          <a:xfrm>
            <a:off x="411163" y="695325"/>
            <a:ext cx="6176962" cy="3475038"/>
          </a:xfrm>
          <a:ln/>
        </p:spPr>
      </p:sp>
      <p:sp>
        <p:nvSpPr>
          <p:cNvPr id="2288643" name="Rectangle 3"/>
          <p:cNvSpPr>
            <a:spLocks noGrp="1" noChangeArrowheads="1"/>
          </p:cNvSpPr>
          <p:nvPr>
            <p:ph type="body" idx="1"/>
          </p:nvPr>
        </p:nvSpPr>
        <p:spPr>
          <a:xfrm>
            <a:off x="931863" y="4403725"/>
            <a:ext cx="5121275" cy="4171950"/>
          </a:xfrm>
        </p:spPr>
        <p:txBody>
          <a:bodyPr/>
          <a:lstStyle/>
          <a:p>
            <a:r>
              <a:rPr lang="en-US"/>
              <a:t>The graph shows that the growth in imports has been more in the medium to heavy oils category.  (This is a rough approximation of import quality based on country import data and estimating a country’s quality breakdown based on a sample from the import cargo data.)</a:t>
            </a:r>
          </a:p>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39FB18-9EC8-4269-8AE1-DC9670186CBE}" type="slidenum">
              <a:rPr lang="en-US"/>
              <a:pPr/>
              <a:t>32</a:t>
            </a:fld>
            <a:endParaRPr lang="en-US"/>
          </a:p>
        </p:txBody>
      </p:sp>
      <p:sp>
        <p:nvSpPr>
          <p:cNvPr id="2292738" name="Rectangle 2"/>
          <p:cNvSpPr>
            <a:spLocks noGrp="1" noRot="1" noChangeAspect="1" noChangeArrowheads="1" noTextEdit="1"/>
          </p:cNvSpPr>
          <p:nvPr>
            <p:ph type="sldImg"/>
          </p:nvPr>
        </p:nvSpPr>
        <p:spPr>
          <a:xfrm>
            <a:off x="411163" y="695325"/>
            <a:ext cx="6176962" cy="3475038"/>
          </a:xfrm>
          <a:ln/>
        </p:spPr>
      </p:sp>
      <p:sp>
        <p:nvSpPr>
          <p:cNvPr id="2292739" name="Rectangle 3"/>
          <p:cNvSpPr>
            <a:spLocks noGrp="1" noChangeArrowheads="1"/>
          </p:cNvSpPr>
          <p:nvPr>
            <p:ph type="body" idx="1"/>
          </p:nvPr>
        </p:nvSpPr>
        <p:spPr>
          <a:xfrm>
            <a:off x="931863" y="4403725"/>
            <a:ext cx="5121275" cy="4171950"/>
          </a:xfrm>
        </p:spPr>
        <p:txBody>
          <a:bodyPr/>
          <a:lstStyle/>
          <a:p>
            <a:r>
              <a:rPr lang="en-US"/>
              <a:t>Not surprisingly, with imports growing heavier and more sour,  total refinery feedstocks have been moving to higher sulfur and lower gravity crude oils in general.</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June 28 2010</a:t>
            </a:r>
          </a:p>
        </p:txBody>
      </p:sp>
      <p:sp>
        <p:nvSpPr>
          <p:cNvPr id="4" name="Slide Number Placeholder 3"/>
          <p:cNvSpPr>
            <a:spLocks noGrp="1"/>
          </p:cNvSpPr>
          <p:nvPr>
            <p:ph type="sldNum" sz="quarter" idx="10"/>
          </p:nvPr>
        </p:nvSpPr>
        <p:spPr/>
        <p:txBody>
          <a:bodyPr/>
          <a:lstStyle/>
          <a:p>
            <a:fld id="{4F95C786-CBF9-4862-9228-35186C469A40}"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DAC628-B3B6-4C12-8684-95F3C899B666}" type="slidenum">
              <a:rPr lang="en-US"/>
              <a:pPr/>
              <a:t>33</a:t>
            </a:fld>
            <a:endParaRPr lang="en-US"/>
          </a:p>
        </p:txBody>
      </p:sp>
      <p:sp>
        <p:nvSpPr>
          <p:cNvPr id="2294786" name="Rectangle 2"/>
          <p:cNvSpPr>
            <a:spLocks noGrp="1" noRot="1" noChangeAspect="1" noChangeArrowheads="1" noTextEdit="1"/>
          </p:cNvSpPr>
          <p:nvPr>
            <p:ph type="sldImg"/>
          </p:nvPr>
        </p:nvSpPr>
        <p:spPr>
          <a:xfrm>
            <a:off x="411163" y="695325"/>
            <a:ext cx="6176962" cy="3475038"/>
          </a:xfrm>
          <a:ln/>
        </p:spPr>
      </p:sp>
      <p:sp>
        <p:nvSpPr>
          <p:cNvPr id="2294787" name="Rectangle 3"/>
          <p:cNvSpPr>
            <a:spLocks noGrp="1" noChangeArrowheads="1"/>
          </p:cNvSpPr>
          <p:nvPr>
            <p:ph type="body" idx="1"/>
          </p:nvPr>
        </p:nvSpPr>
        <p:spPr>
          <a:xfrm>
            <a:off x="931863" y="4403725"/>
            <a:ext cx="5121275" cy="4171950"/>
          </a:xfrm>
        </p:spPr>
        <p:txBody>
          <a:bodyPr/>
          <a:lstStyle/>
          <a:p>
            <a:r>
              <a:rPr lang="en-US"/>
              <a:t>The changes in refinery feedstocks toward poorer quality crude oils are reflected in in capacity changes.</a:t>
            </a:r>
          </a:p>
          <a:p>
            <a:endParaRPr lang="en-US"/>
          </a:p>
          <a:p>
            <a:r>
              <a:rPr lang="en-US"/>
              <a:t>Coking capacity, the main choice for bottoms processing, has grown the most on a percentage basis.  It has increased 56% since 1987, followed by hydrocracking capacity at 37%, and FCC capacity, which increased 14%.</a:t>
            </a:r>
          </a:p>
          <a:p>
            <a:endParaRPr lang="en-US"/>
          </a:p>
          <a:p>
            <a:r>
              <a:rPr lang="en-US"/>
              <a:t>The distillation capacity on this chart reflects closures as well as refineries that have stayed in operation.  In the mid 1990’s, product demand growth brought distillation capacity utilization into the mid 90 percent range, and net distillation capacity began to grow then as well as downstream capacity, reaching 8% over where it was in 1987.</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93E486-7182-447C-9F17-794CE5CF8121}" type="slidenum">
              <a:rPr lang="en-US"/>
              <a:pPr/>
              <a:t>34</a:t>
            </a:fld>
            <a:endParaRPr lang="en-US"/>
          </a:p>
        </p:txBody>
      </p:sp>
      <p:sp>
        <p:nvSpPr>
          <p:cNvPr id="2365442" name="Rectangle 2"/>
          <p:cNvSpPr>
            <a:spLocks noGrp="1" noRot="1" noChangeAspect="1" noChangeArrowheads="1" noTextEdit="1"/>
          </p:cNvSpPr>
          <p:nvPr>
            <p:ph type="sldImg"/>
          </p:nvPr>
        </p:nvSpPr>
        <p:spPr>
          <a:ln/>
        </p:spPr>
      </p:sp>
      <p:sp>
        <p:nvSpPr>
          <p:cNvPr id="23654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CFB0F-A478-4CF7-97CF-9B937796C520}" type="slidenum">
              <a:rPr lang="en-US"/>
              <a:pPr/>
              <a:t>35</a:t>
            </a:fld>
            <a:endParaRPr lang="en-US"/>
          </a:p>
        </p:txBody>
      </p:sp>
      <p:sp>
        <p:nvSpPr>
          <p:cNvPr id="2372610" name="Rectangle 2"/>
          <p:cNvSpPr>
            <a:spLocks noGrp="1" noRot="1" noChangeAspect="1" noChangeArrowheads="1" noTextEdit="1"/>
          </p:cNvSpPr>
          <p:nvPr>
            <p:ph type="sldImg"/>
          </p:nvPr>
        </p:nvSpPr>
        <p:spPr>
          <a:ln/>
        </p:spPr>
      </p:sp>
      <p:sp>
        <p:nvSpPr>
          <p:cNvPr id="2372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768FB9-3A4D-4A75-AF16-51CF2B76D71D}" type="slidenum">
              <a:rPr lang="en-US"/>
              <a:pPr/>
              <a:t>36</a:t>
            </a:fld>
            <a:endParaRPr lang="en-US"/>
          </a:p>
        </p:txBody>
      </p:sp>
      <p:sp>
        <p:nvSpPr>
          <p:cNvPr id="2183170" name="Rectangle 2"/>
          <p:cNvSpPr>
            <a:spLocks noGrp="1" noRot="1" noChangeAspect="1" noChangeArrowheads="1" noTextEdit="1"/>
          </p:cNvSpPr>
          <p:nvPr>
            <p:ph type="sldImg"/>
          </p:nvPr>
        </p:nvSpPr>
        <p:spPr>
          <a:ln/>
        </p:spPr>
      </p:sp>
      <p:sp>
        <p:nvSpPr>
          <p:cNvPr id="2183171" name="Rectangle 3"/>
          <p:cNvSpPr>
            <a:spLocks noGrp="1" noChangeArrowheads="1"/>
          </p:cNvSpPr>
          <p:nvPr>
            <p:ph type="body" idx="1"/>
          </p:nvPr>
        </p:nvSpPr>
        <p:spPr/>
        <p:txBody>
          <a:bodyPr/>
          <a:lstStyle/>
          <a:p>
            <a:pPr eaLnBrk="0" hangingPunct="0"/>
            <a:r>
              <a:rPr lang="en-US" sz="1000"/>
              <a:t>What does a refinery do? Separates, Converts and Modifies to produce higher value products.</a:t>
            </a:r>
          </a:p>
          <a:p>
            <a:pPr eaLnBrk="0" hangingPunct="0"/>
            <a:endParaRPr lang="en-US" sz="1000"/>
          </a:p>
          <a:p>
            <a:pPr eaLnBrk="0" hangingPunct="0"/>
            <a:r>
              <a:rPr lang="en-US" sz="1000"/>
              <a:t>Three Phases of Refining</a:t>
            </a:r>
          </a:p>
          <a:p>
            <a:pPr eaLnBrk="0" hangingPunct="0">
              <a:buFontTx/>
              <a:buChar char="•"/>
            </a:pPr>
            <a:r>
              <a:rPr lang="en-US" sz="1000"/>
              <a:t>Carbon number separation</a:t>
            </a:r>
          </a:p>
          <a:p>
            <a:pPr lvl="1" eaLnBrk="0" hangingPunct="0">
              <a:buFontTx/>
              <a:buChar char="•"/>
            </a:pPr>
            <a:r>
              <a:rPr lang="en-US" sz="1000"/>
              <a:t>Distillation</a:t>
            </a:r>
          </a:p>
          <a:p>
            <a:pPr lvl="1" eaLnBrk="0" hangingPunct="0">
              <a:buFontTx/>
              <a:buChar char="•"/>
            </a:pPr>
            <a:r>
              <a:rPr lang="en-US" sz="1000"/>
              <a:t>Split crude oil into fractions with certain boiling ranges</a:t>
            </a:r>
          </a:p>
          <a:p>
            <a:pPr eaLnBrk="0" hangingPunct="0">
              <a:buFontTx/>
              <a:buChar char="•"/>
            </a:pPr>
            <a:r>
              <a:rPr lang="en-US" sz="1000"/>
              <a:t>Carbon number reduction</a:t>
            </a:r>
          </a:p>
          <a:p>
            <a:pPr lvl="1" eaLnBrk="0" hangingPunct="0">
              <a:buFontTx/>
              <a:buChar char="•"/>
            </a:pPr>
            <a:r>
              <a:rPr lang="en-US" sz="1000"/>
              <a:t>Hydrocracking, Fluid Catalytic Cracking, Coking </a:t>
            </a:r>
          </a:p>
          <a:p>
            <a:pPr lvl="1" eaLnBrk="0" hangingPunct="0">
              <a:buFontTx/>
              <a:buChar char="•"/>
            </a:pPr>
            <a:r>
              <a:rPr lang="en-US" sz="1000"/>
              <a:t>Crack heavier crude oil fractions into lighter fractions through conversion processes (650 - 1000 deg. F).</a:t>
            </a:r>
          </a:p>
          <a:p>
            <a:pPr eaLnBrk="0" hangingPunct="0">
              <a:buFontTx/>
              <a:buChar char="•"/>
            </a:pPr>
            <a:r>
              <a:rPr lang="en-US" sz="1000"/>
              <a:t>Molecular Rearrangement</a:t>
            </a:r>
          </a:p>
          <a:p>
            <a:pPr lvl="1" eaLnBrk="0" hangingPunct="0">
              <a:buFontTx/>
              <a:buChar char="•"/>
            </a:pPr>
            <a:r>
              <a:rPr lang="en-US" sz="1000"/>
              <a:t>Reforming, Hydrotreating</a:t>
            </a:r>
          </a:p>
          <a:p>
            <a:pPr lvl="1" eaLnBrk="0" hangingPunct="0">
              <a:buFontTx/>
              <a:buChar char="•"/>
            </a:pPr>
            <a:r>
              <a:rPr lang="en-US" sz="1000"/>
              <a:t>Hydrotreat and reform light fractions to meet specs.</a:t>
            </a:r>
          </a:p>
          <a:p>
            <a:pPr eaLnBrk="0" hangingPunct="0"/>
            <a:endParaRPr lang="en-US" sz="1000"/>
          </a:p>
          <a:p>
            <a:pPr eaLnBrk="0" hangingPunct="0"/>
            <a:r>
              <a:rPr lang="en-US" sz="1000"/>
              <a:t>Blend away the resid that cannot be cracked (marine fuel oil)</a:t>
            </a:r>
          </a:p>
          <a:p>
            <a:pPr eaLnBrk="0" hangingPunct="0"/>
            <a:endParaRPr lang="en-US" sz="1000"/>
          </a:p>
          <a:p>
            <a:pPr eaLnBrk="0" hangingPunct="0"/>
            <a:r>
              <a:rPr lang="en-US" sz="1000"/>
              <a:t>The key take away --&gt;  Refineries make money by cracking conversion feed to lighter products and resid to conversion feed.</a:t>
            </a:r>
          </a:p>
          <a:p>
            <a:pPr eaLnBrk="0" hangingPunct="0"/>
            <a:endParaRPr lang="en-US" sz="1000"/>
          </a:p>
          <a:p>
            <a:pPr eaLnBrk="0" hangingPunct="0"/>
            <a:r>
              <a:rPr lang="en-US" sz="1000"/>
              <a:t>Refining economics are driven by conversion, not by separation.</a:t>
            </a:r>
          </a:p>
          <a:p>
            <a:endParaRPr lang="en-US" sz="10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0B0C7F-4056-4DB8-AC5C-D9C78223D226}" type="slidenum">
              <a:rPr lang="en-US"/>
              <a:pPr/>
              <a:t>37</a:t>
            </a:fld>
            <a:endParaRPr lang="en-US"/>
          </a:p>
        </p:txBody>
      </p:sp>
      <p:sp>
        <p:nvSpPr>
          <p:cNvPr id="2185218" name="Rectangle 2"/>
          <p:cNvSpPr>
            <a:spLocks noGrp="1" noRot="1" noChangeAspect="1" noChangeArrowheads="1" noTextEdit="1"/>
          </p:cNvSpPr>
          <p:nvPr>
            <p:ph type="sldImg"/>
          </p:nvPr>
        </p:nvSpPr>
        <p:spPr>
          <a:xfrm>
            <a:off x="401638" y="693738"/>
            <a:ext cx="6183312" cy="3478212"/>
          </a:xfrm>
          <a:ln/>
        </p:spPr>
      </p:sp>
      <p:sp>
        <p:nvSpPr>
          <p:cNvPr id="2185219" name="Rectangle 3"/>
          <p:cNvSpPr>
            <a:spLocks noGrp="1" noChangeArrowheads="1"/>
          </p:cNvSpPr>
          <p:nvPr>
            <p:ph type="body" idx="1"/>
          </p:nvPr>
        </p:nvSpPr>
        <p:spPr>
          <a:xfrm>
            <a:off x="854075" y="4635500"/>
            <a:ext cx="5354638" cy="4171950"/>
          </a:xfrm>
        </p:spPr>
        <p:txBody>
          <a:bodyPr/>
          <a:lstStyle/>
          <a:p>
            <a:pPr marL="114300" indent="-114300">
              <a:buFontTx/>
              <a:buChar char="•"/>
            </a:pPr>
            <a:r>
              <a:rPr lang="en-US" sz="1400">
                <a:latin typeface="Tahoma" charset="0"/>
              </a:rPr>
              <a:t>In the refining section on Wednesday, you learned about GPW (Gross Product Worth).  Based on a delivered crude oil price of $28.50, you could produce products worth $35.50.  After costs of $2.50, your net contribution to fixed overheads is $4.50/bbl.  Pretty darn good!</a:t>
            </a:r>
          </a:p>
          <a:p>
            <a:pPr marL="114300" indent="-114300">
              <a:buFontTx/>
              <a:buChar char="•"/>
            </a:pPr>
            <a:endParaRPr lang="en-US" sz="1400">
              <a:latin typeface="Tahoma" charset="0"/>
            </a:endParaRPr>
          </a:p>
          <a:p>
            <a:pPr marL="114300" indent="-114300">
              <a:buFontTx/>
              <a:buChar char="•"/>
            </a:pPr>
            <a:r>
              <a:rPr lang="en-US" sz="1400">
                <a:latin typeface="Tahoma" charset="0"/>
              </a:rPr>
              <a:t>How do you protect some of that?</a:t>
            </a:r>
          </a:p>
          <a:p>
            <a:pPr marL="114300" indent="-114300">
              <a:buFontTx/>
              <a:buChar char="•"/>
            </a:pPr>
            <a:endParaRPr lang="en-US" sz="1400">
              <a:latin typeface="Tahoma" charset="0"/>
            </a:endParaRPr>
          </a:p>
          <a:p>
            <a:pPr marL="114300" indent="-114300">
              <a:buFontTx/>
              <a:buChar char="•"/>
            </a:pPr>
            <a:r>
              <a:rPr lang="en-US" sz="1400">
                <a:latin typeface="Tahoma" charset="0"/>
              </a:rPr>
              <a:t>Ideally you’d:</a:t>
            </a:r>
          </a:p>
          <a:p>
            <a:pPr lvl="1">
              <a:buFontTx/>
              <a:buChar char="–"/>
            </a:pPr>
            <a:r>
              <a:rPr lang="en-US" sz="1400">
                <a:latin typeface="Tahoma" charset="0"/>
              </a:rPr>
              <a:t>estimate what your risk tolerance was</a:t>
            </a:r>
          </a:p>
          <a:p>
            <a:pPr lvl="1">
              <a:buFontTx/>
              <a:buChar char="–"/>
            </a:pPr>
            <a:r>
              <a:rPr lang="en-US" sz="1400">
                <a:latin typeface="Tahoma" charset="0"/>
              </a:rPr>
              <a:t>evaluate how much risk you want to keep</a:t>
            </a:r>
          </a:p>
          <a:p>
            <a:pPr lvl="1">
              <a:buFontTx/>
              <a:buChar char="–"/>
            </a:pPr>
            <a:r>
              <a:rPr lang="en-US" sz="1400">
                <a:latin typeface="Tahoma" charset="0"/>
              </a:rPr>
              <a:t>come up with a game plan to hedge the rest</a:t>
            </a:r>
          </a:p>
          <a:p>
            <a:pPr lvl="1">
              <a:buFontTx/>
              <a:buChar char="–"/>
            </a:pPr>
            <a:endParaRPr lang="en-US" sz="1400">
              <a:latin typeface="Tahoma" charset="0"/>
            </a:endParaRPr>
          </a:p>
          <a:p>
            <a:pPr marL="114300" indent="-114300">
              <a:buFontTx/>
              <a:buChar char="•"/>
            </a:pPr>
            <a:r>
              <a:rPr lang="en-US" sz="1400">
                <a:latin typeface="Tahoma" charset="0"/>
              </a:rPr>
              <a:t>Since the markets are not liquid in some commodities (e.g., LPGs or resid)  it’s sometimes hard to sell those products today (January 1st) and find buyers ready to pay a fixed price.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0D436A-5E8D-4953-B14A-1C045C27F489}" type="slidenum">
              <a:rPr lang="en-US"/>
              <a:pPr/>
              <a:t>38</a:t>
            </a:fld>
            <a:endParaRPr lang="en-US"/>
          </a:p>
        </p:txBody>
      </p:sp>
      <p:sp>
        <p:nvSpPr>
          <p:cNvPr id="2210818" name="Rectangle 2"/>
          <p:cNvSpPr>
            <a:spLocks noGrp="1" noRot="1" noChangeAspect="1" noChangeArrowheads="1" noTextEdit="1"/>
          </p:cNvSpPr>
          <p:nvPr>
            <p:ph type="sldImg"/>
          </p:nvPr>
        </p:nvSpPr>
        <p:spPr>
          <a:xfrm>
            <a:off x="406400" y="696913"/>
            <a:ext cx="6172200" cy="3473450"/>
          </a:xfrm>
          <a:ln w="12700" cap="flat"/>
        </p:spPr>
      </p:sp>
      <p:sp>
        <p:nvSpPr>
          <p:cNvPr id="2210819" name="Rectangle 3"/>
          <p:cNvSpPr>
            <a:spLocks noGrp="1" noChangeArrowheads="1"/>
          </p:cNvSpPr>
          <p:nvPr>
            <p:ph type="body" idx="1"/>
          </p:nvPr>
        </p:nvSpPr>
        <p:spPr>
          <a:xfrm>
            <a:off x="931863" y="4403725"/>
            <a:ext cx="5121275" cy="4171950"/>
          </a:xfrm>
          <a:ln/>
        </p:spPr>
        <p:txBody>
          <a:bodyPr lIns="92075" tIns="46038" rIns="92075" bIns="46038"/>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B0432B-AABF-4970-A565-83C7DE848065}" type="slidenum">
              <a:rPr lang="en-US"/>
              <a:pPr/>
              <a:t>39</a:t>
            </a:fld>
            <a:endParaRPr lang="en-US"/>
          </a:p>
        </p:txBody>
      </p:sp>
      <p:sp>
        <p:nvSpPr>
          <p:cNvPr id="2187266" name="Rectangle 2"/>
          <p:cNvSpPr>
            <a:spLocks noGrp="1" noRot="1" noChangeAspect="1" noChangeArrowheads="1" noTextEdit="1"/>
          </p:cNvSpPr>
          <p:nvPr>
            <p:ph type="sldImg"/>
          </p:nvPr>
        </p:nvSpPr>
        <p:spPr>
          <a:xfrm>
            <a:off x="401638" y="693738"/>
            <a:ext cx="6183312" cy="3478212"/>
          </a:xfrm>
          <a:ln/>
        </p:spPr>
      </p:sp>
      <p:sp>
        <p:nvSpPr>
          <p:cNvPr id="2187267" name="Rectangle 3"/>
          <p:cNvSpPr>
            <a:spLocks noGrp="1" noChangeArrowheads="1"/>
          </p:cNvSpPr>
          <p:nvPr>
            <p:ph type="body" idx="1"/>
          </p:nvPr>
        </p:nvSpPr>
        <p:spPr>
          <a:xfrm>
            <a:off x="854075" y="4635500"/>
            <a:ext cx="5354638" cy="4171950"/>
          </a:xfrm>
        </p:spPr>
        <p:txBody>
          <a:bodyPr/>
          <a:lstStyle/>
          <a:p>
            <a:pPr marL="114300" indent="-114300">
              <a:buFontTx/>
              <a:buChar char="•"/>
            </a:pPr>
            <a:r>
              <a:rPr lang="en-US" sz="1400">
                <a:latin typeface="Tahoma" charset="0"/>
              </a:rPr>
              <a:t>In the refining section on Wednesday, you learned about GPW (Gross Product Worth).  Based on a delivered crude oil price of $28.50, you could produce products worth $35.50.  After costs of $2.50, your net contribution to fixed overheads is $4.50/bbl.  Pretty darn good!</a:t>
            </a:r>
          </a:p>
          <a:p>
            <a:pPr marL="114300" indent="-114300">
              <a:buFontTx/>
              <a:buChar char="•"/>
            </a:pPr>
            <a:endParaRPr lang="en-US" sz="1400">
              <a:latin typeface="Tahoma" charset="0"/>
            </a:endParaRPr>
          </a:p>
          <a:p>
            <a:pPr marL="114300" indent="-114300">
              <a:buFontTx/>
              <a:buChar char="•"/>
            </a:pPr>
            <a:r>
              <a:rPr lang="en-US" sz="1400">
                <a:latin typeface="Tahoma" charset="0"/>
              </a:rPr>
              <a:t>How do you protect some of that?</a:t>
            </a:r>
          </a:p>
          <a:p>
            <a:pPr marL="114300" indent="-114300">
              <a:buFontTx/>
              <a:buChar char="•"/>
            </a:pPr>
            <a:endParaRPr lang="en-US" sz="1400">
              <a:latin typeface="Tahoma" charset="0"/>
            </a:endParaRPr>
          </a:p>
          <a:p>
            <a:pPr marL="114300" indent="-114300">
              <a:buFontTx/>
              <a:buChar char="•"/>
            </a:pPr>
            <a:r>
              <a:rPr lang="en-US" sz="1400">
                <a:latin typeface="Tahoma" charset="0"/>
              </a:rPr>
              <a:t>Ideally you’d:</a:t>
            </a:r>
          </a:p>
          <a:p>
            <a:pPr lvl="1">
              <a:buFontTx/>
              <a:buChar char="–"/>
            </a:pPr>
            <a:r>
              <a:rPr lang="en-US" sz="1400">
                <a:latin typeface="Tahoma" charset="0"/>
              </a:rPr>
              <a:t>estimate what your risk tolerance was</a:t>
            </a:r>
          </a:p>
          <a:p>
            <a:pPr lvl="1">
              <a:buFontTx/>
              <a:buChar char="–"/>
            </a:pPr>
            <a:r>
              <a:rPr lang="en-US" sz="1400">
                <a:latin typeface="Tahoma" charset="0"/>
              </a:rPr>
              <a:t>evaluate how much risk you want to keep</a:t>
            </a:r>
          </a:p>
          <a:p>
            <a:pPr lvl="1">
              <a:buFontTx/>
              <a:buChar char="–"/>
            </a:pPr>
            <a:r>
              <a:rPr lang="en-US" sz="1400">
                <a:latin typeface="Tahoma" charset="0"/>
              </a:rPr>
              <a:t>come up with a game plan to hedge the rest</a:t>
            </a:r>
          </a:p>
          <a:p>
            <a:pPr lvl="1">
              <a:buFontTx/>
              <a:buChar char="–"/>
            </a:pPr>
            <a:endParaRPr lang="en-US" sz="1400">
              <a:latin typeface="Tahoma" charset="0"/>
            </a:endParaRPr>
          </a:p>
          <a:p>
            <a:pPr marL="114300" indent="-114300">
              <a:buFontTx/>
              <a:buChar char="•"/>
            </a:pPr>
            <a:r>
              <a:rPr lang="en-US" sz="1400">
                <a:latin typeface="Tahoma" charset="0"/>
              </a:rPr>
              <a:t>Since the markets are not liquid in some commodities (e.g., LPGs or resid)  it’s sometimes hard to sell those products today (January 1st) and find buyers ready to pay a fixed price.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8B09D6-F747-4565-ADEC-B7257F877C02}" type="slidenum">
              <a:rPr lang="en-US"/>
              <a:pPr/>
              <a:t>40</a:t>
            </a:fld>
            <a:endParaRPr lang="en-US"/>
          </a:p>
        </p:txBody>
      </p:sp>
      <p:sp>
        <p:nvSpPr>
          <p:cNvPr id="2189314" name="Rectangle 2"/>
          <p:cNvSpPr>
            <a:spLocks noGrp="1" noRot="1" noChangeAspect="1" noChangeArrowheads="1" noTextEdit="1"/>
          </p:cNvSpPr>
          <p:nvPr>
            <p:ph type="sldImg"/>
          </p:nvPr>
        </p:nvSpPr>
        <p:spPr>
          <a:xfrm>
            <a:off x="406400" y="696913"/>
            <a:ext cx="6172200" cy="3473450"/>
          </a:xfrm>
          <a:ln w="12700" cap="flat"/>
        </p:spPr>
      </p:sp>
      <p:sp>
        <p:nvSpPr>
          <p:cNvPr id="2189315" name="Rectangle 3"/>
          <p:cNvSpPr>
            <a:spLocks noGrp="1" noChangeArrowheads="1"/>
          </p:cNvSpPr>
          <p:nvPr>
            <p:ph type="body" idx="1"/>
          </p:nvPr>
        </p:nvSpPr>
        <p:spPr>
          <a:xfrm>
            <a:off x="931863" y="4403725"/>
            <a:ext cx="5121275" cy="4171950"/>
          </a:xfrm>
          <a:noFill/>
          <a:ln/>
        </p:spPr>
        <p:txBody>
          <a:bodyPr lIns="92075" tIns="46038" rIns="92075" bIns="46038"/>
          <a:lstStyle/>
          <a:p>
            <a:pPr eaLnBrk="0" hangingPunct="0"/>
            <a:r>
              <a:rPr lang="en-US"/>
              <a:t>Conversion feed is 650 - 1000 deg F boiling range.</a:t>
            </a:r>
          </a:p>
          <a:p>
            <a:pPr eaLnBrk="0" hangingPunct="0"/>
            <a:endParaRPr lang="en-US"/>
          </a:p>
          <a:p>
            <a:pPr eaLnBrk="0" hangingPunct="0"/>
            <a:r>
              <a:rPr lang="en-US"/>
              <a:t>There are two big dollar lines to cross   650 degrees  and 1000 degrees.</a:t>
            </a:r>
          </a:p>
          <a:p>
            <a:pPr eaLnBrk="0" hangingPunct="0"/>
            <a:endParaRPr lang="en-US"/>
          </a:p>
          <a:p>
            <a:pPr eaLnBrk="0" hangingPunct="0"/>
            <a:r>
              <a:rPr lang="en-US"/>
              <a:t>Once we have cracked a molecule above the 650 degree line, at worst it is diesel fuel. </a:t>
            </a:r>
            <a:r>
              <a:rPr lang="en-US" b="1"/>
              <a:t>Refineries make money by cracking conversion feed (650-1000) to lighter products and resid (1000+) to conversion feed.</a:t>
            </a:r>
            <a:endParaRPr lang="en-US"/>
          </a:p>
          <a:p>
            <a:pPr eaLnBrk="0" hangingPunct="0"/>
            <a:endParaRPr lang="en-US"/>
          </a:p>
          <a:p>
            <a:pPr eaLnBrk="0" hangingPunct="0"/>
            <a:r>
              <a:rPr lang="en-US"/>
              <a:t>Minimize production of 1000 degree F material. </a:t>
            </a:r>
            <a:r>
              <a:rPr lang="en-US" b="1"/>
              <a:t>Blend away the resid that cannot be cracked (marine fuel oil)</a:t>
            </a:r>
          </a:p>
          <a:p>
            <a:pPr eaLnBrk="0" hangingPunct="0"/>
            <a:endParaRPr lang="en-US"/>
          </a:p>
          <a:p>
            <a:pPr eaLnBrk="0" hangingPunct="0"/>
            <a:r>
              <a:rPr lang="en-US" b="1"/>
              <a:t>Refining economics are driven by conversion, not by separation.</a:t>
            </a:r>
          </a:p>
          <a:p>
            <a:pPr eaLnBrk="0" hangingPunct="0"/>
            <a:endParaRPr lang="en-US" b="1"/>
          </a:p>
          <a:p>
            <a:pPr eaLnBrk="0" hangingPunct="0"/>
            <a:endParaRPr lang="en-US" b="1"/>
          </a:p>
          <a:p>
            <a:pPr eaLnBrk="0" hangingPunct="0"/>
            <a:endParaRPr lang="en-US"/>
          </a:p>
          <a:p>
            <a:pPr eaLnBrk="0" hangingPunct="0"/>
            <a:endParaRPr lang="en-US"/>
          </a:p>
          <a:p>
            <a:pPr eaLnBrk="0" hangingPunct="0"/>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9163">
              <a:defRPr sz="1400">
                <a:solidFill>
                  <a:schemeClr val="tx1"/>
                </a:solidFill>
                <a:latin typeface="Times New Roman" panose="02020603050405020304" pitchFamily="18" charset="0"/>
                <a:ea typeface="MS PGothic" panose="020B0600070205080204" pitchFamily="34" charset="-128"/>
              </a:defRPr>
            </a:lvl1pPr>
            <a:lvl2pPr marL="742950" indent="-285750" defTabSz="919163">
              <a:defRPr sz="1400">
                <a:solidFill>
                  <a:schemeClr val="tx1"/>
                </a:solidFill>
                <a:latin typeface="Times New Roman" panose="02020603050405020304" pitchFamily="18" charset="0"/>
                <a:ea typeface="MS PGothic" panose="020B0600070205080204" pitchFamily="34" charset="-128"/>
              </a:defRPr>
            </a:lvl2pPr>
            <a:lvl3pPr marL="1143000" indent="-228600" defTabSz="919163">
              <a:defRPr sz="1400">
                <a:solidFill>
                  <a:schemeClr val="tx1"/>
                </a:solidFill>
                <a:latin typeface="Times New Roman" panose="02020603050405020304" pitchFamily="18" charset="0"/>
                <a:ea typeface="MS PGothic" panose="020B0600070205080204" pitchFamily="34" charset="-128"/>
              </a:defRPr>
            </a:lvl3pPr>
            <a:lvl4pPr marL="1600200" indent="-228600" defTabSz="919163">
              <a:defRPr sz="1400">
                <a:solidFill>
                  <a:schemeClr val="tx1"/>
                </a:solidFill>
                <a:latin typeface="Times New Roman" panose="02020603050405020304" pitchFamily="18" charset="0"/>
                <a:ea typeface="MS PGothic" panose="020B0600070205080204" pitchFamily="34" charset="-128"/>
              </a:defRPr>
            </a:lvl4pPr>
            <a:lvl5pPr marL="2057400" indent="-228600" defTabSz="919163">
              <a:defRPr sz="1400">
                <a:solidFill>
                  <a:schemeClr val="tx1"/>
                </a:solidFill>
                <a:latin typeface="Times New Roman" panose="02020603050405020304" pitchFamily="18" charset="0"/>
                <a:ea typeface="MS PGothic" panose="020B0600070205080204" pitchFamily="34" charset="-128"/>
              </a:defRPr>
            </a:lvl5pPr>
            <a:lvl6pPr marL="25146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2D6E6A3E-8D1C-4492-BA08-395C15E47639}" type="slidenum">
              <a:rPr lang="en-US" altLang="en-US" sz="1200"/>
              <a:pPr/>
              <a:t>41</a:t>
            </a:fld>
            <a:endParaRPr lang="en-US" altLang="en-US" sz="1200"/>
          </a:p>
        </p:txBody>
      </p:sp>
      <p:sp>
        <p:nvSpPr>
          <p:cNvPr id="48131" name="Rectangle 2"/>
          <p:cNvSpPr>
            <a:spLocks noGrp="1" noRot="1" noChangeAspect="1" noChangeArrowheads="1" noTextEdit="1"/>
          </p:cNvSpPr>
          <p:nvPr>
            <p:ph type="sldImg"/>
          </p:nvPr>
        </p:nvSpPr>
        <p:spPr>
          <a:xfrm>
            <a:off x="403225" y="696913"/>
            <a:ext cx="6178550" cy="3476625"/>
          </a:xfrm>
          <a:ln/>
        </p:spPr>
      </p:sp>
      <p:sp>
        <p:nvSpPr>
          <p:cNvPr id="48132" name="Rectangle 3"/>
          <p:cNvSpPr>
            <a:spLocks noGrp="1" noChangeArrowheads="1"/>
          </p:cNvSpPr>
          <p:nvPr>
            <p:ph type="body" idx="1"/>
          </p:nvPr>
        </p:nvSpPr>
        <p:spPr>
          <a:xfrm>
            <a:off x="930275" y="4405313"/>
            <a:ext cx="5124450" cy="4168775"/>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a:latin typeface="Times New Roman" charset="0"/>
                <a:ea typeface="ＭＳ Ｐゴシック" charset="0"/>
              </a:rPr>
              <a:t>Move on to discuss worldwide gas and gas flows.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9163">
              <a:defRPr sz="1400">
                <a:solidFill>
                  <a:schemeClr val="tx1"/>
                </a:solidFill>
                <a:latin typeface="Times New Roman" panose="02020603050405020304" pitchFamily="18" charset="0"/>
                <a:ea typeface="MS PGothic" panose="020B0600070205080204" pitchFamily="34" charset="-128"/>
              </a:defRPr>
            </a:lvl1pPr>
            <a:lvl2pPr marL="742950" indent="-285750" defTabSz="919163">
              <a:defRPr sz="1400">
                <a:solidFill>
                  <a:schemeClr val="tx1"/>
                </a:solidFill>
                <a:latin typeface="Times New Roman" panose="02020603050405020304" pitchFamily="18" charset="0"/>
                <a:ea typeface="MS PGothic" panose="020B0600070205080204" pitchFamily="34" charset="-128"/>
              </a:defRPr>
            </a:lvl2pPr>
            <a:lvl3pPr marL="1143000" indent="-228600" defTabSz="919163">
              <a:defRPr sz="1400">
                <a:solidFill>
                  <a:schemeClr val="tx1"/>
                </a:solidFill>
                <a:latin typeface="Times New Roman" panose="02020603050405020304" pitchFamily="18" charset="0"/>
                <a:ea typeface="MS PGothic" panose="020B0600070205080204" pitchFamily="34" charset="-128"/>
              </a:defRPr>
            </a:lvl3pPr>
            <a:lvl4pPr marL="1600200" indent="-228600" defTabSz="919163">
              <a:defRPr sz="1400">
                <a:solidFill>
                  <a:schemeClr val="tx1"/>
                </a:solidFill>
                <a:latin typeface="Times New Roman" panose="02020603050405020304" pitchFamily="18" charset="0"/>
                <a:ea typeface="MS PGothic" panose="020B0600070205080204" pitchFamily="34" charset="-128"/>
              </a:defRPr>
            </a:lvl4pPr>
            <a:lvl5pPr marL="2057400" indent="-228600" defTabSz="919163">
              <a:defRPr sz="1400">
                <a:solidFill>
                  <a:schemeClr val="tx1"/>
                </a:solidFill>
                <a:latin typeface="Times New Roman" panose="02020603050405020304" pitchFamily="18" charset="0"/>
                <a:ea typeface="MS PGothic" panose="020B0600070205080204" pitchFamily="34" charset="-128"/>
              </a:defRPr>
            </a:lvl5pPr>
            <a:lvl6pPr marL="25146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719B37D0-19C0-4F59-A318-28FA78CF999D}" type="slidenum">
              <a:rPr lang="en-US" altLang="en-US" sz="1200"/>
              <a:pPr/>
              <a:t>42</a:t>
            </a:fld>
            <a:endParaRPr lang="en-US" altLang="en-US" sz="120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US" altLang="en-US"/>
              <a:t>Gas was traditionally a nuisance product – low in value, hard to capture, difficult to move. However as the price rose steadily due to a recognition of its unique features so did the incentive to capture it and take it to market.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8B2BAB-2083-49CA-9FBF-32A241C22A5F}" type="slidenum">
              <a:rPr lang="en-US"/>
              <a:pPr/>
              <a:t>6</a:t>
            </a:fld>
            <a:endParaRPr lang="en-US"/>
          </a:p>
        </p:txBody>
      </p:sp>
      <p:sp>
        <p:nvSpPr>
          <p:cNvPr id="2385922" name="Rectangle 2"/>
          <p:cNvSpPr>
            <a:spLocks noGrp="1" noRot="1" noChangeAspect="1" noChangeArrowheads="1" noTextEdit="1"/>
          </p:cNvSpPr>
          <p:nvPr>
            <p:ph type="sldImg"/>
          </p:nvPr>
        </p:nvSpPr>
        <p:spPr>
          <a:ln/>
        </p:spPr>
      </p:sp>
      <p:sp>
        <p:nvSpPr>
          <p:cNvPr id="2385923" name="Rectangle 3"/>
          <p:cNvSpPr>
            <a:spLocks noGrp="1" noChangeArrowheads="1"/>
          </p:cNvSpPr>
          <p:nvPr>
            <p:ph type="body" idx="1"/>
          </p:nvPr>
        </p:nvSpPr>
        <p:spPr/>
        <p:txBody>
          <a:bodyPr/>
          <a:lstStyle/>
          <a:p>
            <a:r>
              <a:rPr lang="en-US"/>
              <a:t>Updated</a:t>
            </a:r>
            <a:r>
              <a:rPr lang="en-US" baseline="0"/>
              <a:t> Aug 16</a:t>
            </a:r>
          </a:p>
          <a:p>
            <a:endParaRPr lang="en-US"/>
          </a:p>
          <a:p>
            <a:r>
              <a:rPr lang="en-US" dirty="0"/>
              <a:t>WTI sets the price of crude oils around the world and therefore sets the price of energy around the world.</a:t>
            </a:r>
          </a:p>
          <a:p>
            <a:r>
              <a:rPr lang="en-US" dirty="0"/>
              <a:t>US demand closely mirrors world demand by type of energy</a:t>
            </a:r>
          </a:p>
          <a:p>
            <a:r>
              <a:rPr lang="en-US" dirty="0"/>
              <a:t>Note that transportation is the biggest user of oil –</a:t>
            </a:r>
          </a:p>
          <a:p>
            <a:pPr>
              <a:buFontTx/>
              <a:buChar char="-"/>
            </a:pPr>
            <a:r>
              <a:rPr lang="en-US" dirty="0"/>
              <a:t>Gasoline and diesel for cars</a:t>
            </a:r>
          </a:p>
          <a:p>
            <a:pPr>
              <a:buFontTx/>
              <a:buChar char="-"/>
            </a:pPr>
            <a:r>
              <a:rPr lang="en-US" dirty="0"/>
              <a:t>Jet fuel for airplanes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9163">
              <a:defRPr sz="1400">
                <a:solidFill>
                  <a:schemeClr val="tx1"/>
                </a:solidFill>
                <a:latin typeface="Times New Roman" panose="02020603050405020304" pitchFamily="18" charset="0"/>
                <a:ea typeface="MS PGothic" panose="020B0600070205080204" pitchFamily="34" charset="-128"/>
              </a:defRPr>
            </a:lvl1pPr>
            <a:lvl2pPr marL="742950" indent="-285750" defTabSz="919163">
              <a:defRPr sz="1400">
                <a:solidFill>
                  <a:schemeClr val="tx1"/>
                </a:solidFill>
                <a:latin typeface="Times New Roman" panose="02020603050405020304" pitchFamily="18" charset="0"/>
                <a:ea typeface="MS PGothic" panose="020B0600070205080204" pitchFamily="34" charset="-128"/>
              </a:defRPr>
            </a:lvl2pPr>
            <a:lvl3pPr marL="1143000" indent="-228600" defTabSz="919163">
              <a:defRPr sz="1400">
                <a:solidFill>
                  <a:schemeClr val="tx1"/>
                </a:solidFill>
                <a:latin typeface="Times New Roman" panose="02020603050405020304" pitchFamily="18" charset="0"/>
                <a:ea typeface="MS PGothic" panose="020B0600070205080204" pitchFamily="34" charset="-128"/>
              </a:defRPr>
            </a:lvl3pPr>
            <a:lvl4pPr marL="1600200" indent="-228600" defTabSz="919163">
              <a:defRPr sz="1400">
                <a:solidFill>
                  <a:schemeClr val="tx1"/>
                </a:solidFill>
                <a:latin typeface="Times New Roman" panose="02020603050405020304" pitchFamily="18" charset="0"/>
                <a:ea typeface="MS PGothic" panose="020B0600070205080204" pitchFamily="34" charset="-128"/>
              </a:defRPr>
            </a:lvl4pPr>
            <a:lvl5pPr marL="2057400" indent="-228600" defTabSz="919163">
              <a:defRPr sz="1400">
                <a:solidFill>
                  <a:schemeClr val="tx1"/>
                </a:solidFill>
                <a:latin typeface="Times New Roman" panose="02020603050405020304" pitchFamily="18" charset="0"/>
                <a:ea typeface="MS PGothic" panose="020B0600070205080204" pitchFamily="34" charset="-128"/>
              </a:defRPr>
            </a:lvl5pPr>
            <a:lvl6pPr marL="25146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D633F979-0FCF-4FB6-8DAD-50C92B6F0C58}" type="slidenum">
              <a:rPr lang="en-US" altLang="en-US" sz="1200"/>
              <a:pPr/>
              <a:t>43</a:t>
            </a:fld>
            <a:endParaRPr lang="en-US" altLang="en-US" sz="1200"/>
          </a:p>
        </p:txBody>
      </p:sp>
      <p:sp>
        <p:nvSpPr>
          <p:cNvPr id="52227" name="Rectangle 2"/>
          <p:cNvSpPr>
            <a:spLocks noGrp="1" noRot="1" noChangeAspect="1" noChangeArrowheads="1" noTextEdit="1"/>
          </p:cNvSpPr>
          <p:nvPr>
            <p:ph type="sldImg"/>
          </p:nvPr>
        </p:nvSpPr>
        <p:spPr>
          <a:xfrm>
            <a:off x="403225" y="695325"/>
            <a:ext cx="6178550" cy="3476625"/>
          </a:xfrm>
          <a:ln/>
        </p:spPr>
      </p:sp>
      <p:sp>
        <p:nvSpPr>
          <p:cNvPr id="52228" name="Rectangle 3"/>
          <p:cNvSpPr>
            <a:spLocks noGrp="1" noChangeArrowheads="1"/>
          </p:cNvSpPr>
          <p:nvPr>
            <p:ph type="body" idx="1"/>
          </p:nvPr>
        </p:nvSpPr>
        <p:spPr>
          <a:xfrm>
            <a:off x="931863" y="4403725"/>
            <a:ext cx="5121275" cy="4171950"/>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US" altLang="en-US" b="1">
                <a:latin typeface="Tahoma" panose="020B0604030504040204" pitchFamily="34" charset="0"/>
              </a:rPr>
              <a:t>Over 50% of the world</a:t>
            </a:r>
            <a:r>
              <a:rPr lang="ja-JP" altLang="en-US" b="1">
                <a:latin typeface="Tahoma" panose="020B0604030504040204" pitchFamily="34" charset="0"/>
              </a:rPr>
              <a:t>’</a:t>
            </a:r>
            <a:r>
              <a:rPr lang="en-US" altLang="ja-JP" b="1">
                <a:latin typeface="Tahoma" panose="020B0604030504040204" pitchFamily="34" charset="0"/>
              </a:rPr>
              <a:t>s natural gas consumption occurs in the US and former Soviet Union.</a:t>
            </a:r>
          </a:p>
          <a:p>
            <a:pPr eaLnBrk="1" hangingPunct="1"/>
            <a:endParaRPr lang="en-US" altLang="en-US" b="1">
              <a:latin typeface="Tahoma" panose="020B0604030504040204" pitchFamily="34" charset="0"/>
            </a:endParaRPr>
          </a:p>
          <a:p>
            <a:pPr eaLnBrk="1" hangingPunct="1"/>
            <a:r>
              <a:rPr lang="en-US" altLang="en-US" b="1">
                <a:latin typeface="Tahoma" panose="020B0604030504040204" pitchFamily="34" charset="0"/>
              </a:rPr>
              <a:t>Over half of Asia/Pacific Demand is met through imported LNG</a:t>
            </a:r>
          </a:p>
          <a:p>
            <a:pPr eaLnBrk="1" hangingPunct="1"/>
            <a:endParaRPr lang="en-US" altLang="en-US" b="1">
              <a:latin typeface="Tahoma" panose="020B0604030504040204" pitchFamily="34" charset="0"/>
            </a:endParaRPr>
          </a:p>
          <a:p>
            <a:pPr eaLnBrk="1" hangingPunct="1"/>
            <a:r>
              <a:rPr lang="en-US" altLang="en-US" b="1">
                <a:latin typeface="Tahoma" panose="020B0604030504040204" pitchFamily="34" charset="0"/>
              </a:rPr>
              <a:t>LNG due to lack of their own domestic gas supplies but need to have clean burning fuel….eg smokestacks of Japan and Korea and increasingly China.</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9163">
              <a:defRPr sz="1400">
                <a:solidFill>
                  <a:schemeClr val="tx1"/>
                </a:solidFill>
                <a:latin typeface="Times New Roman" panose="02020603050405020304" pitchFamily="18" charset="0"/>
                <a:ea typeface="MS PGothic" panose="020B0600070205080204" pitchFamily="34" charset="-128"/>
              </a:defRPr>
            </a:lvl1pPr>
            <a:lvl2pPr marL="742950" indent="-285750" defTabSz="919163">
              <a:defRPr sz="1400">
                <a:solidFill>
                  <a:schemeClr val="tx1"/>
                </a:solidFill>
                <a:latin typeface="Times New Roman" panose="02020603050405020304" pitchFamily="18" charset="0"/>
                <a:ea typeface="MS PGothic" panose="020B0600070205080204" pitchFamily="34" charset="-128"/>
              </a:defRPr>
            </a:lvl2pPr>
            <a:lvl3pPr marL="1143000" indent="-228600" defTabSz="919163">
              <a:defRPr sz="1400">
                <a:solidFill>
                  <a:schemeClr val="tx1"/>
                </a:solidFill>
                <a:latin typeface="Times New Roman" panose="02020603050405020304" pitchFamily="18" charset="0"/>
                <a:ea typeface="MS PGothic" panose="020B0600070205080204" pitchFamily="34" charset="-128"/>
              </a:defRPr>
            </a:lvl3pPr>
            <a:lvl4pPr marL="1600200" indent="-228600" defTabSz="919163">
              <a:defRPr sz="1400">
                <a:solidFill>
                  <a:schemeClr val="tx1"/>
                </a:solidFill>
                <a:latin typeface="Times New Roman" panose="02020603050405020304" pitchFamily="18" charset="0"/>
                <a:ea typeface="MS PGothic" panose="020B0600070205080204" pitchFamily="34" charset="-128"/>
              </a:defRPr>
            </a:lvl4pPr>
            <a:lvl5pPr marL="2057400" indent="-228600" defTabSz="919163">
              <a:defRPr sz="1400">
                <a:solidFill>
                  <a:schemeClr val="tx1"/>
                </a:solidFill>
                <a:latin typeface="Times New Roman" panose="02020603050405020304" pitchFamily="18" charset="0"/>
                <a:ea typeface="MS PGothic" panose="020B0600070205080204" pitchFamily="34" charset="-128"/>
              </a:defRPr>
            </a:lvl5pPr>
            <a:lvl6pPr marL="25146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86D864C8-EFF1-4817-A59A-E8E6A6D0C795}" type="slidenum">
              <a:rPr lang="en-US" altLang="en-US" sz="1200"/>
              <a:pPr/>
              <a:t>44</a:t>
            </a:fld>
            <a:endParaRPr lang="en-US" altLang="en-US" sz="1200"/>
          </a:p>
        </p:txBody>
      </p:sp>
      <p:sp>
        <p:nvSpPr>
          <p:cNvPr id="53251" name="Rectangle 2"/>
          <p:cNvSpPr>
            <a:spLocks noGrp="1" noRot="1" noChangeAspect="1" noChangeArrowheads="1" noTextEdit="1"/>
          </p:cNvSpPr>
          <p:nvPr>
            <p:ph type="sldImg"/>
          </p:nvPr>
        </p:nvSpPr>
        <p:spPr>
          <a:xfrm>
            <a:off x="403225" y="695325"/>
            <a:ext cx="6178550" cy="3476625"/>
          </a:xfrm>
          <a:ln/>
        </p:spPr>
      </p:sp>
      <p:sp>
        <p:nvSpPr>
          <p:cNvPr id="53252" name="Rectangle 3"/>
          <p:cNvSpPr>
            <a:spLocks noGrp="1" noChangeArrowheads="1"/>
          </p:cNvSpPr>
          <p:nvPr>
            <p:ph type="body" idx="1"/>
          </p:nvPr>
        </p:nvSpPr>
        <p:spPr>
          <a:xfrm>
            <a:off x="931863" y="4403725"/>
            <a:ext cx="5121275" cy="4171950"/>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US" altLang="en-US" b="1">
                <a:latin typeface="Tahoma" panose="020B0604030504040204" pitchFamily="34" charset="0"/>
              </a:rPr>
              <a:t>US RP down from 9 years in 1990.  Our review of LNG will consider the viability and costs of this commodity as a major supply source to the US</a:t>
            </a:r>
          </a:p>
          <a:p>
            <a:pPr eaLnBrk="1" hangingPunct="1"/>
            <a:endParaRPr lang="en-US" altLang="en-US" b="1">
              <a:latin typeface="Tahoma" panose="020B0604030504040204" pitchFamily="34" charset="0"/>
            </a:endParaRPr>
          </a:p>
          <a:p>
            <a:pPr eaLnBrk="1" hangingPunct="1"/>
            <a:r>
              <a:rPr lang="en-US" altLang="en-US" b="1">
                <a:latin typeface="Tahoma" panose="020B0604030504040204" pitchFamily="34" charset="0"/>
              </a:rPr>
              <a:t>4000 TCF or almost 80% of known reserves are </a:t>
            </a:r>
            <a:r>
              <a:rPr lang="ja-JP" altLang="en-US" b="1">
                <a:latin typeface="Tahoma" panose="020B0604030504040204" pitchFamily="34" charset="0"/>
              </a:rPr>
              <a:t>“</a:t>
            </a:r>
            <a:r>
              <a:rPr lang="en-US" altLang="ja-JP" b="1">
                <a:latin typeface="Tahoma" panose="020B0604030504040204" pitchFamily="34" charset="0"/>
              </a:rPr>
              <a:t>Stranded</a:t>
            </a:r>
            <a:r>
              <a:rPr lang="ja-JP" altLang="en-US" b="1">
                <a:latin typeface="Tahoma" panose="020B0604030504040204" pitchFamily="34" charset="0"/>
              </a:rPr>
              <a:t>”</a:t>
            </a:r>
            <a:r>
              <a:rPr lang="en-US" altLang="ja-JP" b="1">
                <a:latin typeface="Tahoma" panose="020B0604030504040204" pitchFamily="34" charset="0"/>
              </a:rPr>
              <a:t>.   Consider LNG and GTL as a means to tap these resources</a:t>
            </a:r>
          </a:p>
          <a:p>
            <a:pPr eaLnBrk="1" hangingPunct="1"/>
            <a:endParaRPr lang="en-US" altLang="en-US" b="1">
              <a:latin typeface="Tahoma" panose="020B0604030504040204" pitchFamily="34" charset="0"/>
            </a:endParaRPr>
          </a:p>
          <a:p>
            <a:pPr eaLnBrk="1" hangingPunct="1"/>
            <a:endParaRPr lang="en-US" altLang="en-US" b="1">
              <a:latin typeface="Tahoma" panose="020B060403050404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9163">
              <a:defRPr sz="1400">
                <a:solidFill>
                  <a:schemeClr val="tx1"/>
                </a:solidFill>
                <a:latin typeface="Times New Roman" panose="02020603050405020304" pitchFamily="18" charset="0"/>
                <a:ea typeface="MS PGothic" panose="020B0600070205080204" pitchFamily="34" charset="-128"/>
              </a:defRPr>
            </a:lvl1pPr>
            <a:lvl2pPr marL="742950" indent="-285750" defTabSz="919163">
              <a:defRPr sz="1400">
                <a:solidFill>
                  <a:schemeClr val="tx1"/>
                </a:solidFill>
                <a:latin typeface="Times New Roman" panose="02020603050405020304" pitchFamily="18" charset="0"/>
                <a:ea typeface="MS PGothic" panose="020B0600070205080204" pitchFamily="34" charset="-128"/>
              </a:defRPr>
            </a:lvl2pPr>
            <a:lvl3pPr marL="1143000" indent="-228600" defTabSz="919163">
              <a:defRPr sz="1400">
                <a:solidFill>
                  <a:schemeClr val="tx1"/>
                </a:solidFill>
                <a:latin typeface="Times New Roman" panose="02020603050405020304" pitchFamily="18" charset="0"/>
                <a:ea typeface="MS PGothic" panose="020B0600070205080204" pitchFamily="34" charset="-128"/>
              </a:defRPr>
            </a:lvl3pPr>
            <a:lvl4pPr marL="1600200" indent="-228600" defTabSz="919163">
              <a:defRPr sz="1400">
                <a:solidFill>
                  <a:schemeClr val="tx1"/>
                </a:solidFill>
                <a:latin typeface="Times New Roman" panose="02020603050405020304" pitchFamily="18" charset="0"/>
                <a:ea typeface="MS PGothic" panose="020B0600070205080204" pitchFamily="34" charset="-128"/>
              </a:defRPr>
            </a:lvl4pPr>
            <a:lvl5pPr marL="2057400" indent="-228600" defTabSz="919163">
              <a:defRPr sz="1400">
                <a:solidFill>
                  <a:schemeClr val="tx1"/>
                </a:solidFill>
                <a:latin typeface="Times New Roman" panose="02020603050405020304" pitchFamily="18" charset="0"/>
                <a:ea typeface="MS PGothic" panose="020B0600070205080204" pitchFamily="34" charset="-128"/>
              </a:defRPr>
            </a:lvl5pPr>
            <a:lvl6pPr marL="25146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F9678504-7BD6-46B5-A5E0-CBC8D3F9137A}" type="slidenum">
              <a:rPr lang="en-US" altLang="en-US" sz="1200"/>
              <a:pPr/>
              <a:t>45</a:t>
            </a:fld>
            <a:endParaRPr lang="en-US" altLang="en-US" sz="1200"/>
          </a:p>
        </p:txBody>
      </p:sp>
      <p:sp>
        <p:nvSpPr>
          <p:cNvPr id="54275" name="Rectangle 2"/>
          <p:cNvSpPr>
            <a:spLocks noGrp="1" noRot="1" noChangeAspect="1" noChangeArrowheads="1" noTextEdit="1"/>
          </p:cNvSpPr>
          <p:nvPr>
            <p:ph type="sldImg"/>
          </p:nvPr>
        </p:nvSpPr>
        <p:spPr>
          <a:xfrm>
            <a:off x="403225" y="695325"/>
            <a:ext cx="6178550" cy="3476625"/>
          </a:xfrm>
          <a:ln/>
        </p:spPr>
      </p:sp>
      <p:sp>
        <p:nvSpPr>
          <p:cNvPr id="54276" name="Rectangle 3"/>
          <p:cNvSpPr>
            <a:spLocks noGrp="1" noChangeArrowheads="1"/>
          </p:cNvSpPr>
          <p:nvPr>
            <p:ph type="body" idx="1"/>
          </p:nvPr>
        </p:nvSpPr>
        <p:spPr>
          <a:xfrm>
            <a:off x="931863" y="4403725"/>
            <a:ext cx="5121275" cy="4171950"/>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602" tIns="45802" rIns="91602" bIns="45802"/>
          <a:lstStyle/>
          <a:p>
            <a:pPr eaLnBrk="1" hangingPunct="1">
              <a:defRPr/>
            </a:pPr>
            <a:r>
              <a:rPr lang="en-US" b="1">
                <a:latin typeface="Tahoma" charset="0"/>
                <a:ea typeface="ＭＳ Ｐゴシック" charset="0"/>
              </a:rPr>
              <a:t>Observations:</a:t>
            </a:r>
          </a:p>
          <a:p>
            <a:pPr eaLnBrk="1" hangingPunct="1">
              <a:defRPr/>
            </a:pPr>
            <a:r>
              <a:rPr lang="en-US" b="1">
                <a:latin typeface="Tahoma" charset="0"/>
                <a:ea typeface="ＭＳ Ｐゴシック" charset="0"/>
              </a:rPr>
              <a:t>With the notable exception of Gazprom, gas reserves are not held in areas of high consumption. Gazprom has the highest reserves in the world of any organization.</a:t>
            </a:r>
          </a:p>
          <a:p>
            <a:pPr eaLnBrk="1" hangingPunct="1">
              <a:defRPr/>
            </a:pPr>
            <a:endParaRPr lang="en-US" b="1">
              <a:latin typeface="Tahoma" charset="0"/>
              <a:ea typeface="ＭＳ Ｐゴシック" charset="0"/>
            </a:endParaRPr>
          </a:p>
          <a:p>
            <a:pPr eaLnBrk="1" hangingPunct="1">
              <a:defRPr/>
            </a:pPr>
            <a:r>
              <a:rPr lang="en-US" b="1">
                <a:latin typeface="Tahoma" charset="0"/>
                <a:ea typeface="ＭＳ Ｐゴシック" charset="0"/>
              </a:rPr>
              <a:t>Indonesia, Southern Australia, Alaska and the MidEast </a:t>
            </a:r>
          </a:p>
          <a:p>
            <a:pPr eaLnBrk="1" hangingPunct="1">
              <a:defRPr/>
            </a:pPr>
            <a:endParaRPr lang="en-US" b="1">
              <a:latin typeface="Tahoma" charset="0"/>
              <a:ea typeface="ＭＳ Ｐゴシック" charset="0"/>
            </a:endParaRPr>
          </a:p>
          <a:p>
            <a:pPr eaLnBrk="1" hangingPunct="1">
              <a:defRPr/>
            </a:pPr>
            <a:r>
              <a:rPr lang="en-US" b="1">
                <a:latin typeface="Tahoma" charset="0"/>
                <a:ea typeface="ＭＳ Ｐゴシック" charset="0"/>
              </a:rPr>
              <a:t>Reserves are generally held by sovereigns or state owned oil companies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9163">
              <a:defRPr sz="1400">
                <a:solidFill>
                  <a:schemeClr val="tx1"/>
                </a:solidFill>
                <a:latin typeface="Times New Roman" panose="02020603050405020304" pitchFamily="18" charset="0"/>
                <a:ea typeface="MS PGothic" panose="020B0600070205080204" pitchFamily="34" charset="-128"/>
              </a:defRPr>
            </a:lvl1pPr>
            <a:lvl2pPr marL="742950" indent="-285750" defTabSz="919163">
              <a:defRPr sz="1400">
                <a:solidFill>
                  <a:schemeClr val="tx1"/>
                </a:solidFill>
                <a:latin typeface="Times New Roman" panose="02020603050405020304" pitchFamily="18" charset="0"/>
                <a:ea typeface="MS PGothic" panose="020B0600070205080204" pitchFamily="34" charset="-128"/>
              </a:defRPr>
            </a:lvl2pPr>
            <a:lvl3pPr marL="1143000" indent="-228600" defTabSz="919163">
              <a:defRPr sz="1400">
                <a:solidFill>
                  <a:schemeClr val="tx1"/>
                </a:solidFill>
                <a:latin typeface="Times New Roman" panose="02020603050405020304" pitchFamily="18" charset="0"/>
                <a:ea typeface="MS PGothic" panose="020B0600070205080204" pitchFamily="34" charset="-128"/>
              </a:defRPr>
            </a:lvl3pPr>
            <a:lvl4pPr marL="1600200" indent="-228600" defTabSz="919163">
              <a:defRPr sz="1400">
                <a:solidFill>
                  <a:schemeClr val="tx1"/>
                </a:solidFill>
                <a:latin typeface="Times New Roman" panose="02020603050405020304" pitchFamily="18" charset="0"/>
                <a:ea typeface="MS PGothic" panose="020B0600070205080204" pitchFamily="34" charset="-128"/>
              </a:defRPr>
            </a:lvl4pPr>
            <a:lvl5pPr marL="2057400" indent="-228600" defTabSz="919163">
              <a:defRPr sz="1400">
                <a:solidFill>
                  <a:schemeClr val="tx1"/>
                </a:solidFill>
                <a:latin typeface="Times New Roman" panose="02020603050405020304" pitchFamily="18" charset="0"/>
                <a:ea typeface="MS PGothic" panose="020B0600070205080204" pitchFamily="34" charset="-128"/>
              </a:defRPr>
            </a:lvl5pPr>
            <a:lvl6pPr marL="25146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4F145C7E-C453-455D-84BB-1B766AC57363}" type="slidenum">
              <a:rPr lang="en-US" altLang="en-US" sz="1200"/>
              <a:pPr/>
              <a:t>46</a:t>
            </a:fld>
            <a:endParaRPr lang="en-US" altLang="en-US" sz="120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a:latin typeface="Times New Roman" charset="0"/>
                <a:ea typeface="ＭＳ Ｐゴシック" charset="0"/>
              </a:rPr>
              <a:t>Stuck in places like offshore West Africa or offshore Peru.</a:t>
            </a:r>
          </a:p>
          <a:p>
            <a:pPr eaLnBrk="1" hangingPunct="1">
              <a:defRPr/>
            </a:pPr>
            <a:r>
              <a:rPr lang="en-US">
                <a:latin typeface="Times New Roman" charset="0"/>
                <a:ea typeface="ＭＳ Ｐゴシック" charset="0"/>
              </a:rPr>
              <a:t>Capital costs of building liquefaction and transportation are enormous.</a:t>
            </a:r>
          </a:p>
          <a:p>
            <a:pPr eaLnBrk="1" hangingPunct="1">
              <a:defRPr/>
            </a:pPr>
            <a:endParaRPr lang="en-US">
              <a:latin typeface="Times New Roman" charset="0"/>
              <a:ea typeface="ＭＳ Ｐゴシック" charset="0"/>
            </a:endParaRPr>
          </a:p>
          <a:p>
            <a:pPr eaLnBrk="1" hangingPunct="1">
              <a:defRPr/>
            </a:pPr>
            <a:r>
              <a:rPr lang="en-US">
                <a:latin typeface="Times New Roman" charset="0"/>
                <a:ea typeface="ＭＳ Ｐゴシック" charset="0"/>
              </a:rPr>
              <a:t>What are the solutions?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9163">
              <a:defRPr sz="1400">
                <a:solidFill>
                  <a:schemeClr val="tx1"/>
                </a:solidFill>
                <a:latin typeface="Times New Roman" panose="02020603050405020304" pitchFamily="18" charset="0"/>
                <a:ea typeface="MS PGothic" panose="020B0600070205080204" pitchFamily="34" charset="-128"/>
              </a:defRPr>
            </a:lvl1pPr>
            <a:lvl2pPr marL="742950" indent="-285750" defTabSz="919163">
              <a:defRPr sz="1400">
                <a:solidFill>
                  <a:schemeClr val="tx1"/>
                </a:solidFill>
                <a:latin typeface="Times New Roman" panose="02020603050405020304" pitchFamily="18" charset="0"/>
                <a:ea typeface="MS PGothic" panose="020B0600070205080204" pitchFamily="34" charset="-128"/>
              </a:defRPr>
            </a:lvl2pPr>
            <a:lvl3pPr marL="1143000" indent="-228600" defTabSz="919163">
              <a:defRPr sz="1400">
                <a:solidFill>
                  <a:schemeClr val="tx1"/>
                </a:solidFill>
                <a:latin typeface="Times New Roman" panose="02020603050405020304" pitchFamily="18" charset="0"/>
                <a:ea typeface="MS PGothic" panose="020B0600070205080204" pitchFamily="34" charset="-128"/>
              </a:defRPr>
            </a:lvl3pPr>
            <a:lvl4pPr marL="1600200" indent="-228600" defTabSz="919163">
              <a:defRPr sz="1400">
                <a:solidFill>
                  <a:schemeClr val="tx1"/>
                </a:solidFill>
                <a:latin typeface="Times New Roman" panose="02020603050405020304" pitchFamily="18" charset="0"/>
                <a:ea typeface="MS PGothic" panose="020B0600070205080204" pitchFamily="34" charset="-128"/>
              </a:defRPr>
            </a:lvl4pPr>
            <a:lvl5pPr marL="2057400" indent="-228600" defTabSz="919163">
              <a:defRPr sz="1400">
                <a:solidFill>
                  <a:schemeClr val="tx1"/>
                </a:solidFill>
                <a:latin typeface="Times New Roman" panose="02020603050405020304" pitchFamily="18" charset="0"/>
                <a:ea typeface="MS PGothic" panose="020B0600070205080204" pitchFamily="34" charset="-128"/>
              </a:defRPr>
            </a:lvl5pPr>
            <a:lvl6pPr marL="25146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81E78D48-E24D-48C1-8F25-1BE16143D7F9}" type="slidenum">
              <a:rPr lang="en-US" altLang="en-US" sz="1200"/>
              <a:pPr/>
              <a:t>47</a:t>
            </a:fld>
            <a:endParaRPr lang="en-US" altLang="en-US" sz="120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a:latin typeface="Times New Roman" charset="0"/>
                <a:ea typeface="ＭＳ Ｐゴシック" charset="0"/>
              </a:rPr>
              <a:t>Clean, relatively safe, traditionally cheap on a BTU basis, plentiful</a:t>
            </a:r>
          </a:p>
          <a:p>
            <a:pPr eaLnBrk="1" hangingPunct="1">
              <a:defRPr/>
            </a:pPr>
            <a:r>
              <a:rPr lang="en-US">
                <a:latin typeface="Times New Roman" charset="0"/>
                <a:ea typeface="ＭＳ Ｐゴシック" charset="0"/>
              </a:rPr>
              <a:t>Consumes half of US energy demand</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9163">
              <a:defRPr sz="1400">
                <a:solidFill>
                  <a:schemeClr val="tx1"/>
                </a:solidFill>
                <a:latin typeface="Times New Roman" panose="02020603050405020304" pitchFamily="18" charset="0"/>
                <a:ea typeface="MS PGothic" panose="020B0600070205080204" pitchFamily="34" charset="-128"/>
              </a:defRPr>
            </a:lvl1pPr>
            <a:lvl2pPr marL="742950" indent="-285750" defTabSz="919163">
              <a:defRPr sz="1400">
                <a:solidFill>
                  <a:schemeClr val="tx1"/>
                </a:solidFill>
                <a:latin typeface="Times New Roman" panose="02020603050405020304" pitchFamily="18" charset="0"/>
                <a:ea typeface="MS PGothic" panose="020B0600070205080204" pitchFamily="34" charset="-128"/>
              </a:defRPr>
            </a:lvl2pPr>
            <a:lvl3pPr marL="1143000" indent="-228600" defTabSz="919163">
              <a:defRPr sz="1400">
                <a:solidFill>
                  <a:schemeClr val="tx1"/>
                </a:solidFill>
                <a:latin typeface="Times New Roman" panose="02020603050405020304" pitchFamily="18" charset="0"/>
                <a:ea typeface="MS PGothic" panose="020B0600070205080204" pitchFamily="34" charset="-128"/>
              </a:defRPr>
            </a:lvl3pPr>
            <a:lvl4pPr marL="1600200" indent="-228600" defTabSz="919163">
              <a:defRPr sz="1400">
                <a:solidFill>
                  <a:schemeClr val="tx1"/>
                </a:solidFill>
                <a:latin typeface="Times New Roman" panose="02020603050405020304" pitchFamily="18" charset="0"/>
                <a:ea typeface="MS PGothic" panose="020B0600070205080204" pitchFamily="34" charset="-128"/>
              </a:defRPr>
            </a:lvl4pPr>
            <a:lvl5pPr marL="2057400" indent="-228600" defTabSz="919163">
              <a:defRPr sz="1400">
                <a:solidFill>
                  <a:schemeClr val="tx1"/>
                </a:solidFill>
                <a:latin typeface="Times New Roman" panose="02020603050405020304" pitchFamily="18" charset="0"/>
                <a:ea typeface="MS PGothic" panose="020B0600070205080204" pitchFamily="34" charset="-128"/>
              </a:defRPr>
            </a:lvl5pPr>
            <a:lvl6pPr marL="25146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D633F979-0FCF-4FB6-8DAD-50C92B6F0C58}" type="slidenum">
              <a:rPr lang="en-US" altLang="en-US" sz="1200"/>
              <a:pPr/>
              <a:t>48</a:t>
            </a:fld>
            <a:endParaRPr lang="en-US" altLang="en-US" sz="1200"/>
          </a:p>
        </p:txBody>
      </p:sp>
      <p:sp>
        <p:nvSpPr>
          <p:cNvPr id="52227" name="Rectangle 2"/>
          <p:cNvSpPr>
            <a:spLocks noGrp="1" noRot="1" noChangeAspect="1" noChangeArrowheads="1" noTextEdit="1"/>
          </p:cNvSpPr>
          <p:nvPr>
            <p:ph type="sldImg"/>
          </p:nvPr>
        </p:nvSpPr>
        <p:spPr>
          <a:xfrm>
            <a:off x="403225" y="695325"/>
            <a:ext cx="6178550" cy="3476625"/>
          </a:xfrm>
          <a:ln/>
        </p:spPr>
      </p:sp>
      <p:sp>
        <p:nvSpPr>
          <p:cNvPr id="52228" name="Rectangle 3"/>
          <p:cNvSpPr>
            <a:spLocks noGrp="1" noChangeArrowheads="1"/>
          </p:cNvSpPr>
          <p:nvPr>
            <p:ph type="body" idx="1"/>
          </p:nvPr>
        </p:nvSpPr>
        <p:spPr>
          <a:xfrm>
            <a:off x="931863" y="4403725"/>
            <a:ext cx="5121275" cy="4171950"/>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US" altLang="en-US" b="1">
                <a:latin typeface="Tahoma" panose="020B0604030504040204" pitchFamily="34" charset="0"/>
              </a:rPr>
              <a:t>Over 50% of the world</a:t>
            </a:r>
            <a:r>
              <a:rPr lang="ja-JP" altLang="en-US" b="1">
                <a:latin typeface="Tahoma" panose="020B0604030504040204" pitchFamily="34" charset="0"/>
              </a:rPr>
              <a:t>’</a:t>
            </a:r>
            <a:r>
              <a:rPr lang="en-US" altLang="ja-JP" b="1">
                <a:latin typeface="Tahoma" panose="020B0604030504040204" pitchFamily="34" charset="0"/>
              </a:rPr>
              <a:t>s natural gas consumption occurs in the US and former Soviet Union.</a:t>
            </a:r>
          </a:p>
          <a:p>
            <a:pPr eaLnBrk="1" hangingPunct="1"/>
            <a:endParaRPr lang="en-US" altLang="en-US" b="1">
              <a:latin typeface="Tahoma" panose="020B0604030504040204" pitchFamily="34" charset="0"/>
            </a:endParaRPr>
          </a:p>
          <a:p>
            <a:pPr eaLnBrk="1" hangingPunct="1"/>
            <a:r>
              <a:rPr lang="en-US" altLang="en-US" b="1">
                <a:latin typeface="Tahoma" panose="020B0604030504040204" pitchFamily="34" charset="0"/>
              </a:rPr>
              <a:t>Over half of Asia/Pacific Demand is met through imported LNG</a:t>
            </a:r>
          </a:p>
          <a:p>
            <a:pPr eaLnBrk="1" hangingPunct="1"/>
            <a:endParaRPr lang="en-US" altLang="en-US" b="1">
              <a:latin typeface="Tahoma" panose="020B0604030504040204" pitchFamily="34" charset="0"/>
            </a:endParaRPr>
          </a:p>
          <a:p>
            <a:pPr eaLnBrk="1" hangingPunct="1"/>
            <a:r>
              <a:rPr lang="en-US" altLang="en-US" b="1">
                <a:latin typeface="Tahoma" panose="020B0604030504040204" pitchFamily="34" charset="0"/>
              </a:rPr>
              <a:t>LNG due to lack of their own domestic gas supplies but need to have clean burning fuel….eg smokestacks of Japan and Korea and increasingly China.</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9163">
              <a:defRPr sz="1400">
                <a:solidFill>
                  <a:schemeClr val="tx1"/>
                </a:solidFill>
                <a:latin typeface="Times New Roman" panose="02020603050405020304" pitchFamily="18" charset="0"/>
                <a:ea typeface="MS PGothic" panose="020B0600070205080204" pitchFamily="34" charset="-128"/>
              </a:defRPr>
            </a:lvl1pPr>
            <a:lvl2pPr marL="742950" indent="-285750" defTabSz="919163">
              <a:defRPr sz="1400">
                <a:solidFill>
                  <a:schemeClr val="tx1"/>
                </a:solidFill>
                <a:latin typeface="Times New Roman" panose="02020603050405020304" pitchFamily="18" charset="0"/>
                <a:ea typeface="MS PGothic" panose="020B0600070205080204" pitchFamily="34" charset="-128"/>
              </a:defRPr>
            </a:lvl2pPr>
            <a:lvl3pPr marL="1143000" indent="-228600" defTabSz="919163">
              <a:defRPr sz="1400">
                <a:solidFill>
                  <a:schemeClr val="tx1"/>
                </a:solidFill>
                <a:latin typeface="Times New Roman" panose="02020603050405020304" pitchFamily="18" charset="0"/>
                <a:ea typeface="MS PGothic" panose="020B0600070205080204" pitchFamily="34" charset="-128"/>
              </a:defRPr>
            </a:lvl3pPr>
            <a:lvl4pPr marL="1600200" indent="-228600" defTabSz="919163">
              <a:defRPr sz="1400">
                <a:solidFill>
                  <a:schemeClr val="tx1"/>
                </a:solidFill>
                <a:latin typeface="Times New Roman" panose="02020603050405020304" pitchFamily="18" charset="0"/>
                <a:ea typeface="MS PGothic" panose="020B0600070205080204" pitchFamily="34" charset="-128"/>
              </a:defRPr>
            </a:lvl4pPr>
            <a:lvl5pPr marL="2057400" indent="-228600" defTabSz="919163">
              <a:defRPr sz="1400">
                <a:solidFill>
                  <a:schemeClr val="tx1"/>
                </a:solidFill>
                <a:latin typeface="Times New Roman" panose="02020603050405020304" pitchFamily="18" charset="0"/>
                <a:ea typeface="MS PGothic" panose="020B0600070205080204" pitchFamily="34" charset="-128"/>
              </a:defRPr>
            </a:lvl5pPr>
            <a:lvl6pPr marL="25146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86D864C8-EFF1-4817-A59A-E8E6A6D0C795}" type="slidenum">
              <a:rPr lang="en-US" altLang="en-US" sz="1200"/>
              <a:pPr/>
              <a:t>49</a:t>
            </a:fld>
            <a:endParaRPr lang="en-US" altLang="en-US" sz="1200"/>
          </a:p>
        </p:txBody>
      </p:sp>
      <p:sp>
        <p:nvSpPr>
          <p:cNvPr id="53251" name="Rectangle 2"/>
          <p:cNvSpPr>
            <a:spLocks noGrp="1" noRot="1" noChangeAspect="1" noChangeArrowheads="1" noTextEdit="1"/>
          </p:cNvSpPr>
          <p:nvPr>
            <p:ph type="sldImg"/>
          </p:nvPr>
        </p:nvSpPr>
        <p:spPr>
          <a:xfrm>
            <a:off x="403225" y="695325"/>
            <a:ext cx="6178550" cy="3476625"/>
          </a:xfrm>
          <a:ln/>
        </p:spPr>
      </p:sp>
      <p:sp>
        <p:nvSpPr>
          <p:cNvPr id="53252" name="Rectangle 3"/>
          <p:cNvSpPr>
            <a:spLocks noGrp="1" noChangeArrowheads="1"/>
          </p:cNvSpPr>
          <p:nvPr>
            <p:ph type="body" idx="1"/>
          </p:nvPr>
        </p:nvSpPr>
        <p:spPr>
          <a:xfrm>
            <a:off x="931863" y="4403725"/>
            <a:ext cx="5121275" cy="4171950"/>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US" altLang="en-US" b="1">
                <a:latin typeface="Tahoma" panose="020B0604030504040204" pitchFamily="34" charset="0"/>
              </a:rPr>
              <a:t>US RP down from 9 years in 1990.  Our review of LNG will consider the viability and costs of this commodity as a major supply source to the US</a:t>
            </a:r>
          </a:p>
          <a:p>
            <a:pPr eaLnBrk="1" hangingPunct="1"/>
            <a:endParaRPr lang="en-US" altLang="en-US" b="1">
              <a:latin typeface="Tahoma" panose="020B0604030504040204" pitchFamily="34" charset="0"/>
            </a:endParaRPr>
          </a:p>
          <a:p>
            <a:pPr eaLnBrk="1" hangingPunct="1"/>
            <a:r>
              <a:rPr lang="en-US" altLang="en-US" b="1">
                <a:latin typeface="Tahoma" panose="020B0604030504040204" pitchFamily="34" charset="0"/>
              </a:rPr>
              <a:t>4000 TCF or almost 80% of known reserves are </a:t>
            </a:r>
            <a:r>
              <a:rPr lang="ja-JP" altLang="en-US" b="1">
                <a:latin typeface="Tahoma" panose="020B0604030504040204" pitchFamily="34" charset="0"/>
              </a:rPr>
              <a:t>“</a:t>
            </a:r>
            <a:r>
              <a:rPr lang="en-US" altLang="ja-JP" b="1">
                <a:latin typeface="Tahoma" panose="020B0604030504040204" pitchFamily="34" charset="0"/>
              </a:rPr>
              <a:t>Stranded</a:t>
            </a:r>
            <a:r>
              <a:rPr lang="ja-JP" altLang="en-US" b="1">
                <a:latin typeface="Tahoma" panose="020B0604030504040204" pitchFamily="34" charset="0"/>
              </a:rPr>
              <a:t>”</a:t>
            </a:r>
            <a:r>
              <a:rPr lang="en-US" altLang="ja-JP" b="1">
                <a:latin typeface="Tahoma" panose="020B0604030504040204" pitchFamily="34" charset="0"/>
              </a:rPr>
              <a:t>.   Consider LNG and GTL as a means to tap these resources</a:t>
            </a:r>
          </a:p>
          <a:p>
            <a:pPr eaLnBrk="1" hangingPunct="1"/>
            <a:endParaRPr lang="en-US" altLang="en-US" b="1">
              <a:latin typeface="Tahoma" panose="020B0604030504040204" pitchFamily="34" charset="0"/>
            </a:endParaRPr>
          </a:p>
          <a:p>
            <a:pPr eaLnBrk="1" hangingPunct="1"/>
            <a:endParaRPr lang="en-US" altLang="en-US" b="1">
              <a:latin typeface="Tahoma" panose="020B060403050404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9163">
              <a:defRPr sz="1400">
                <a:solidFill>
                  <a:schemeClr val="tx1"/>
                </a:solidFill>
                <a:latin typeface="Times New Roman" panose="02020603050405020304" pitchFamily="18" charset="0"/>
                <a:ea typeface="MS PGothic" panose="020B0600070205080204" pitchFamily="34" charset="-128"/>
              </a:defRPr>
            </a:lvl1pPr>
            <a:lvl2pPr marL="742950" indent="-285750" defTabSz="919163">
              <a:defRPr sz="1400">
                <a:solidFill>
                  <a:schemeClr val="tx1"/>
                </a:solidFill>
                <a:latin typeface="Times New Roman" panose="02020603050405020304" pitchFamily="18" charset="0"/>
                <a:ea typeface="MS PGothic" panose="020B0600070205080204" pitchFamily="34" charset="-128"/>
              </a:defRPr>
            </a:lvl2pPr>
            <a:lvl3pPr marL="1143000" indent="-228600" defTabSz="919163">
              <a:defRPr sz="1400">
                <a:solidFill>
                  <a:schemeClr val="tx1"/>
                </a:solidFill>
                <a:latin typeface="Times New Roman" panose="02020603050405020304" pitchFamily="18" charset="0"/>
                <a:ea typeface="MS PGothic" panose="020B0600070205080204" pitchFamily="34" charset="-128"/>
              </a:defRPr>
            </a:lvl3pPr>
            <a:lvl4pPr marL="1600200" indent="-228600" defTabSz="919163">
              <a:defRPr sz="1400">
                <a:solidFill>
                  <a:schemeClr val="tx1"/>
                </a:solidFill>
                <a:latin typeface="Times New Roman" panose="02020603050405020304" pitchFamily="18" charset="0"/>
                <a:ea typeface="MS PGothic" panose="020B0600070205080204" pitchFamily="34" charset="-128"/>
              </a:defRPr>
            </a:lvl4pPr>
            <a:lvl5pPr marL="2057400" indent="-228600" defTabSz="919163">
              <a:defRPr sz="1400">
                <a:solidFill>
                  <a:schemeClr val="tx1"/>
                </a:solidFill>
                <a:latin typeface="Times New Roman" panose="02020603050405020304" pitchFamily="18" charset="0"/>
                <a:ea typeface="MS PGothic" panose="020B0600070205080204" pitchFamily="34" charset="-128"/>
              </a:defRPr>
            </a:lvl5pPr>
            <a:lvl6pPr marL="25146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F9678504-7BD6-46B5-A5E0-CBC8D3F9137A}" type="slidenum">
              <a:rPr lang="en-US" altLang="en-US" sz="1200"/>
              <a:pPr/>
              <a:t>50</a:t>
            </a:fld>
            <a:endParaRPr lang="en-US" altLang="en-US" sz="1200"/>
          </a:p>
        </p:txBody>
      </p:sp>
      <p:sp>
        <p:nvSpPr>
          <p:cNvPr id="54275" name="Rectangle 2"/>
          <p:cNvSpPr>
            <a:spLocks noGrp="1" noRot="1" noChangeAspect="1" noChangeArrowheads="1" noTextEdit="1"/>
          </p:cNvSpPr>
          <p:nvPr>
            <p:ph type="sldImg"/>
          </p:nvPr>
        </p:nvSpPr>
        <p:spPr>
          <a:xfrm>
            <a:off x="403225" y="695325"/>
            <a:ext cx="6178550" cy="3476625"/>
          </a:xfrm>
          <a:ln/>
        </p:spPr>
      </p:sp>
      <p:sp>
        <p:nvSpPr>
          <p:cNvPr id="54276" name="Rectangle 3"/>
          <p:cNvSpPr>
            <a:spLocks noGrp="1" noChangeArrowheads="1"/>
          </p:cNvSpPr>
          <p:nvPr>
            <p:ph type="body" idx="1"/>
          </p:nvPr>
        </p:nvSpPr>
        <p:spPr>
          <a:xfrm>
            <a:off x="931863" y="4403725"/>
            <a:ext cx="5121275" cy="4171950"/>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602" tIns="45802" rIns="91602" bIns="45802"/>
          <a:lstStyle/>
          <a:p>
            <a:pPr eaLnBrk="1" hangingPunct="1">
              <a:defRPr/>
            </a:pPr>
            <a:r>
              <a:rPr lang="en-US" b="1">
                <a:latin typeface="Tahoma" charset="0"/>
                <a:ea typeface="ＭＳ Ｐゴシック" charset="0"/>
              </a:rPr>
              <a:t>Observations:</a:t>
            </a:r>
          </a:p>
          <a:p>
            <a:pPr eaLnBrk="1" hangingPunct="1">
              <a:defRPr/>
            </a:pPr>
            <a:r>
              <a:rPr lang="en-US" b="1">
                <a:latin typeface="Tahoma" charset="0"/>
                <a:ea typeface="ＭＳ Ｐゴシック" charset="0"/>
              </a:rPr>
              <a:t>With the notable exception of Gazprom, gas reserves are not held in areas of high consumption. Gazprom has the highest reserves in the world of any organization.</a:t>
            </a:r>
          </a:p>
          <a:p>
            <a:pPr eaLnBrk="1" hangingPunct="1">
              <a:defRPr/>
            </a:pPr>
            <a:endParaRPr lang="en-US" b="1">
              <a:latin typeface="Tahoma" charset="0"/>
              <a:ea typeface="ＭＳ Ｐゴシック" charset="0"/>
            </a:endParaRPr>
          </a:p>
          <a:p>
            <a:pPr eaLnBrk="1" hangingPunct="1">
              <a:defRPr/>
            </a:pPr>
            <a:r>
              <a:rPr lang="en-US" b="1">
                <a:latin typeface="Tahoma" charset="0"/>
                <a:ea typeface="ＭＳ Ｐゴシック" charset="0"/>
              </a:rPr>
              <a:t>Indonesia, Southern Australia, Alaska and the MidEast </a:t>
            </a:r>
          </a:p>
          <a:p>
            <a:pPr eaLnBrk="1" hangingPunct="1">
              <a:defRPr/>
            </a:pPr>
            <a:endParaRPr lang="en-US" b="1">
              <a:latin typeface="Tahoma" charset="0"/>
              <a:ea typeface="ＭＳ Ｐゴシック" charset="0"/>
            </a:endParaRPr>
          </a:p>
          <a:p>
            <a:pPr eaLnBrk="1" hangingPunct="1">
              <a:defRPr/>
            </a:pPr>
            <a:r>
              <a:rPr lang="en-US" b="1">
                <a:latin typeface="Tahoma" charset="0"/>
                <a:ea typeface="ＭＳ Ｐゴシック" charset="0"/>
              </a:rPr>
              <a:t>Reserves are generally held by sovereigns or state owned oil companies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9163">
              <a:defRPr sz="1400">
                <a:solidFill>
                  <a:schemeClr val="tx1"/>
                </a:solidFill>
                <a:latin typeface="Times New Roman" panose="02020603050405020304" pitchFamily="18" charset="0"/>
                <a:ea typeface="MS PGothic" panose="020B0600070205080204" pitchFamily="34" charset="-128"/>
              </a:defRPr>
            </a:lvl1pPr>
            <a:lvl2pPr marL="742950" indent="-285750" defTabSz="919163">
              <a:defRPr sz="1400">
                <a:solidFill>
                  <a:schemeClr val="tx1"/>
                </a:solidFill>
                <a:latin typeface="Times New Roman" panose="02020603050405020304" pitchFamily="18" charset="0"/>
                <a:ea typeface="MS PGothic" panose="020B0600070205080204" pitchFamily="34" charset="-128"/>
              </a:defRPr>
            </a:lvl2pPr>
            <a:lvl3pPr marL="1143000" indent="-228600" defTabSz="919163">
              <a:defRPr sz="1400">
                <a:solidFill>
                  <a:schemeClr val="tx1"/>
                </a:solidFill>
                <a:latin typeface="Times New Roman" panose="02020603050405020304" pitchFamily="18" charset="0"/>
                <a:ea typeface="MS PGothic" panose="020B0600070205080204" pitchFamily="34" charset="-128"/>
              </a:defRPr>
            </a:lvl3pPr>
            <a:lvl4pPr marL="1600200" indent="-228600" defTabSz="919163">
              <a:defRPr sz="1400">
                <a:solidFill>
                  <a:schemeClr val="tx1"/>
                </a:solidFill>
                <a:latin typeface="Times New Roman" panose="02020603050405020304" pitchFamily="18" charset="0"/>
                <a:ea typeface="MS PGothic" panose="020B0600070205080204" pitchFamily="34" charset="-128"/>
              </a:defRPr>
            </a:lvl4pPr>
            <a:lvl5pPr marL="2057400" indent="-228600" defTabSz="919163">
              <a:defRPr sz="1400">
                <a:solidFill>
                  <a:schemeClr val="tx1"/>
                </a:solidFill>
                <a:latin typeface="Times New Roman" panose="02020603050405020304" pitchFamily="18" charset="0"/>
                <a:ea typeface="MS PGothic" panose="020B0600070205080204" pitchFamily="34" charset="-128"/>
              </a:defRPr>
            </a:lvl5pPr>
            <a:lvl6pPr marL="25146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4F145C7E-C453-455D-84BB-1B766AC57363}" type="slidenum">
              <a:rPr lang="en-US" altLang="en-US" sz="1200"/>
              <a:pPr/>
              <a:t>51</a:t>
            </a:fld>
            <a:endParaRPr lang="en-US" altLang="en-US" sz="120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a:latin typeface="Times New Roman" charset="0"/>
                <a:ea typeface="ＭＳ Ｐゴシック" charset="0"/>
              </a:rPr>
              <a:t>Stuck in places like offshore West Africa or offshore Peru.</a:t>
            </a:r>
          </a:p>
          <a:p>
            <a:pPr eaLnBrk="1" hangingPunct="1">
              <a:defRPr/>
            </a:pPr>
            <a:r>
              <a:rPr lang="en-US">
                <a:latin typeface="Times New Roman" charset="0"/>
                <a:ea typeface="ＭＳ Ｐゴシック" charset="0"/>
              </a:rPr>
              <a:t>Capital costs of building liquefaction and transportation are enormous.</a:t>
            </a:r>
          </a:p>
          <a:p>
            <a:pPr eaLnBrk="1" hangingPunct="1">
              <a:defRPr/>
            </a:pPr>
            <a:endParaRPr lang="en-US">
              <a:latin typeface="Times New Roman" charset="0"/>
              <a:ea typeface="ＭＳ Ｐゴシック" charset="0"/>
            </a:endParaRPr>
          </a:p>
          <a:p>
            <a:pPr eaLnBrk="1" hangingPunct="1">
              <a:defRPr/>
            </a:pPr>
            <a:r>
              <a:rPr lang="en-US">
                <a:latin typeface="Times New Roman" charset="0"/>
                <a:ea typeface="ＭＳ Ｐゴシック" charset="0"/>
              </a:rPr>
              <a:t>What are the solutions?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9163">
              <a:defRPr sz="1400">
                <a:solidFill>
                  <a:schemeClr val="tx1"/>
                </a:solidFill>
                <a:latin typeface="Times New Roman" panose="02020603050405020304" pitchFamily="18" charset="0"/>
                <a:ea typeface="MS PGothic" panose="020B0600070205080204" pitchFamily="34" charset="-128"/>
              </a:defRPr>
            </a:lvl1pPr>
            <a:lvl2pPr marL="742950" indent="-285750" defTabSz="919163">
              <a:defRPr sz="1400">
                <a:solidFill>
                  <a:schemeClr val="tx1"/>
                </a:solidFill>
                <a:latin typeface="Times New Roman" panose="02020603050405020304" pitchFamily="18" charset="0"/>
                <a:ea typeface="MS PGothic" panose="020B0600070205080204" pitchFamily="34" charset="-128"/>
              </a:defRPr>
            </a:lvl2pPr>
            <a:lvl3pPr marL="1143000" indent="-228600" defTabSz="919163">
              <a:defRPr sz="1400">
                <a:solidFill>
                  <a:schemeClr val="tx1"/>
                </a:solidFill>
                <a:latin typeface="Times New Roman" panose="02020603050405020304" pitchFamily="18" charset="0"/>
                <a:ea typeface="MS PGothic" panose="020B0600070205080204" pitchFamily="34" charset="-128"/>
              </a:defRPr>
            </a:lvl3pPr>
            <a:lvl4pPr marL="1600200" indent="-228600" defTabSz="919163">
              <a:defRPr sz="1400">
                <a:solidFill>
                  <a:schemeClr val="tx1"/>
                </a:solidFill>
                <a:latin typeface="Times New Roman" panose="02020603050405020304" pitchFamily="18" charset="0"/>
                <a:ea typeface="MS PGothic" panose="020B0600070205080204" pitchFamily="34" charset="-128"/>
              </a:defRPr>
            </a:lvl4pPr>
            <a:lvl5pPr marL="2057400" indent="-228600" defTabSz="919163">
              <a:defRPr sz="1400">
                <a:solidFill>
                  <a:schemeClr val="tx1"/>
                </a:solidFill>
                <a:latin typeface="Times New Roman" panose="02020603050405020304" pitchFamily="18" charset="0"/>
                <a:ea typeface="MS PGothic" panose="020B0600070205080204" pitchFamily="34" charset="-128"/>
              </a:defRPr>
            </a:lvl5pPr>
            <a:lvl6pPr marL="25146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81E78D48-E24D-48C1-8F25-1BE16143D7F9}" type="slidenum">
              <a:rPr lang="en-US" altLang="en-US" sz="1200"/>
              <a:pPr/>
              <a:t>52</a:t>
            </a:fld>
            <a:endParaRPr lang="en-US" altLang="en-US" sz="120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a:latin typeface="Times New Roman" charset="0"/>
                <a:ea typeface="ＭＳ Ｐゴシック" charset="0"/>
              </a:rPr>
              <a:t>Clean, relatively safe, traditionally cheap on a BTU basis, plentiful</a:t>
            </a:r>
          </a:p>
          <a:p>
            <a:pPr eaLnBrk="1" hangingPunct="1">
              <a:defRPr/>
            </a:pPr>
            <a:r>
              <a:rPr lang="en-US">
                <a:latin typeface="Times New Roman" charset="0"/>
                <a:ea typeface="ＭＳ Ｐゴシック" charset="0"/>
              </a:rPr>
              <a:t>Consumes half of US energy demand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F2FF39-7BA5-4A81-ADDD-451C46FE16D8}" type="slidenum">
              <a:rPr lang="en-US"/>
              <a:pPr/>
              <a:t>7</a:t>
            </a:fld>
            <a:endParaRPr lang="en-US"/>
          </a:p>
        </p:txBody>
      </p:sp>
      <p:sp>
        <p:nvSpPr>
          <p:cNvPr id="2072578" name="Rectangle 2"/>
          <p:cNvSpPr>
            <a:spLocks noGrp="1" noRot="1" noChangeAspect="1" noChangeArrowheads="1" noTextEdit="1"/>
          </p:cNvSpPr>
          <p:nvPr>
            <p:ph type="sldImg"/>
          </p:nvPr>
        </p:nvSpPr>
        <p:spPr>
          <a:ln/>
        </p:spPr>
      </p:sp>
      <p:sp>
        <p:nvSpPr>
          <p:cNvPr id="2072579" name="Rectangle 3"/>
          <p:cNvSpPr>
            <a:spLocks noGrp="1" noChangeArrowheads="1"/>
          </p:cNvSpPr>
          <p:nvPr>
            <p:ph type="body" idx="1"/>
          </p:nvPr>
        </p:nvSpPr>
        <p:spPr/>
        <p:txBody>
          <a:bodyPr/>
          <a:lstStyle/>
          <a:p>
            <a:r>
              <a:rPr lang="en-US"/>
              <a:t>Updated 7 12 2010 </a:t>
            </a:r>
          </a:p>
          <a:p>
            <a:r>
              <a:rPr lang="en-US" dirty="0"/>
              <a:t>WTI sets the price of crude oils around the world and therefore sets the price of energy around the world.</a:t>
            </a:r>
          </a:p>
          <a:p>
            <a:r>
              <a:rPr lang="en-US" dirty="0"/>
              <a:t>US demand closely mirrors world demand by type of energy</a:t>
            </a:r>
          </a:p>
          <a:p>
            <a:r>
              <a:rPr lang="en-US" dirty="0"/>
              <a:t>Note that transportation is the biggest user of oil –</a:t>
            </a:r>
          </a:p>
          <a:p>
            <a:pPr>
              <a:buFontTx/>
              <a:buChar char="-"/>
            </a:pPr>
            <a:r>
              <a:rPr lang="en-US" dirty="0"/>
              <a:t>Gasoline and diesel for cars</a:t>
            </a:r>
          </a:p>
          <a:p>
            <a:pPr>
              <a:buFontTx/>
              <a:buChar char="-"/>
            </a:pPr>
            <a:r>
              <a:rPr lang="en-US" dirty="0"/>
              <a:t>Jet fuel for airplanes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9163">
              <a:defRPr sz="1400">
                <a:solidFill>
                  <a:schemeClr val="tx1"/>
                </a:solidFill>
                <a:latin typeface="Times New Roman" panose="02020603050405020304" pitchFamily="18" charset="0"/>
                <a:ea typeface="MS PGothic" panose="020B0600070205080204" pitchFamily="34" charset="-128"/>
              </a:defRPr>
            </a:lvl1pPr>
            <a:lvl2pPr marL="742950" indent="-285750" defTabSz="919163">
              <a:defRPr sz="1400">
                <a:solidFill>
                  <a:schemeClr val="tx1"/>
                </a:solidFill>
                <a:latin typeface="Times New Roman" panose="02020603050405020304" pitchFamily="18" charset="0"/>
                <a:ea typeface="MS PGothic" panose="020B0600070205080204" pitchFamily="34" charset="-128"/>
              </a:defRPr>
            </a:lvl2pPr>
            <a:lvl3pPr marL="1143000" indent="-228600" defTabSz="919163">
              <a:defRPr sz="1400">
                <a:solidFill>
                  <a:schemeClr val="tx1"/>
                </a:solidFill>
                <a:latin typeface="Times New Roman" panose="02020603050405020304" pitchFamily="18" charset="0"/>
                <a:ea typeface="MS PGothic" panose="020B0600070205080204" pitchFamily="34" charset="-128"/>
              </a:defRPr>
            </a:lvl3pPr>
            <a:lvl4pPr marL="1600200" indent="-228600" defTabSz="919163">
              <a:defRPr sz="1400">
                <a:solidFill>
                  <a:schemeClr val="tx1"/>
                </a:solidFill>
                <a:latin typeface="Times New Roman" panose="02020603050405020304" pitchFamily="18" charset="0"/>
                <a:ea typeface="MS PGothic" panose="020B0600070205080204" pitchFamily="34" charset="-128"/>
              </a:defRPr>
            </a:lvl4pPr>
            <a:lvl5pPr marL="2057400" indent="-228600" defTabSz="919163">
              <a:defRPr sz="1400">
                <a:solidFill>
                  <a:schemeClr val="tx1"/>
                </a:solidFill>
                <a:latin typeface="Times New Roman" panose="02020603050405020304" pitchFamily="18" charset="0"/>
                <a:ea typeface="MS PGothic" panose="020B0600070205080204" pitchFamily="34" charset="-128"/>
              </a:defRPr>
            </a:lvl5pPr>
            <a:lvl6pPr marL="25146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205CFC60-CB70-46F1-8632-8FA83A95129B}" type="slidenum">
              <a:rPr lang="en-US" altLang="en-US" sz="1200"/>
              <a:pPr/>
              <a:t>53</a:t>
            </a:fld>
            <a:endParaRPr lang="en-US" alt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a:latin typeface="Times New Roman" charset="0"/>
                <a:ea typeface="ＭＳ Ｐゴシック" charset="0"/>
              </a:rPr>
              <a:t>Clean, relatively safe, traditionally cheap on a BTU basis, plentiful</a:t>
            </a:r>
          </a:p>
          <a:p>
            <a:pPr eaLnBrk="1" hangingPunct="1">
              <a:defRPr/>
            </a:pPr>
            <a:r>
              <a:rPr lang="en-US">
                <a:latin typeface="Times New Roman" charset="0"/>
                <a:ea typeface="ＭＳ Ｐゴシック" charset="0"/>
              </a:rPr>
              <a:t>Consumes half of US energy demand</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9163">
              <a:defRPr sz="1400">
                <a:solidFill>
                  <a:schemeClr val="tx1"/>
                </a:solidFill>
                <a:latin typeface="Times New Roman" panose="02020603050405020304" pitchFamily="18" charset="0"/>
                <a:ea typeface="MS PGothic" panose="020B0600070205080204" pitchFamily="34" charset="-128"/>
              </a:defRPr>
            </a:lvl1pPr>
            <a:lvl2pPr marL="742950" indent="-285750" defTabSz="919163">
              <a:defRPr sz="1400">
                <a:solidFill>
                  <a:schemeClr val="tx1"/>
                </a:solidFill>
                <a:latin typeface="Times New Roman" panose="02020603050405020304" pitchFamily="18" charset="0"/>
                <a:ea typeface="MS PGothic" panose="020B0600070205080204" pitchFamily="34" charset="-128"/>
              </a:defRPr>
            </a:lvl2pPr>
            <a:lvl3pPr marL="1143000" indent="-228600" defTabSz="919163">
              <a:defRPr sz="1400">
                <a:solidFill>
                  <a:schemeClr val="tx1"/>
                </a:solidFill>
                <a:latin typeface="Times New Roman" panose="02020603050405020304" pitchFamily="18" charset="0"/>
                <a:ea typeface="MS PGothic" panose="020B0600070205080204" pitchFamily="34" charset="-128"/>
              </a:defRPr>
            </a:lvl3pPr>
            <a:lvl4pPr marL="1600200" indent="-228600" defTabSz="919163">
              <a:defRPr sz="1400">
                <a:solidFill>
                  <a:schemeClr val="tx1"/>
                </a:solidFill>
                <a:latin typeface="Times New Roman" panose="02020603050405020304" pitchFamily="18" charset="0"/>
                <a:ea typeface="MS PGothic" panose="020B0600070205080204" pitchFamily="34" charset="-128"/>
              </a:defRPr>
            </a:lvl4pPr>
            <a:lvl5pPr marL="2057400" indent="-228600" defTabSz="919163">
              <a:defRPr sz="1400">
                <a:solidFill>
                  <a:schemeClr val="tx1"/>
                </a:solidFill>
                <a:latin typeface="Times New Roman" panose="02020603050405020304" pitchFamily="18" charset="0"/>
                <a:ea typeface="MS PGothic" panose="020B0600070205080204" pitchFamily="34" charset="-128"/>
              </a:defRPr>
            </a:lvl5pPr>
            <a:lvl6pPr marL="25146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248C3529-EC93-4367-B9CA-CBB18C625FD5}" type="slidenum">
              <a:rPr lang="en-US" altLang="en-US" sz="1200"/>
              <a:pPr/>
              <a:t>54</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a:latin typeface="Times New Roman" charset="0"/>
                <a:ea typeface="ＭＳ Ｐゴシック" charset="0"/>
              </a:rPr>
              <a:t>4 types of businesses touch natural gas:</a:t>
            </a:r>
          </a:p>
          <a:p>
            <a:pPr eaLnBrk="1" hangingPunct="1">
              <a:defRPr/>
            </a:pPr>
            <a:r>
              <a:rPr lang="en-US">
                <a:latin typeface="Times New Roman" charset="0"/>
                <a:ea typeface="ＭＳ Ｐゴシック" charset="0"/>
              </a:rPr>
              <a:t>Upstream</a:t>
            </a:r>
          </a:p>
          <a:p>
            <a:pPr eaLnBrk="1" hangingPunct="1">
              <a:defRPr/>
            </a:pPr>
            <a:r>
              <a:rPr lang="en-US">
                <a:latin typeface="Times New Roman" charset="0"/>
                <a:ea typeface="ＭＳ Ｐゴシック" charset="0"/>
              </a:rPr>
              <a:t>Midstream</a:t>
            </a:r>
          </a:p>
          <a:p>
            <a:pPr eaLnBrk="1" hangingPunct="1">
              <a:defRPr/>
            </a:pPr>
            <a:r>
              <a:rPr lang="en-US">
                <a:latin typeface="Times New Roman" charset="0"/>
                <a:ea typeface="ＭＳ Ｐゴシック" charset="0"/>
              </a:rPr>
              <a:t>Wholesale marketing and optimization</a:t>
            </a:r>
          </a:p>
          <a:p>
            <a:pPr eaLnBrk="1" hangingPunct="1">
              <a:defRPr/>
            </a:pPr>
            <a:r>
              <a:rPr lang="en-US">
                <a:latin typeface="Times New Roman" charset="0"/>
                <a:ea typeface="ＭＳ Ｐゴシック" charset="0"/>
              </a:rPr>
              <a:t>Local distribution</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9163">
              <a:defRPr sz="1400">
                <a:solidFill>
                  <a:schemeClr val="tx1"/>
                </a:solidFill>
                <a:latin typeface="Times New Roman" panose="02020603050405020304" pitchFamily="18" charset="0"/>
                <a:ea typeface="MS PGothic" panose="020B0600070205080204" pitchFamily="34" charset="-128"/>
              </a:defRPr>
            </a:lvl1pPr>
            <a:lvl2pPr marL="742950" indent="-285750" defTabSz="919163">
              <a:defRPr sz="1400">
                <a:solidFill>
                  <a:schemeClr val="tx1"/>
                </a:solidFill>
                <a:latin typeface="Times New Roman" panose="02020603050405020304" pitchFamily="18" charset="0"/>
                <a:ea typeface="MS PGothic" panose="020B0600070205080204" pitchFamily="34" charset="-128"/>
              </a:defRPr>
            </a:lvl2pPr>
            <a:lvl3pPr marL="1143000" indent="-228600" defTabSz="919163">
              <a:defRPr sz="1400">
                <a:solidFill>
                  <a:schemeClr val="tx1"/>
                </a:solidFill>
                <a:latin typeface="Times New Roman" panose="02020603050405020304" pitchFamily="18" charset="0"/>
                <a:ea typeface="MS PGothic" panose="020B0600070205080204" pitchFamily="34" charset="-128"/>
              </a:defRPr>
            </a:lvl3pPr>
            <a:lvl4pPr marL="1600200" indent="-228600" defTabSz="919163">
              <a:defRPr sz="1400">
                <a:solidFill>
                  <a:schemeClr val="tx1"/>
                </a:solidFill>
                <a:latin typeface="Times New Roman" panose="02020603050405020304" pitchFamily="18" charset="0"/>
                <a:ea typeface="MS PGothic" panose="020B0600070205080204" pitchFamily="34" charset="-128"/>
              </a:defRPr>
            </a:lvl4pPr>
            <a:lvl5pPr marL="2057400" indent="-228600" defTabSz="919163">
              <a:defRPr sz="1400">
                <a:solidFill>
                  <a:schemeClr val="tx1"/>
                </a:solidFill>
                <a:latin typeface="Times New Roman" panose="02020603050405020304" pitchFamily="18" charset="0"/>
                <a:ea typeface="MS PGothic" panose="020B0600070205080204" pitchFamily="34" charset="-128"/>
              </a:defRPr>
            </a:lvl5pPr>
            <a:lvl6pPr marL="25146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C5B263A7-71EB-4646-B6DF-C6862756B0FC}" type="slidenum">
              <a:rPr lang="en-US" altLang="en-US" sz="1200"/>
              <a:pPr/>
              <a:t>55</a:t>
            </a:fld>
            <a:endParaRPr lang="en-US" altLang="en-US" sz="1200"/>
          </a:p>
        </p:txBody>
      </p:sp>
      <p:sp>
        <p:nvSpPr>
          <p:cNvPr id="59395" name="Rectangle 2"/>
          <p:cNvSpPr>
            <a:spLocks noGrp="1" noRot="1" noChangeAspect="1" noChangeArrowheads="1" noTextEdit="1"/>
          </p:cNvSpPr>
          <p:nvPr>
            <p:ph type="sldImg"/>
          </p:nvPr>
        </p:nvSpPr>
        <p:spPr>
          <a:xfrm>
            <a:off x="422275" y="695325"/>
            <a:ext cx="6167438" cy="3470275"/>
          </a:xfrm>
          <a:ln/>
        </p:spPr>
      </p:sp>
      <p:sp>
        <p:nvSpPr>
          <p:cNvPr id="59396" name="Rectangle 3"/>
          <p:cNvSpPr>
            <a:spLocks noGrp="1" noChangeArrowheads="1"/>
          </p:cNvSpPr>
          <p:nvPr>
            <p:ph type="body" idx="1"/>
          </p:nvPr>
        </p:nvSpPr>
        <p:spPr>
          <a:xfrm>
            <a:off x="457200" y="4400550"/>
            <a:ext cx="6176963" cy="4624388"/>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2443" tIns="46225" rIns="92443" bIns="46225"/>
          <a:lstStyle/>
          <a:p>
            <a:pPr eaLnBrk="1" hangingPunct="1"/>
            <a:r>
              <a:rPr lang="en-US" altLang="en-US" sz="1600"/>
              <a:t> Natural gas resources are distributed between a number of major geologic basins.  Most U.S. natural gas is produced in the onshore and offshore regions of the Gulf coast. According to 2001 data, 60 percent of gas produced in the United States flows from the onshore and offshore areas of the Gulf of Mexico.  Another 23 percent was produced in New Mexico, Oklahoma, and Wyoming.</a:t>
            </a:r>
          </a:p>
          <a:p>
            <a:pPr eaLnBrk="1" hangingPunct="1"/>
            <a:endParaRPr lang="en-US" altLang="en-US" sz="1600"/>
          </a:p>
          <a:p>
            <a:pPr eaLnBrk="1" hangingPunct="1"/>
            <a:r>
              <a:rPr lang="en-US" altLang="en-US" sz="1600"/>
              <a:t>Many major consuming markets (e.g., the Northeast, Midwest, California, and Florida) are located at significant distances away from the producing regions, so the system depends on the pipeline network.</a:t>
            </a:r>
          </a:p>
          <a:p>
            <a:pPr eaLnBrk="1" hangingPunct="1">
              <a:spcBef>
                <a:spcPct val="20000"/>
              </a:spcBef>
            </a:pPr>
            <a:endParaRPr lang="en-US" altLang="en-US" sz="1600"/>
          </a:p>
          <a:p>
            <a:pPr eaLnBrk="1" hangingPunct="1">
              <a:spcBef>
                <a:spcPct val="20000"/>
              </a:spcBef>
            </a:pPr>
            <a:r>
              <a:rPr lang="en-US" altLang="en-US" sz="1600"/>
              <a:t>The interstate pipeline network consists of almost 300,000 miles of pipe. </a:t>
            </a:r>
          </a:p>
          <a:p>
            <a:pPr eaLnBrk="1" hangingPunct="1"/>
            <a:endParaRPr lang="en-US" altLang="en-US" sz="1600"/>
          </a:p>
          <a:p>
            <a:pPr eaLnBrk="1" hangingPunct="1"/>
            <a:r>
              <a:rPr lang="en-US" altLang="en-US" sz="1600"/>
              <a:t>(</a:t>
            </a:r>
            <a:r>
              <a:rPr lang="en-US" altLang="en-US" sz="1600" i="1"/>
              <a:t>The map shows major geologic basins and transportation corridors.  The relative size of transportation flows is reflected in the size of the arrows.  The basins, on the other hand, are represented in terms of the area in which the basins lie.  The largest basins on the map are not necessarily the most prolific.</a:t>
            </a:r>
            <a:r>
              <a:rPr lang="en-US" altLang="en-US" sz="1600"/>
              <a:t>)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9163">
              <a:defRPr sz="1400">
                <a:solidFill>
                  <a:schemeClr val="tx1"/>
                </a:solidFill>
                <a:latin typeface="Times New Roman" panose="02020603050405020304" pitchFamily="18" charset="0"/>
                <a:ea typeface="MS PGothic" panose="020B0600070205080204" pitchFamily="34" charset="-128"/>
              </a:defRPr>
            </a:lvl1pPr>
            <a:lvl2pPr marL="742950" indent="-285750" defTabSz="919163">
              <a:defRPr sz="1400">
                <a:solidFill>
                  <a:schemeClr val="tx1"/>
                </a:solidFill>
                <a:latin typeface="Times New Roman" panose="02020603050405020304" pitchFamily="18" charset="0"/>
                <a:ea typeface="MS PGothic" panose="020B0600070205080204" pitchFamily="34" charset="-128"/>
              </a:defRPr>
            </a:lvl2pPr>
            <a:lvl3pPr marL="1143000" indent="-228600" defTabSz="919163">
              <a:defRPr sz="1400">
                <a:solidFill>
                  <a:schemeClr val="tx1"/>
                </a:solidFill>
                <a:latin typeface="Times New Roman" panose="02020603050405020304" pitchFamily="18" charset="0"/>
                <a:ea typeface="MS PGothic" panose="020B0600070205080204" pitchFamily="34" charset="-128"/>
              </a:defRPr>
            </a:lvl3pPr>
            <a:lvl4pPr marL="1600200" indent="-228600" defTabSz="919163">
              <a:defRPr sz="1400">
                <a:solidFill>
                  <a:schemeClr val="tx1"/>
                </a:solidFill>
                <a:latin typeface="Times New Roman" panose="02020603050405020304" pitchFamily="18" charset="0"/>
                <a:ea typeface="MS PGothic" panose="020B0600070205080204" pitchFamily="34" charset="-128"/>
              </a:defRPr>
            </a:lvl4pPr>
            <a:lvl5pPr marL="2057400" indent="-228600" defTabSz="919163">
              <a:defRPr sz="1400">
                <a:solidFill>
                  <a:schemeClr val="tx1"/>
                </a:solidFill>
                <a:latin typeface="Times New Roman" panose="02020603050405020304" pitchFamily="18" charset="0"/>
                <a:ea typeface="MS PGothic" panose="020B0600070205080204" pitchFamily="34" charset="-128"/>
              </a:defRPr>
            </a:lvl5pPr>
            <a:lvl6pPr marL="25146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B4291D6F-E3D7-4554-BE38-1433F266D753}" type="slidenum">
              <a:rPr lang="en-US" altLang="en-US" sz="1200"/>
              <a:pPr/>
              <a:t>56</a:t>
            </a:fld>
            <a:endParaRPr lang="en-US" altLang="en-US" sz="1200"/>
          </a:p>
        </p:txBody>
      </p:sp>
      <p:sp>
        <p:nvSpPr>
          <p:cNvPr id="60419" name="Rectangle 2"/>
          <p:cNvSpPr>
            <a:spLocks noGrp="1" noRot="1" noChangeAspect="1" noChangeArrowheads="1" noTextEdit="1"/>
          </p:cNvSpPr>
          <p:nvPr>
            <p:ph type="sldImg"/>
          </p:nvPr>
        </p:nvSpPr>
        <p:spPr>
          <a:xfrm>
            <a:off x="387350" y="685800"/>
            <a:ext cx="6227763" cy="3503613"/>
          </a:xfrm>
          <a:ln/>
        </p:spPr>
      </p:sp>
      <p:sp>
        <p:nvSpPr>
          <p:cNvPr id="60420" name="Rectangle 3"/>
          <p:cNvSpPr>
            <a:spLocks noGrp="1" noChangeArrowheads="1"/>
          </p:cNvSpPr>
          <p:nvPr>
            <p:ph type="body" idx="1"/>
          </p:nvPr>
        </p:nvSpPr>
        <p:spPr>
          <a:xfrm>
            <a:off x="914400" y="4414838"/>
            <a:ext cx="5173663" cy="4189412"/>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607" tIns="45804" rIns="91607" bIns="45804"/>
          <a:lstStyle/>
          <a:p>
            <a:pPr eaLnBrk="1" hangingPunct="1"/>
            <a:r>
              <a:rPr lang="en-US" altLang="en-US"/>
              <a:t>Over 300,000 miles of pipelines – the only major new interstate pipeline to be built is the new Gulfstream P/L from Texas to Florida in which Duke is a partner I believe. </a:t>
            </a:r>
            <a:r>
              <a:rPr lang="en-US" altLang="en-US" b="1"/>
              <a:t>Huge installed infrastructure</a:t>
            </a:r>
          </a:p>
          <a:p>
            <a:pPr eaLnBrk="1" hangingPunct="1"/>
            <a:r>
              <a:rPr lang="en-US" altLang="en-US" b="1"/>
              <a:t>Producing regions not same as consuming</a:t>
            </a:r>
            <a:br>
              <a:rPr lang="en-US" altLang="en-US" b="1"/>
            </a:br>
            <a:r>
              <a:rPr lang="en-US" altLang="en-US" b="1"/>
              <a:t>regions</a:t>
            </a:r>
          </a:p>
          <a:p>
            <a:pPr eaLnBrk="1" hangingPunct="1"/>
            <a:r>
              <a:rPr lang="en-US" altLang="en-US" b="1"/>
              <a:t>Transmission</a:t>
            </a:r>
            <a:br>
              <a:rPr lang="en-US" altLang="en-US" b="1"/>
            </a:br>
            <a:r>
              <a:rPr lang="en-US" altLang="en-US" b="1"/>
              <a:t>1940</a:t>
            </a:r>
            <a:r>
              <a:rPr lang="ja-JP" altLang="en-US" b="1"/>
              <a:t>’</a:t>
            </a:r>
            <a:r>
              <a:rPr lang="en-US" altLang="ja-JP" b="1"/>
              <a:t>s vintage</a:t>
            </a:r>
          </a:p>
          <a:p>
            <a:pPr eaLnBrk="1" hangingPunct="1"/>
            <a:r>
              <a:rPr lang="en-US" altLang="en-US" b="1"/>
              <a:t>Barriers to expansion</a:t>
            </a:r>
          </a:p>
          <a:p>
            <a:pPr lvl="1" eaLnBrk="1" hangingPunct="1"/>
            <a:r>
              <a:rPr lang="en-US" altLang="en-US" b="1"/>
              <a:t>Investment</a:t>
            </a:r>
          </a:p>
          <a:p>
            <a:pPr lvl="1" eaLnBrk="1" hangingPunct="1"/>
            <a:r>
              <a:rPr lang="en-US" altLang="en-US" b="1"/>
              <a:t>Environmental</a:t>
            </a:r>
          </a:p>
          <a:p>
            <a:pPr lvl="1">
              <a:spcBef>
                <a:spcPct val="0"/>
              </a:spcBef>
              <a:spcAft>
                <a:spcPct val="50000"/>
              </a:spcAft>
            </a:pPr>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9163">
              <a:defRPr sz="1400">
                <a:solidFill>
                  <a:schemeClr val="tx1"/>
                </a:solidFill>
                <a:latin typeface="Times New Roman" panose="02020603050405020304" pitchFamily="18" charset="0"/>
                <a:ea typeface="MS PGothic" panose="020B0600070205080204" pitchFamily="34" charset="-128"/>
              </a:defRPr>
            </a:lvl1pPr>
            <a:lvl2pPr marL="742950" indent="-285750" defTabSz="919163">
              <a:defRPr sz="1400">
                <a:solidFill>
                  <a:schemeClr val="tx1"/>
                </a:solidFill>
                <a:latin typeface="Times New Roman" panose="02020603050405020304" pitchFamily="18" charset="0"/>
                <a:ea typeface="MS PGothic" panose="020B0600070205080204" pitchFamily="34" charset="-128"/>
              </a:defRPr>
            </a:lvl2pPr>
            <a:lvl3pPr marL="1143000" indent="-228600" defTabSz="919163">
              <a:defRPr sz="1400">
                <a:solidFill>
                  <a:schemeClr val="tx1"/>
                </a:solidFill>
                <a:latin typeface="Times New Roman" panose="02020603050405020304" pitchFamily="18" charset="0"/>
                <a:ea typeface="MS PGothic" panose="020B0600070205080204" pitchFamily="34" charset="-128"/>
              </a:defRPr>
            </a:lvl3pPr>
            <a:lvl4pPr marL="1600200" indent="-228600" defTabSz="919163">
              <a:defRPr sz="1400">
                <a:solidFill>
                  <a:schemeClr val="tx1"/>
                </a:solidFill>
                <a:latin typeface="Times New Roman" panose="02020603050405020304" pitchFamily="18" charset="0"/>
                <a:ea typeface="MS PGothic" panose="020B0600070205080204" pitchFamily="34" charset="-128"/>
              </a:defRPr>
            </a:lvl4pPr>
            <a:lvl5pPr marL="2057400" indent="-228600" defTabSz="919163">
              <a:defRPr sz="1400">
                <a:solidFill>
                  <a:schemeClr val="tx1"/>
                </a:solidFill>
                <a:latin typeface="Times New Roman" panose="02020603050405020304" pitchFamily="18" charset="0"/>
                <a:ea typeface="MS PGothic" panose="020B0600070205080204" pitchFamily="34" charset="-128"/>
              </a:defRPr>
            </a:lvl5pPr>
            <a:lvl6pPr marL="25146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AE7194F4-965D-43CE-8507-235C9BDC1A69}" type="slidenum">
              <a:rPr lang="en-US" altLang="en-US" sz="1200"/>
              <a:pPr/>
              <a:t>57</a:t>
            </a:fld>
            <a:endParaRPr lang="en-US" altLang="en-US" sz="120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a:latin typeface="Times New Roman" charset="0"/>
                <a:ea typeface="ＭＳ Ｐゴシック" charset="0"/>
              </a:rPr>
              <a:t>This chart shows the recent trend and forecast usage of gas in the US.</a:t>
            </a:r>
          </a:p>
          <a:p>
            <a:pPr eaLnBrk="1" hangingPunct="1">
              <a:defRPr/>
            </a:pPr>
            <a:r>
              <a:rPr lang="en-US">
                <a:latin typeface="Times New Roman" charset="0"/>
                <a:ea typeface="ＭＳ Ｐゴシック" charset="0"/>
              </a:rPr>
              <a:t>Power generation growth will be the biggest user, followed by industry then residential and light industry/commerce. Note that all the new gas fired power plants will take up 50% of the expected growth in  gas demand.</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9163">
              <a:defRPr sz="1400">
                <a:solidFill>
                  <a:schemeClr val="tx1"/>
                </a:solidFill>
                <a:latin typeface="Times New Roman" panose="02020603050405020304" pitchFamily="18" charset="0"/>
                <a:ea typeface="MS PGothic" panose="020B0600070205080204" pitchFamily="34" charset="-128"/>
              </a:defRPr>
            </a:lvl1pPr>
            <a:lvl2pPr marL="742950" indent="-285750" defTabSz="919163">
              <a:defRPr sz="1400">
                <a:solidFill>
                  <a:schemeClr val="tx1"/>
                </a:solidFill>
                <a:latin typeface="Times New Roman" panose="02020603050405020304" pitchFamily="18" charset="0"/>
                <a:ea typeface="MS PGothic" panose="020B0600070205080204" pitchFamily="34" charset="-128"/>
              </a:defRPr>
            </a:lvl2pPr>
            <a:lvl3pPr marL="1143000" indent="-228600" defTabSz="919163">
              <a:defRPr sz="1400">
                <a:solidFill>
                  <a:schemeClr val="tx1"/>
                </a:solidFill>
                <a:latin typeface="Times New Roman" panose="02020603050405020304" pitchFamily="18" charset="0"/>
                <a:ea typeface="MS PGothic" panose="020B0600070205080204" pitchFamily="34" charset="-128"/>
              </a:defRPr>
            </a:lvl3pPr>
            <a:lvl4pPr marL="1600200" indent="-228600" defTabSz="919163">
              <a:defRPr sz="1400">
                <a:solidFill>
                  <a:schemeClr val="tx1"/>
                </a:solidFill>
                <a:latin typeface="Times New Roman" panose="02020603050405020304" pitchFamily="18" charset="0"/>
                <a:ea typeface="MS PGothic" panose="020B0600070205080204" pitchFamily="34" charset="-128"/>
              </a:defRPr>
            </a:lvl4pPr>
            <a:lvl5pPr marL="2057400" indent="-228600" defTabSz="919163">
              <a:defRPr sz="1400">
                <a:solidFill>
                  <a:schemeClr val="tx1"/>
                </a:solidFill>
                <a:latin typeface="Times New Roman" panose="02020603050405020304" pitchFamily="18" charset="0"/>
                <a:ea typeface="MS PGothic" panose="020B0600070205080204" pitchFamily="34" charset="-128"/>
              </a:defRPr>
            </a:lvl5pPr>
            <a:lvl6pPr marL="25146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9EE976E4-6343-4720-A2BB-D717F6D25DFB}" type="slidenum">
              <a:rPr lang="en-US" altLang="en-US" sz="1200"/>
              <a:pPr/>
              <a:t>58</a:t>
            </a:fld>
            <a:endParaRPr lang="en-US" altLang="en-US" sz="120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a:latin typeface="Times New Roman" charset="0"/>
                <a:ea typeface="ＭＳ Ｐゴシック" charset="0"/>
              </a:rPr>
              <a:t>National forests, parks and environmental rules prohibit drilling in new areas of high potential. The shaded areas  represent where gas is probably to be found but is not available for drilling at this time.</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9163">
              <a:defRPr sz="1400">
                <a:solidFill>
                  <a:schemeClr val="tx1"/>
                </a:solidFill>
                <a:latin typeface="Times New Roman" panose="02020603050405020304" pitchFamily="18" charset="0"/>
                <a:ea typeface="MS PGothic" panose="020B0600070205080204" pitchFamily="34" charset="-128"/>
              </a:defRPr>
            </a:lvl1pPr>
            <a:lvl2pPr marL="742950" indent="-285750" defTabSz="919163">
              <a:defRPr sz="1400">
                <a:solidFill>
                  <a:schemeClr val="tx1"/>
                </a:solidFill>
                <a:latin typeface="Times New Roman" panose="02020603050405020304" pitchFamily="18" charset="0"/>
                <a:ea typeface="MS PGothic" panose="020B0600070205080204" pitchFamily="34" charset="-128"/>
              </a:defRPr>
            </a:lvl2pPr>
            <a:lvl3pPr marL="1143000" indent="-228600" defTabSz="919163">
              <a:defRPr sz="1400">
                <a:solidFill>
                  <a:schemeClr val="tx1"/>
                </a:solidFill>
                <a:latin typeface="Times New Roman" panose="02020603050405020304" pitchFamily="18" charset="0"/>
                <a:ea typeface="MS PGothic" panose="020B0600070205080204" pitchFamily="34" charset="-128"/>
              </a:defRPr>
            </a:lvl3pPr>
            <a:lvl4pPr marL="1600200" indent="-228600" defTabSz="919163">
              <a:defRPr sz="1400">
                <a:solidFill>
                  <a:schemeClr val="tx1"/>
                </a:solidFill>
                <a:latin typeface="Times New Roman" panose="02020603050405020304" pitchFamily="18" charset="0"/>
                <a:ea typeface="MS PGothic" panose="020B0600070205080204" pitchFamily="34" charset="-128"/>
              </a:defRPr>
            </a:lvl4pPr>
            <a:lvl5pPr marL="2057400" indent="-228600" defTabSz="919163">
              <a:defRPr sz="1400">
                <a:solidFill>
                  <a:schemeClr val="tx1"/>
                </a:solidFill>
                <a:latin typeface="Times New Roman" panose="02020603050405020304" pitchFamily="18" charset="0"/>
                <a:ea typeface="MS PGothic" panose="020B0600070205080204" pitchFamily="34" charset="-128"/>
              </a:defRPr>
            </a:lvl5pPr>
            <a:lvl6pPr marL="25146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4289AE06-E8CA-41D2-99AB-552CE8BCEC47}" type="slidenum">
              <a:rPr lang="en-US" altLang="en-US" sz="1200"/>
              <a:pPr/>
              <a:t>59</a:t>
            </a:fld>
            <a:endParaRPr lang="en-US" altLang="en-US" sz="12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a:latin typeface="Times New Roman" charset="0"/>
                <a:ea typeface="ＭＳ Ｐゴシック" charset="0"/>
              </a:rPr>
              <a:t>Another trait of gas is its highly seasonalized demand pattern in the US.</a:t>
            </a:r>
          </a:p>
          <a:p>
            <a:pPr eaLnBrk="1" hangingPunct="1">
              <a:defRPr/>
            </a:pPr>
            <a:r>
              <a:rPr lang="en-US">
                <a:latin typeface="Times New Roman" charset="0"/>
                <a:ea typeface="ＭＳ Ｐゴシック" charset="0"/>
              </a:rPr>
              <a:t>An extra 1tcf of demand in winter than in summer</a:t>
            </a:r>
          </a:p>
          <a:p>
            <a:pPr eaLnBrk="1" hangingPunct="1">
              <a:defRPr/>
            </a:pPr>
            <a:r>
              <a:rPr lang="en-US">
                <a:latin typeface="Times New Roman" charset="0"/>
                <a:ea typeface="ＭＳ Ｐゴシック" charset="0"/>
              </a:rPr>
              <a:t>Stored gas moderates the changes however with increased demand for gas we could be reaching a crunch point in 2005 when the capacity for NG finally is matched by peak day demand. This implies that we need more infrastructure.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9163">
              <a:defRPr sz="1400">
                <a:solidFill>
                  <a:schemeClr val="tx1"/>
                </a:solidFill>
                <a:latin typeface="Times New Roman" panose="02020603050405020304" pitchFamily="18" charset="0"/>
                <a:ea typeface="MS PGothic" panose="020B0600070205080204" pitchFamily="34" charset="-128"/>
              </a:defRPr>
            </a:lvl1pPr>
            <a:lvl2pPr marL="742950" indent="-285750" defTabSz="919163">
              <a:defRPr sz="1400">
                <a:solidFill>
                  <a:schemeClr val="tx1"/>
                </a:solidFill>
                <a:latin typeface="Times New Roman" panose="02020603050405020304" pitchFamily="18" charset="0"/>
                <a:ea typeface="MS PGothic" panose="020B0600070205080204" pitchFamily="34" charset="-128"/>
              </a:defRPr>
            </a:lvl2pPr>
            <a:lvl3pPr marL="1143000" indent="-228600" defTabSz="919163">
              <a:defRPr sz="1400">
                <a:solidFill>
                  <a:schemeClr val="tx1"/>
                </a:solidFill>
                <a:latin typeface="Times New Roman" panose="02020603050405020304" pitchFamily="18" charset="0"/>
                <a:ea typeface="MS PGothic" panose="020B0600070205080204" pitchFamily="34" charset="-128"/>
              </a:defRPr>
            </a:lvl3pPr>
            <a:lvl4pPr marL="1600200" indent="-228600" defTabSz="919163">
              <a:defRPr sz="1400">
                <a:solidFill>
                  <a:schemeClr val="tx1"/>
                </a:solidFill>
                <a:latin typeface="Times New Roman" panose="02020603050405020304" pitchFamily="18" charset="0"/>
                <a:ea typeface="MS PGothic" panose="020B0600070205080204" pitchFamily="34" charset="-128"/>
              </a:defRPr>
            </a:lvl4pPr>
            <a:lvl5pPr marL="2057400" indent="-228600" defTabSz="919163">
              <a:defRPr sz="1400">
                <a:solidFill>
                  <a:schemeClr val="tx1"/>
                </a:solidFill>
                <a:latin typeface="Times New Roman" panose="02020603050405020304" pitchFamily="18" charset="0"/>
                <a:ea typeface="MS PGothic" panose="020B0600070205080204" pitchFamily="34" charset="-128"/>
              </a:defRPr>
            </a:lvl5pPr>
            <a:lvl6pPr marL="25146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0ED1F8E0-4A86-42E4-941E-25319B44AAD7}" type="slidenum">
              <a:rPr lang="en-US" altLang="en-US" sz="1200"/>
              <a:pPr/>
              <a:t>60</a:t>
            </a:fld>
            <a:endParaRPr lang="en-US" altLang="en-US" sz="1200"/>
          </a:p>
        </p:txBody>
      </p:sp>
      <p:sp>
        <p:nvSpPr>
          <p:cNvPr id="74755" name="Rectangle 2"/>
          <p:cNvSpPr>
            <a:spLocks noGrp="1" noRot="1" noChangeAspect="1" noChangeArrowheads="1" noTextEdit="1"/>
          </p:cNvSpPr>
          <p:nvPr>
            <p:ph type="sldImg"/>
          </p:nvPr>
        </p:nvSpPr>
        <p:spPr>
          <a:xfrm>
            <a:off x="388938" y="687388"/>
            <a:ext cx="6229350" cy="3505200"/>
          </a:xfrm>
          <a:ln/>
        </p:spPr>
      </p:sp>
      <p:sp>
        <p:nvSpPr>
          <p:cNvPr id="74756" name="Rectangle 3"/>
          <p:cNvSpPr>
            <a:spLocks noGrp="1" noChangeArrowheads="1"/>
          </p:cNvSpPr>
          <p:nvPr>
            <p:ph type="body" idx="1"/>
          </p:nvPr>
        </p:nvSpPr>
        <p:spPr>
          <a:xfrm>
            <a:off x="608013" y="4529138"/>
            <a:ext cx="5857875" cy="4114800"/>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2554" tIns="46277" rIns="92554" bIns="46277"/>
          <a:lstStyle/>
          <a:p>
            <a:pPr eaLnBrk="1" hangingPunct="1">
              <a:spcBef>
                <a:spcPct val="50000"/>
              </a:spcBef>
              <a:buFontTx/>
              <a:buChar char="•"/>
            </a:pPr>
            <a:r>
              <a:rPr lang="en-US" altLang="en-US" sz="1600"/>
              <a:t>Natural gas rigs exhibit a loose correlation with the Henry Hub spot price, however, with a lag.  </a:t>
            </a:r>
          </a:p>
          <a:p>
            <a:pPr eaLnBrk="1" hangingPunct="1">
              <a:spcBef>
                <a:spcPct val="50000"/>
              </a:spcBef>
              <a:buFontTx/>
              <a:buChar char="•"/>
            </a:pPr>
            <a:r>
              <a:rPr lang="en-US" altLang="en-US" sz="1600"/>
              <a:t>As an example of the response lag, the peak of 1,068 gas rigs was attained in mid July 2001, although spot prices had peaked in January and subsequently declined.  Similarly, rig activity began to recover in 2002 only after the spot price has started to rise.</a:t>
            </a:r>
          </a:p>
          <a:p>
            <a:pPr eaLnBrk="1" hangingPunct="1">
              <a:spcBef>
                <a:spcPct val="50000"/>
              </a:spcBef>
              <a:buFontTx/>
              <a:buChar char="•"/>
            </a:pPr>
            <a:r>
              <a:rPr lang="en-US" altLang="en-US" sz="1600"/>
              <a:t>Henry Hub spot prices seem to have peaked in February 2003 at an average of $7.64 per MMBtu, with a one-day spike of $18.85.  The subsequent decline has not discouraged the expanding gas rig count to date.  As of June 13, gas rigs running were 910, which is about 30 percent above the rig count at the start of the year, and more than 50 percent above the bottom level hit in April 2002.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9163">
              <a:defRPr sz="1400">
                <a:solidFill>
                  <a:schemeClr val="tx1"/>
                </a:solidFill>
                <a:latin typeface="Times New Roman" panose="02020603050405020304" pitchFamily="18" charset="0"/>
                <a:ea typeface="MS PGothic" panose="020B0600070205080204" pitchFamily="34" charset="-128"/>
              </a:defRPr>
            </a:lvl1pPr>
            <a:lvl2pPr marL="742950" indent="-285750" defTabSz="919163">
              <a:defRPr sz="1400">
                <a:solidFill>
                  <a:schemeClr val="tx1"/>
                </a:solidFill>
                <a:latin typeface="Times New Roman" panose="02020603050405020304" pitchFamily="18" charset="0"/>
                <a:ea typeface="MS PGothic" panose="020B0600070205080204" pitchFamily="34" charset="-128"/>
              </a:defRPr>
            </a:lvl2pPr>
            <a:lvl3pPr marL="1143000" indent="-228600" defTabSz="919163">
              <a:defRPr sz="1400">
                <a:solidFill>
                  <a:schemeClr val="tx1"/>
                </a:solidFill>
                <a:latin typeface="Times New Roman" panose="02020603050405020304" pitchFamily="18" charset="0"/>
                <a:ea typeface="MS PGothic" panose="020B0600070205080204" pitchFamily="34" charset="-128"/>
              </a:defRPr>
            </a:lvl3pPr>
            <a:lvl4pPr marL="1600200" indent="-228600" defTabSz="919163">
              <a:defRPr sz="1400">
                <a:solidFill>
                  <a:schemeClr val="tx1"/>
                </a:solidFill>
                <a:latin typeface="Times New Roman" panose="02020603050405020304" pitchFamily="18" charset="0"/>
                <a:ea typeface="MS PGothic" panose="020B0600070205080204" pitchFamily="34" charset="-128"/>
              </a:defRPr>
            </a:lvl4pPr>
            <a:lvl5pPr marL="2057400" indent="-228600" defTabSz="919163">
              <a:defRPr sz="1400">
                <a:solidFill>
                  <a:schemeClr val="tx1"/>
                </a:solidFill>
                <a:latin typeface="Times New Roman" panose="02020603050405020304" pitchFamily="18" charset="0"/>
                <a:ea typeface="MS PGothic" panose="020B0600070205080204" pitchFamily="34" charset="-128"/>
              </a:defRPr>
            </a:lvl5pPr>
            <a:lvl6pPr marL="25146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E33690AC-30DF-45EB-9CD4-5EA46FA518AC}" type="slidenum">
              <a:rPr lang="en-US" altLang="en-US" sz="1200"/>
              <a:pPr/>
              <a:t>61</a:t>
            </a:fld>
            <a:endParaRPr lang="en-US" altLang="en-US" sz="1200"/>
          </a:p>
        </p:txBody>
      </p:sp>
      <p:sp>
        <p:nvSpPr>
          <p:cNvPr id="78851" name="Rectangle 2"/>
          <p:cNvSpPr>
            <a:spLocks noGrp="1" noRot="1" noChangeAspect="1" noChangeArrowheads="1" noTextEdit="1"/>
          </p:cNvSpPr>
          <p:nvPr>
            <p:ph type="sldImg"/>
          </p:nvPr>
        </p:nvSpPr>
        <p:spPr>
          <a:xfrm>
            <a:off x="401638" y="695325"/>
            <a:ext cx="6183312" cy="3478213"/>
          </a:xfrm>
          <a:ln/>
        </p:spPr>
      </p:sp>
      <p:sp>
        <p:nvSpPr>
          <p:cNvPr id="78852" name="Rectangle 3"/>
          <p:cNvSpPr>
            <a:spLocks noGrp="1" noChangeArrowheads="1"/>
          </p:cNvSpPr>
          <p:nvPr>
            <p:ph type="body" idx="1"/>
          </p:nvPr>
        </p:nvSpPr>
        <p:spPr>
          <a:xfrm>
            <a:off x="457200" y="4405313"/>
            <a:ext cx="6253163" cy="4619625"/>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spcBef>
                <a:spcPct val="50000"/>
              </a:spcBef>
              <a:buFontTx/>
              <a:buChar char="•"/>
            </a:pPr>
            <a:r>
              <a:rPr lang="en-US" altLang="en-US" sz="1400"/>
              <a:t>This figure shows historical data for natural gas storage stocks for the U.S. and 3 regions: Producing, Consuming East, Consuming West. </a:t>
            </a:r>
          </a:p>
          <a:p>
            <a:pPr eaLnBrk="1" hangingPunct="1">
              <a:spcBef>
                <a:spcPct val="50000"/>
              </a:spcBef>
              <a:buFontTx/>
              <a:buChar char="•"/>
            </a:pPr>
            <a:r>
              <a:rPr lang="en-US" altLang="en-US" sz="1400"/>
              <a:t>Storage stocks began this past winter in the upper end of the 5-year-average range, indicated on the figure—total stocks: 3,116 Bcf.</a:t>
            </a:r>
          </a:p>
          <a:p>
            <a:pPr eaLnBrk="1" hangingPunct="1">
              <a:spcBef>
                <a:spcPct val="50000"/>
              </a:spcBef>
              <a:buFontTx/>
              <a:buChar char="•"/>
            </a:pPr>
            <a:r>
              <a:rPr lang="en-US" altLang="en-US" sz="1400"/>
              <a:t>Natural gas in storage hit new all-time lows on April 13, 2003, working gas volumes were 623 Bcf—well below the previous record low of 697 reported for April 12, 1996. </a:t>
            </a:r>
          </a:p>
          <a:p>
            <a:pPr eaLnBrk="1" hangingPunct="1">
              <a:spcBef>
                <a:spcPct val="50000"/>
              </a:spcBef>
              <a:buFontTx/>
              <a:buChar char="•"/>
            </a:pPr>
            <a:r>
              <a:rPr lang="en-US" altLang="en-US" sz="1400"/>
              <a:t>Positive net injections occurred during the final 2 weeks of the heating season.  However, operators reported net withdrawals for the first 2 weeks of the refill season.</a:t>
            </a:r>
          </a:p>
          <a:p>
            <a:pPr eaLnBrk="1" hangingPunct="1">
              <a:spcBef>
                <a:spcPct val="50000"/>
              </a:spcBef>
              <a:buFontTx/>
              <a:buChar char="•"/>
            </a:pPr>
            <a:r>
              <a:rPr lang="en-US" altLang="en-US" sz="1400"/>
              <a:t>As of June 6, stocks relative to the 5-year average in the East and Producing regions were at roughly 27 and 33 percent below average.</a:t>
            </a:r>
          </a:p>
          <a:p>
            <a:pPr eaLnBrk="1" hangingPunct="1">
              <a:spcBef>
                <a:spcPct val="50000"/>
              </a:spcBef>
              <a:buFontTx/>
              <a:buChar char="•"/>
            </a:pPr>
            <a:r>
              <a:rPr lang="en-US" altLang="en-US" sz="1400"/>
              <a:t>Stocks in the West are within the 5-year operating range, although about 2 percent below average.  </a:t>
            </a:r>
          </a:p>
          <a:p>
            <a:pPr eaLnBrk="1" hangingPunct="1">
              <a:spcBef>
                <a:spcPct val="50000"/>
              </a:spcBef>
              <a:buFontTx/>
              <a:buChar char="•"/>
            </a:pPr>
            <a:r>
              <a:rPr lang="en-US" altLang="en-US" sz="1400"/>
              <a:t>Overall, stocks are about 25 percent below the 5-year average.  This has caused some concern about market conditions during this summer and then into the winter.  The need for refill volumes is addressed in the following slides.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9163">
              <a:defRPr sz="1400">
                <a:solidFill>
                  <a:schemeClr val="tx1"/>
                </a:solidFill>
                <a:latin typeface="Times New Roman" panose="02020603050405020304" pitchFamily="18" charset="0"/>
                <a:ea typeface="MS PGothic" panose="020B0600070205080204" pitchFamily="34" charset="-128"/>
              </a:defRPr>
            </a:lvl1pPr>
            <a:lvl2pPr marL="742950" indent="-285750" defTabSz="919163">
              <a:defRPr sz="1400">
                <a:solidFill>
                  <a:schemeClr val="tx1"/>
                </a:solidFill>
                <a:latin typeface="Times New Roman" panose="02020603050405020304" pitchFamily="18" charset="0"/>
                <a:ea typeface="MS PGothic" panose="020B0600070205080204" pitchFamily="34" charset="-128"/>
              </a:defRPr>
            </a:lvl2pPr>
            <a:lvl3pPr marL="1143000" indent="-228600" defTabSz="919163">
              <a:defRPr sz="1400">
                <a:solidFill>
                  <a:schemeClr val="tx1"/>
                </a:solidFill>
                <a:latin typeface="Times New Roman" panose="02020603050405020304" pitchFamily="18" charset="0"/>
                <a:ea typeface="MS PGothic" panose="020B0600070205080204" pitchFamily="34" charset="-128"/>
              </a:defRPr>
            </a:lvl3pPr>
            <a:lvl4pPr marL="1600200" indent="-228600" defTabSz="919163">
              <a:defRPr sz="1400">
                <a:solidFill>
                  <a:schemeClr val="tx1"/>
                </a:solidFill>
                <a:latin typeface="Times New Roman" panose="02020603050405020304" pitchFamily="18" charset="0"/>
                <a:ea typeface="MS PGothic" panose="020B0600070205080204" pitchFamily="34" charset="-128"/>
              </a:defRPr>
            </a:lvl4pPr>
            <a:lvl5pPr marL="2057400" indent="-228600" defTabSz="919163">
              <a:defRPr sz="1400">
                <a:solidFill>
                  <a:schemeClr val="tx1"/>
                </a:solidFill>
                <a:latin typeface="Times New Roman" panose="02020603050405020304" pitchFamily="18" charset="0"/>
                <a:ea typeface="MS PGothic" panose="020B0600070205080204" pitchFamily="34" charset="-128"/>
              </a:defRPr>
            </a:lvl5pPr>
            <a:lvl6pPr marL="25146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4CA271D9-C30E-409F-AA3F-3CC29B88A089}" type="slidenum">
              <a:rPr lang="en-US" altLang="en-US" sz="1200"/>
              <a:pPr/>
              <a:t>62</a:t>
            </a:fld>
            <a:endParaRPr lang="en-US" altLang="en-US" sz="1200"/>
          </a:p>
        </p:txBody>
      </p:sp>
      <p:sp>
        <p:nvSpPr>
          <p:cNvPr id="79875" name="Rectangle 2"/>
          <p:cNvSpPr>
            <a:spLocks noGrp="1" noRot="1" noChangeAspect="1" noChangeArrowheads="1" noTextEdit="1"/>
          </p:cNvSpPr>
          <p:nvPr>
            <p:ph type="sldImg"/>
          </p:nvPr>
        </p:nvSpPr>
        <p:spPr>
          <a:xfrm>
            <a:off x="407988" y="693738"/>
            <a:ext cx="6183312" cy="3478212"/>
          </a:xfrm>
          <a:ln/>
        </p:spPr>
      </p:sp>
      <p:sp>
        <p:nvSpPr>
          <p:cNvPr id="79876" name="Rectangle 3"/>
          <p:cNvSpPr>
            <a:spLocks noGrp="1" noChangeArrowheads="1"/>
          </p:cNvSpPr>
          <p:nvPr>
            <p:ph type="body" idx="1"/>
          </p:nvPr>
        </p:nvSpPr>
        <p:spPr>
          <a:xfrm>
            <a:off x="931863" y="4403725"/>
            <a:ext cx="5121275" cy="4173538"/>
          </a:xfrm>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2409" tIns="46204" rIns="92409" bIns="46204"/>
          <a:lstStyle/>
          <a:p>
            <a:pPr eaLnBrk="1" hangingPunct="1">
              <a:defRPr/>
            </a:pPr>
            <a:r>
              <a:rPr lang="en-US">
                <a:latin typeface="Times New Roman" charset="0"/>
                <a:ea typeface="ＭＳ Ｐゴシック" charset="0"/>
              </a:rPr>
              <a:t>As of August 2003 we are about 20% below normal historic stock build in the US.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DB42A5-E054-4599-921A-4ECF23B7997F}" type="slidenum">
              <a:rPr lang="en-US"/>
              <a:pPr/>
              <a:t>8</a:t>
            </a:fld>
            <a:endParaRPr lang="en-US"/>
          </a:p>
        </p:txBody>
      </p:sp>
      <p:sp>
        <p:nvSpPr>
          <p:cNvPr id="2348034" name="Rectangle 2"/>
          <p:cNvSpPr>
            <a:spLocks noGrp="1" noRot="1" noChangeAspect="1" noChangeArrowheads="1" noTextEdit="1"/>
          </p:cNvSpPr>
          <p:nvPr>
            <p:ph type="sldImg"/>
          </p:nvPr>
        </p:nvSpPr>
        <p:spPr>
          <a:ln/>
        </p:spPr>
      </p:sp>
      <p:sp>
        <p:nvSpPr>
          <p:cNvPr id="2348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9163">
              <a:defRPr sz="1400">
                <a:solidFill>
                  <a:schemeClr val="tx1"/>
                </a:solidFill>
                <a:latin typeface="Times New Roman" panose="02020603050405020304" pitchFamily="18" charset="0"/>
                <a:ea typeface="MS PGothic" panose="020B0600070205080204" pitchFamily="34" charset="-128"/>
              </a:defRPr>
            </a:lvl1pPr>
            <a:lvl2pPr marL="742950" indent="-285750" defTabSz="919163">
              <a:defRPr sz="1400">
                <a:solidFill>
                  <a:schemeClr val="tx1"/>
                </a:solidFill>
                <a:latin typeface="Times New Roman" panose="02020603050405020304" pitchFamily="18" charset="0"/>
                <a:ea typeface="MS PGothic" panose="020B0600070205080204" pitchFamily="34" charset="-128"/>
              </a:defRPr>
            </a:lvl2pPr>
            <a:lvl3pPr marL="1143000" indent="-228600" defTabSz="919163">
              <a:defRPr sz="1400">
                <a:solidFill>
                  <a:schemeClr val="tx1"/>
                </a:solidFill>
                <a:latin typeface="Times New Roman" panose="02020603050405020304" pitchFamily="18" charset="0"/>
                <a:ea typeface="MS PGothic" panose="020B0600070205080204" pitchFamily="34" charset="-128"/>
              </a:defRPr>
            </a:lvl3pPr>
            <a:lvl4pPr marL="1600200" indent="-228600" defTabSz="919163">
              <a:defRPr sz="1400">
                <a:solidFill>
                  <a:schemeClr val="tx1"/>
                </a:solidFill>
                <a:latin typeface="Times New Roman" panose="02020603050405020304" pitchFamily="18" charset="0"/>
                <a:ea typeface="MS PGothic" panose="020B0600070205080204" pitchFamily="34" charset="-128"/>
              </a:defRPr>
            </a:lvl4pPr>
            <a:lvl5pPr marL="2057400" indent="-228600" defTabSz="919163">
              <a:defRPr sz="1400">
                <a:solidFill>
                  <a:schemeClr val="tx1"/>
                </a:solidFill>
                <a:latin typeface="Times New Roman" panose="02020603050405020304" pitchFamily="18" charset="0"/>
                <a:ea typeface="MS PGothic" panose="020B0600070205080204" pitchFamily="34" charset="-128"/>
              </a:defRPr>
            </a:lvl5pPr>
            <a:lvl6pPr marL="25146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E33690AC-30DF-45EB-9CD4-5EA46FA518AC}" type="slidenum">
              <a:rPr lang="en-US" altLang="en-US" sz="1200"/>
              <a:pPr/>
              <a:t>63</a:t>
            </a:fld>
            <a:endParaRPr lang="en-US" altLang="en-US" sz="1200"/>
          </a:p>
        </p:txBody>
      </p:sp>
      <p:sp>
        <p:nvSpPr>
          <p:cNvPr id="78851" name="Rectangle 2"/>
          <p:cNvSpPr>
            <a:spLocks noGrp="1" noRot="1" noChangeAspect="1" noChangeArrowheads="1" noTextEdit="1"/>
          </p:cNvSpPr>
          <p:nvPr>
            <p:ph type="sldImg"/>
          </p:nvPr>
        </p:nvSpPr>
        <p:spPr>
          <a:xfrm>
            <a:off x="401638" y="695325"/>
            <a:ext cx="6183312" cy="3478213"/>
          </a:xfrm>
          <a:ln/>
        </p:spPr>
      </p:sp>
      <p:sp>
        <p:nvSpPr>
          <p:cNvPr id="78852" name="Rectangle 3"/>
          <p:cNvSpPr>
            <a:spLocks noGrp="1" noChangeArrowheads="1"/>
          </p:cNvSpPr>
          <p:nvPr>
            <p:ph type="body" idx="1"/>
          </p:nvPr>
        </p:nvSpPr>
        <p:spPr>
          <a:xfrm>
            <a:off x="457200" y="4405313"/>
            <a:ext cx="6253163" cy="4619625"/>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spcBef>
                <a:spcPct val="50000"/>
              </a:spcBef>
              <a:buFontTx/>
              <a:buChar char="•"/>
            </a:pPr>
            <a:r>
              <a:rPr lang="en-US" altLang="en-US" sz="1400"/>
              <a:t>This figure shows historical data for natural gas storage stocks for the U.S. and 3 regions: Producing, Consuming East, Consuming West. </a:t>
            </a:r>
          </a:p>
          <a:p>
            <a:pPr eaLnBrk="1" hangingPunct="1">
              <a:spcBef>
                <a:spcPct val="50000"/>
              </a:spcBef>
              <a:buFontTx/>
              <a:buChar char="•"/>
            </a:pPr>
            <a:r>
              <a:rPr lang="en-US" altLang="en-US" sz="1400"/>
              <a:t>Storage stocks began this past winter in the upper end of the 5-year-average range, indicated on the figure—total stocks: 3,116 Bcf.</a:t>
            </a:r>
          </a:p>
          <a:p>
            <a:pPr eaLnBrk="1" hangingPunct="1">
              <a:spcBef>
                <a:spcPct val="50000"/>
              </a:spcBef>
              <a:buFontTx/>
              <a:buChar char="•"/>
            </a:pPr>
            <a:r>
              <a:rPr lang="en-US" altLang="en-US" sz="1400"/>
              <a:t>Natural gas in storage hit new all-time lows on April 13, 2003, working gas volumes were 623 Bcf—well below the previous record low of 697 reported for April 12, 1996. </a:t>
            </a:r>
          </a:p>
          <a:p>
            <a:pPr eaLnBrk="1" hangingPunct="1">
              <a:spcBef>
                <a:spcPct val="50000"/>
              </a:spcBef>
              <a:buFontTx/>
              <a:buChar char="•"/>
            </a:pPr>
            <a:r>
              <a:rPr lang="en-US" altLang="en-US" sz="1400"/>
              <a:t>Positive net injections occurred during the final 2 weeks of the heating season.  However, operators reported net withdrawals for the first 2 weeks of the refill season.</a:t>
            </a:r>
          </a:p>
          <a:p>
            <a:pPr eaLnBrk="1" hangingPunct="1">
              <a:spcBef>
                <a:spcPct val="50000"/>
              </a:spcBef>
              <a:buFontTx/>
              <a:buChar char="•"/>
            </a:pPr>
            <a:r>
              <a:rPr lang="en-US" altLang="en-US" sz="1400"/>
              <a:t>As of June 6, stocks relative to the 5-year average in the East and Producing regions were at roughly 27 and 33 percent below average.</a:t>
            </a:r>
          </a:p>
          <a:p>
            <a:pPr eaLnBrk="1" hangingPunct="1">
              <a:spcBef>
                <a:spcPct val="50000"/>
              </a:spcBef>
              <a:buFontTx/>
              <a:buChar char="•"/>
            </a:pPr>
            <a:r>
              <a:rPr lang="en-US" altLang="en-US" sz="1400"/>
              <a:t>Stocks in the West are within the 5-year operating range, although about 2 percent below average.  </a:t>
            </a:r>
          </a:p>
          <a:p>
            <a:pPr eaLnBrk="1" hangingPunct="1">
              <a:spcBef>
                <a:spcPct val="50000"/>
              </a:spcBef>
              <a:buFontTx/>
              <a:buChar char="•"/>
            </a:pPr>
            <a:r>
              <a:rPr lang="en-US" altLang="en-US" sz="1400"/>
              <a:t>Overall, stocks are about 25 percent below the 5-year average.  This has caused some concern about market conditions during this summer and then into the winter.  The need for refill volumes is addressed in the following slides.</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9163">
              <a:defRPr sz="1400">
                <a:solidFill>
                  <a:schemeClr val="tx1"/>
                </a:solidFill>
                <a:latin typeface="Times New Roman" panose="02020603050405020304" pitchFamily="18" charset="0"/>
                <a:ea typeface="MS PGothic" panose="020B0600070205080204" pitchFamily="34" charset="-128"/>
              </a:defRPr>
            </a:lvl1pPr>
            <a:lvl2pPr marL="742950" indent="-285750" defTabSz="919163">
              <a:defRPr sz="1400">
                <a:solidFill>
                  <a:schemeClr val="tx1"/>
                </a:solidFill>
                <a:latin typeface="Times New Roman" panose="02020603050405020304" pitchFamily="18" charset="0"/>
                <a:ea typeface="MS PGothic" panose="020B0600070205080204" pitchFamily="34" charset="-128"/>
              </a:defRPr>
            </a:lvl2pPr>
            <a:lvl3pPr marL="1143000" indent="-228600" defTabSz="919163">
              <a:defRPr sz="1400">
                <a:solidFill>
                  <a:schemeClr val="tx1"/>
                </a:solidFill>
                <a:latin typeface="Times New Roman" panose="02020603050405020304" pitchFamily="18" charset="0"/>
                <a:ea typeface="MS PGothic" panose="020B0600070205080204" pitchFamily="34" charset="-128"/>
              </a:defRPr>
            </a:lvl3pPr>
            <a:lvl4pPr marL="1600200" indent="-228600" defTabSz="919163">
              <a:defRPr sz="1400">
                <a:solidFill>
                  <a:schemeClr val="tx1"/>
                </a:solidFill>
                <a:latin typeface="Times New Roman" panose="02020603050405020304" pitchFamily="18" charset="0"/>
                <a:ea typeface="MS PGothic" panose="020B0600070205080204" pitchFamily="34" charset="-128"/>
              </a:defRPr>
            </a:lvl4pPr>
            <a:lvl5pPr marL="2057400" indent="-228600" defTabSz="919163">
              <a:defRPr sz="1400">
                <a:solidFill>
                  <a:schemeClr val="tx1"/>
                </a:solidFill>
                <a:latin typeface="Times New Roman" panose="02020603050405020304" pitchFamily="18" charset="0"/>
                <a:ea typeface="MS PGothic" panose="020B0600070205080204" pitchFamily="34" charset="-128"/>
              </a:defRPr>
            </a:lvl5pPr>
            <a:lvl6pPr marL="25146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4CA271D9-C30E-409F-AA3F-3CC29B88A089}" type="slidenum">
              <a:rPr lang="en-US" altLang="en-US" sz="1200"/>
              <a:pPr/>
              <a:t>64</a:t>
            </a:fld>
            <a:endParaRPr lang="en-US" altLang="en-US" sz="1200"/>
          </a:p>
        </p:txBody>
      </p:sp>
      <p:sp>
        <p:nvSpPr>
          <p:cNvPr id="79875" name="Rectangle 2"/>
          <p:cNvSpPr>
            <a:spLocks noGrp="1" noRot="1" noChangeAspect="1" noChangeArrowheads="1" noTextEdit="1"/>
          </p:cNvSpPr>
          <p:nvPr>
            <p:ph type="sldImg"/>
          </p:nvPr>
        </p:nvSpPr>
        <p:spPr>
          <a:xfrm>
            <a:off x="407988" y="693738"/>
            <a:ext cx="6183312" cy="3478212"/>
          </a:xfrm>
          <a:ln/>
        </p:spPr>
      </p:sp>
      <p:sp>
        <p:nvSpPr>
          <p:cNvPr id="79876" name="Rectangle 3"/>
          <p:cNvSpPr>
            <a:spLocks noGrp="1" noChangeArrowheads="1"/>
          </p:cNvSpPr>
          <p:nvPr>
            <p:ph type="body" idx="1"/>
          </p:nvPr>
        </p:nvSpPr>
        <p:spPr>
          <a:xfrm>
            <a:off x="931863" y="4403725"/>
            <a:ext cx="5121275" cy="4173538"/>
          </a:xfrm>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2409" tIns="46204" rIns="92409" bIns="46204"/>
          <a:lstStyle/>
          <a:p>
            <a:pPr eaLnBrk="1" hangingPunct="1">
              <a:defRPr/>
            </a:pPr>
            <a:r>
              <a:rPr lang="en-US">
                <a:latin typeface="Times New Roman" charset="0"/>
                <a:ea typeface="ＭＳ Ｐゴシック" charset="0"/>
              </a:rPr>
              <a:t>As of August 2003 we are about 20% below normal historic stock build in the US.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9163">
              <a:defRPr sz="1400">
                <a:solidFill>
                  <a:schemeClr val="tx1"/>
                </a:solidFill>
                <a:latin typeface="Times New Roman" panose="02020603050405020304" pitchFamily="18" charset="0"/>
                <a:ea typeface="MS PGothic" panose="020B0600070205080204" pitchFamily="34" charset="-128"/>
              </a:defRPr>
            </a:lvl1pPr>
            <a:lvl2pPr marL="742950" indent="-285750" defTabSz="919163">
              <a:defRPr sz="1400">
                <a:solidFill>
                  <a:schemeClr val="tx1"/>
                </a:solidFill>
                <a:latin typeface="Times New Roman" panose="02020603050405020304" pitchFamily="18" charset="0"/>
                <a:ea typeface="MS PGothic" panose="020B0600070205080204" pitchFamily="34" charset="-128"/>
              </a:defRPr>
            </a:lvl2pPr>
            <a:lvl3pPr marL="1143000" indent="-228600" defTabSz="919163">
              <a:defRPr sz="1400">
                <a:solidFill>
                  <a:schemeClr val="tx1"/>
                </a:solidFill>
                <a:latin typeface="Times New Roman" panose="02020603050405020304" pitchFamily="18" charset="0"/>
                <a:ea typeface="MS PGothic" panose="020B0600070205080204" pitchFamily="34" charset="-128"/>
              </a:defRPr>
            </a:lvl3pPr>
            <a:lvl4pPr marL="1600200" indent="-228600" defTabSz="919163">
              <a:defRPr sz="1400">
                <a:solidFill>
                  <a:schemeClr val="tx1"/>
                </a:solidFill>
                <a:latin typeface="Times New Roman" panose="02020603050405020304" pitchFamily="18" charset="0"/>
                <a:ea typeface="MS PGothic" panose="020B0600070205080204" pitchFamily="34" charset="-128"/>
              </a:defRPr>
            </a:lvl4pPr>
            <a:lvl5pPr marL="2057400" indent="-228600" defTabSz="919163">
              <a:defRPr sz="1400">
                <a:solidFill>
                  <a:schemeClr val="tx1"/>
                </a:solidFill>
                <a:latin typeface="Times New Roman" panose="02020603050405020304" pitchFamily="18" charset="0"/>
                <a:ea typeface="MS PGothic" panose="020B0600070205080204" pitchFamily="34" charset="-128"/>
              </a:defRPr>
            </a:lvl5pPr>
            <a:lvl6pPr marL="25146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10D823FC-DD54-4FA8-9552-C28CE38ED880}" type="slidenum">
              <a:rPr lang="en-US" altLang="en-US" sz="1200"/>
              <a:pPr/>
              <a:t>65</a:t>
            </a:fld>
            <a:endParaRPr lang="en-US" altLang="en-US" sz="120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a:latin typeface="Times New Roman" charset="0"/>
                <a:ea typeface="ＭＳ Ｐゴシック" charset="0"/>
              </a:rPr>
              <a:t>LNG is one solution and one that is being heavily promoted here in the US.</a:t>
            </a:r>
          </a:p>
          <a:p>
            <a:pPr eaLnBrk="1" hangingPunct="1">
              <a:defRPr/>
            </a:pPr>
            <a:endParaRPr lang="en-US">
              <a:latin typeface="Times New Roman" charset="0"/>
              <a:ea typeface="ＭＳ Ｐゴシック"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9163">
              <a:defRPr sz="1400">
                <a:solidFill>
                  <a:schemeClr val="tx1"/>
                </a:solidFill>
                <a:latin typeface="Times New Roman" panose="02020603050405020304" pitchFamily="18" charset="0"/>
                <a:ea typeface="MS PGothic" panose="020B0600070205080204" pitchFamily="34" charset="-128"/>
              </a:defRPr>
            </a:lvl1pPr>
            <a:lvl2pPr marL="742950" indent="-285750" defTabSz="919163">
              <a:defRPr sz="1400">
                <a:solidFill>
                  <a:schemeClr val="tx1"/>
                </a:solidFill>
                <a:latin typeface="Times New Roman" panose="02020603050405020304" pitchFamily="18" charset="0"/>
                <a:ea typeface="MS PGothic" panose="020B0600070205080204" pitchFamily="34" charset="-128"/>
              </a:defRPr>
            </a:lvl2pPr>
            <a:lvl3pPr marL="1143000" indent="-228600" defTabSz="919163">
              <a:defRPr sz="1400">
                <a:solidFill>
                  <a:schemeClr val="tx1"/>
                </a:solidFill>
                <a:latin typeface="Times New Roman" panose="02020603050405020304" pitchFamily="18" charset="0"/>
                <a:ea typeface="MS PGothic" panose="020B0600070205080204" pitchFamily="34" charset="-128"/>
              </a:defRPr>
            </a:lvl3pPr>
            <a:lvl4pPr marL="1600200" indent="-228600" defTabSz="919163">
              <a:defRPr sz="1400">
                <a:solidFill>
                  <a:schemeClr val="tx1"/>
                </a:solidFill>
                <a:latin typeface="Times New Roman" panose="02020603050405020304" pitchFamily="18" charset="0"/>
                <a:ea typeface="MS PGothic" panose="020B0600070205080204" pitchFamily="34" charset="-128"/>
              </a:defRPr>
            </a:lvl4pPr>
            <a:lvl5pPr marL="2057400" indent="-228600" defTabSz="919163">
              <a:defRPr sz="1400">
                <a:solidFill>
                  <a:schemeClr val="tx1"/>
                </a:solidFill>
                <a:latin typeface="Times New Roman" panose="02020603050405020304" pitchFamily="18" charset="0"/>
                <a:ea typeface="MS PGothic" panose="020B0600070205080204" pitchFamily="34" charset="-128"/>
              </a:defRPr>
            </a:lvl5pPr>
            <a:lvl6pPr marL="25146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0D9292DA-6BDA-427F-B0B3-0DBBEF13CD9F}" type="slidenum">
              <a:rPr lang="en-US" altLang="en-US" sz="1200"/>
              <a:pPr/>
              <a:t>66</a:t>
            </a:fld>
            <a:endParaRPr lang="en-US" altLang="en-US" sz="1200"/>
          </a:p>
        </p:txBody>
      </p:sp>
      <p:sp>
        <p:nvSpPr>
          <p:cNvPr id="81923" name="Rectangle 2"/>
          <p:cNvSpPr>
            <a:spLocks noGrp="1" noRot="1" noChangeAspect="1" noChangeArrowheads="1" noTextEdit="1"/>
          </p:cNvSpPr>
          <p:nvPr>
            <p:ph type="sldImg"/>
          </p:nvPr>
        </p:nvSpPr>
        <p:spPr>
          <a:xfrm>
            <a:off x="365125" y="690563"/>
            <a:ext cx="6257925" cy="3521075"/>
          </a:xfrm>
          <a:ln/>
        </p:spPr>
      </p:sp>
      <p:sp>
        <p:nvSpPr>
          <p:cNvPr id="81924" name="Rectangle 3"/>
          <p:cNvSpPr>
            <a:spLocks noGrp="1" noChangeArrowheads="1"/>
          </p:cNvSpPr>
          <p:nvPr>
            <p:ph type="body" idx="1"/>
          </p:nvPr>
        </p:nvSpPr>
        <p:spPr>
          <a:xfrm>
            <a:off x="920750" y="4438650"/>
            <a:ext cx="5143500" cy="4129088"/>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632" tIns="45816" rIns="91632" bIns="45816"/>
          <a:lstStyle/>
          <a:p>
            <a:pPr eaLnBrk="1" hangingPunct="1"/>
            <a:r>
              <a:rPr lang="en-US" altLang="en-US"/>
              <a:t>LNG has been around a long time with extensive use in Japan, Korea, Taiwan. </a:t>
            </a:r>
            <a:r>
              <a:rPr lang="en-US" altLang="en-US" u="sng"/>
              <a:t>Asia Pacific</a:t>
            </a:r>
            <a:r>
              <a:rPr lang="en-US" altLang="en-US"/>
              <a:t>: This market is characterized by longterm contracts which is what the oil companies needed to take the risk of investing so much money.</a:t>
            </a:r>
          </a:p>
          <a:p>
            <a:pPr eaLnBrk="1" hangingPunct="1"/>
            <a:r>
              <a:rPr lang="en-US" altLang="en-US"/>
              <a:t>Also close to market, lack of substitutes</a:t>
            </a:r>
          </a:p>
          <a:p>
            <a:pPr eaLnBrk="1" hangingPunct="1"/>
            <a:r>
              <a:rPr lang="en-US" altLang="en-US" b="1"/>
              <a:t>LNG remains a regional business</a:t>
            </a:r>
          </a:p>
          <a:p>
            <a:pPr marL="671513" lvl="1" indent="-193675" eaLnBrk="1" hangingPunct="1"/>
            <a:r>
              <a:rPr lang="en-GB" altLang="en-US"/>
              <a:t> </a:t>
            </a:r>
            <a:r>
              <a:rPr lang="en-US" altLang="en-US"/>
              <a:t>US</a:t>
            </a:r>
            <a:r>
              <a:rPr lang="en-GB" altLang="en-US"/>
              <a:t>:</a:t>
            </a:r>
            <a:r>
              <a:rPr lang="en-US" altLang="en-US"/>
              <a:t> </a:t>
            </a:r>
            <a:r>
              <a:rPr lang="en-GB" altLang="en-US"/>
              <a:t>deep and liquid market -- </a:t>
            </a:r>
            <a:r>
              <a:rPr lang="en-US" altLang="en-US"/>
              <a:t>gaining access to regas capacity ensures access to market</a:t>
            </a:r>
            <a:endParaRPr lang="en-GB" altLang="en-US"/>
          </a:p>
          <a:p>
            <a:pPr marL="671513" lvl="1" indent="-193675" eaLnBrk="1" hangingPunct="1"/>
            <a:r>
              <a:rPr lang="en-US" altLang="en-US"/>
              <a:t> Europe</a:t>
            </a:r>
            <a:r>
              <a:rPr lang="en-GB" altLang="en-US"/>
              <a:t>:</a:t>
            </a:r>
            <a:r>
              <a:rPr lang="en-US" altLang="en-US"/>
              <a:t> </a:t>
            </a:r>
            <a:r>
              <a:rPr lang="en-GB" altLang="en-US"/>
              <a:t>partial liberalisation -- </a:t>
            </a:r>
            <a:r>
              <a:rPr lang="en-US" altLang="en-US"/>
              <a:t>regas capacity and customers </a:t>
            </a:r>
            <a:r>
              <a:rPr lang="en-GB" altLang="en-US"/>
              <a:t>generally difficult to secure</a:t>
            </a:r>
          </a:p>
          <a:p>
            <a:pPr marL="671513" lvl="1" indent="-193675" eaLnBrk="1" hangingPunct="1"/>
            <a:r>
              <a:rPr lang="en-US" altLang="en-US"/>
              <a:t> Asia</a:t>
            </a:r>
            <a:r>
              <a:rPr lang="en-GB" altLang="en-US"/>
              <a:t>-Pacific:</a:t>
            </a:r>
            <a:r>
              <a:rPr lang="en-US" altLang="en-US"/>
              <a:t> customers</a:t>
            </a:r>
            <a:r>
              <a:rPr lang="en-GB" altLang="en-US"/>
              <a:t> prefer long term contracts -- key is securing commitments</a:t>
            </a:r>
            <a:endParaRPr lang="en-US" altLang="en-US"/>
          </a:p>
          <a:p>
            <a:pPr eaLnBrk="1" hangingPunct="1"/>
            <a:r>
              <a:rPr lang="en-US" altLang="en-US" u="sng"/>
              <a:t>European</a:t>
            </a:r>
            <a:r>
              <a:rPr lang="en-US" altLang="en-US"/>
              <a:t> use has intensified in recent years with the development of fields in N Africa. </a:t>
            </a:r>
          </a:p>
          <a:p>
            <a:pPr eaLnBrk="1" hangingPunct="1"/>
            <a:endParaRPr lang="en-US" altLang="en-US"/>
          </a:p>
          <a:p>
            <a:pPr eaLnBrk="1" hangingPunct="1"/>
            <a:r>
              <a:rPr lang="en-US" altLang="en-US" u="sng"/>
              <a:t>USA</a:t>
            </a:r>
            <a:r>
              <a:rPr lang="en-US" altLang="en-US"/>
              <a:t> – developed four major terminals for import but their cost was so high that they had to go bankrupt before they became economical to use! Also, cheap Canadian gas undermined the viability of LNG. However that is changing with higher gas prices in the US.</a:t>
            </a:r>
          </a:p>
          <a:p>
            <a:pPr eaLnBrk="1" hangingPunct="1"/>
            <a:endParaRPr lang="en-US" altLang="en-US"/>
          </a:p>
          <a:p>
            <a:pPr eaLnBrk="1" hangingPunct="1"/>
            <a:r>
              <a:rPr lang="en-GB" altLang="en-US"/>
              <a:t>Merchant Trader Model</a:t>
            </a:r>
          </a:p>
          <a:p>
            <a:pPr eaLnBrk="1" hangingPunct="1"/>
            <a:r>
              <a:rPr lang="en-GB" altLang="en-US"/>
              <a:t>Early Market access </a:t>
            </a:r>
          </a:p>
          <a:p>
            <a:pPr eaLnBrk="1" hangingPunct="1"/>
            <a:r>
              <a:rPr lang="en-GB" altLang="en-US"/>
              <a:t>Portfolio opportunities</a:t>
            </a:r>
          </a:p>
          <a:p>
            <a:pPr eaLnBrk="1" hangingPunct="1"/>
            <a:endParaRPr lang="en-GB" altLang="en-US"/>
          </a:p>
          <a:p>
            <a:pPr eaLnBrk="1" hangingPunct="1"/>
            <a:r>
              <a:rPr lang="en-GB" altLang="en-US"/>
              <a:t>Linear business model</a:t>
            </a:r>
          </a:p>
          <a:p>
            <a:pPr eaLnBrk="1" hangingPunct="1"/>
            <a:r>
              <a:rPr lang="en-GB" altLang="en-US"/>
              <a:t>High Inertia environment</a:t>
            </a:r>
          </a:p>
          <a:p>
            <a:pPr eaLnBrk="1" hangingPunct="1"/>
            <a:r>
              <a:rPr lang="en-GB" altLang="en-US"/>
              <a:t>Gas monetization priority</a:t>
            </a:r>
            <a:endParaRPr lang="en-US" altLang="en-US"/>
          </a:p>
          <a:p>
            <a:pPr eaLnBrk="1" hangingPunct="1"/>
            <a:endParaRPr lang="en-US" altLang="en-US"/>
          </a:p>
          <a:p>
            <a:pPr eaLnBrk="1" hangingPunct="1"/>
            <a:endParaRPr lang="en-US" altLang="en-US" u="sng"/>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9163">
              <a:defRPr sz="1400">
                <a:solidFill>
                  <a:schemeClr val="tx1"/>
                </a:solidFill>
                <a:latin typeface="Times New Roman" panose="02020603050405020304" pitchFamily="18" charset="0"/>
                <a:ea typeface="MS PGothic" panose="020B0600070205080204" pitchFamily="34" charset="-128"/>
              </a:defRPr>
            </a:lvl1pPr>
            <a:lvl2pPr marL="742950" indent="-285750" defTabSz="919163">
              <a:defRPr sz="1400">
                <a:solidFill>
                  <a:schemeClr val="tx1"/>
                </a:solidFill>
                <a:latin typeface="Times New Roman" panose="02020603050405020304" pitchFamily="18" charset="0"/>
                <a:ea typeface="MS PGothic" panose="020B0600070205080204" pitchFamily="34" charset="-128"/>
              </a:defRPr>
            </a:lvl2pPr>
            <a:lvl3pPr marL="1143000" indent="-228600" defTabSz="919163">
              <a:defRPr sz="1400">
                <a:solidFill>
                  <a:schemeClr val="tx1"/>
                </a:solidFill>
                <a:latin typeface="Times New Roman" panose="02020603050405020304" pitchFamily="18" charset="0"/>
                <a:ea typeface="MS PGothic" panose="020B0600070205080204" pitchFamily="34" charset="-128"/>
              </a:defRPr>
            </a:lvl3pPr>
            <a:lvl4pPr marL="1600200" indent="-228600" defTabSz="919163">
              <a:defRPr sz="1400">
                <a:solidFill>
                  <a:schemeClr val="tx1"/>
                </a:solidFill>
                <a:latin typeface="Times New Roman" panose="02020603050405020304" pitchFamily="18" charset="0"/>
                <a:ea typeface="MS PGothic" panose="020B0600070205080204" pitchFamily="34" charset="-128"/>
              </a:defRPr>
            </a:lvl4pPr>
            <a:lvl5pPr marL="2057400" indent="-228600" defTabSz="919163">
              <a:defRPr sz="1400">
                <a:solidFill>
                  <a:schemeClr val="tx1"/>
                </a:solidFill>
                <a:latin typeface="Times New Roman" panose="02020603050405020304" pitchFamily="18" charset="0"/>
                <a:ea typeface="MS PGothic" panose="020B0600070205080204" pitchFamily="34" charset="-128"/>
              </a:defRPr>
            </a:lvl5pPr>
            <a:lvl6pPr marL="25146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4769BE49-D5F1-4FE0-BB61-04E3CDF3DE86}" type="slidenum">
              <a:rPr lang="en-US" altLang="en-US" sz="1200"/>
              <a:pPr/>
              <a:t>67</a:t>
            </a:fld>
            <a:endParaRPr lang="en-US" altLang="en-US" sz="1200"/>
          </a:p>
        </p:txBody>
      </p:sp>
      <p:sp>
        <p:nvSpPr>
          <p:cNvPr id="82947" name="Rectangle 2"/>
          <p:cNvSpPr>
            <a:spLocks noGrp="1" noRot="1" noChangeAspect="1" noChangeArrowheads="1" noTextEdit="1"/>
          </p:cNvSpPr>
          <p:nvPr>
            <p:ph type="sldImg"/>
          </p:nvPr>
        </p:nvSpPr>
        <p:spPr>
          <a:xfrm>
            <a:off x="-279400" y="825500"/>
            <a:ext cx="7626350" cy="4291013"/>
          </a:xfrm>
          <a:ln/>
        </p:spPr>
      </p:sp>
      <p:sp>
        <p:nvSpPr>
          <p:cNvPr id="82948" name="Rectangle 3"/>
          <p:cNvSpPr>
            <a:spLocks noGrp="1" noChangeArrowheads="1"/>
          </p:cNvSpPr>
          <p:nvPr>
            <p:ph type="body" idx="1"/>
          </p:nvPr>
        </p:nvSpPr>
        <p:spPr>
          <a:xfrm>
            <a:off x="673100" y="5321300"/>
            <a:ext cx="5029200" cy="2971800"/>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436" tIns="45718" rIns="91436" bIns="45718"/>
          <a:lstStyle/>
          <a:p>
            <a:pPr eaLnBrk="1" hangingPunct="1"/>
            <a:r>
              <a:rPr lang="en-US" altLang="en-US"/>
              <a:t>Growth of LNG was really not until the 1980</a:t>
            </a:r>
            <a:r>
              <a:rPr lang="ja-JP" altLang="en-US"/>
              <a:t>’</a:t>
            </a:r>
            <a:r>
              <a:rPr lang="en-US" altLang="ja-JP"/>
              <a:t>s – green bar is Japan, lighter green is Korea, then bright green Taiwan, Europe in yellow and blue is the US.</a:t>
            </a:r>
          </a:p>
          <a:p>
            <a:pPr eaLnBrk="1" hangingPunct="1"/>
            <a:endParaRPr lang="en-US" altLang="en-US"/>
          </a:p>
          <a:p>
            <a:pPr eaLnBrk="1" hangingPunct="1"/>
            <a:r>
              <a:rPr lang="en-US" altLang="en-US"/>
              <a:t>US is expected to become a significant player in the second half of this decade.</a:t>
            </a:r>
          </a:p>
          <a:p>
            <a:pPr eaLnBrk="1" hangingPunct="1"/>
            <a:r>
              <a:rPr lang="en-US" altLang="en-US"/>
              <a:t>Cheaper costs of producing and transporting LNG coupled with higher prices has made it more attractive to end use markets.</a:t>
            </a:r>
          </a:p>
          <a:p>
            <a:pPr eaLnBrk="1" hangingPunct="1"/>
            <a:endParaRPr lang="en-US" altLang="en-US"/>
          </a:p>
          <a:p>
            <a:pPr eaLnBrk="1" hangingPunct="1"/>
            <a:r>
              <a:rPr lang="en-GB" altLang="en-US"/>
              <a:t>Phase 1: Asia lacks Proximal supply, New M.E Low Cost Supply, New Atlantic Low Cost Supply, US proximal supply declines</a:t>
            </a:r>
          </a:p>
          <a:p>
            <a:pPr eaLnBrk="1" hangingPunct="1"/>
            <a:r>
              <a:rPr lang="en-GB" altLang="en-US"/>
              <a:t>Phase 2: New Asian customers, CCGT drives gas demand, US  access constraints &amp; low prices, Eventually </a:t>
            </a:r>
            <a:r>
              <a:rPr lang="en-GB" altLang="en-US">
                <a:solidFill>
                  <a:schemeClr val="bg2"/>
                </a:solidFill>
              </a:rPr>
              <a:t>LNG gains greater market share of US supply gap</a:t>
            </a:r>
          </a:p>
          <a:p>
            <a:pPr>
              <a:spcBef>
                <a:spcPct val="50000"/>
              </a:spcBef>
            </a:pPr>
            <a:r>
              <a:rPr lang="en-GB" altLang="en-US">
                <a:solidFill>
                  <a:schemeClr val="bg2"/>
                </a:solidFill>
              </a:rPr>
              <a:t>Phase 3: Gas demand growth continues</a:t>
            </a:r>
            <a:r>
              <a:rPr lang="en-GB" altLang="en-US"/>
              <a:t> ,</a:t>
            </a:r>
            <a:r>
              <a:rPr lang="en-GB" altLang="en-US">
                <a:solidFill>
                  <a:schemeClr val="bg2"/>
                </a:solidFill>
              </a:rPr>
              <a:t>Costs allow new smaller markets to be reached </a:t>
            </a:r>
          </a:p>
          <a:p>
            <a:pPr eaLnBrk="1" hangingPunct="1"/>
            <a:endParaRPr lang="en-GB" altLang="en-US"/>
          </a:p>
          <a:p>
            <a:pPr eaLnBrk="1" hangingPunct="1"/>
            <a:endParaRPr lang="en-GB" altLang="en-US"/>
          </a:p>
          <a:p>
            <a:pPr eaLnBrk="1" hangingPunct="1"/>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9163">
              <a:defRPr sz="1400">
                <a:solidFill>
                  <a:schemeClr val="tx1"/>
                </a:solidFill>
                <a:latin typeface="Times New Roman" panose="02020603050405020304" pitchFamily="18" charset="0"/>
                <a:ea typeface="MS PGothic" panose="020B0600070205080204" pitchFamily="34" charset="-128"/>
              </a:defRPr>
            </a:lvl1pPr>
            <a:lvl2pPr marL="742950" indent="-285750" defTabSz="919163">
              <a:defRPr sz="1400">
                <a:solidFill>
                  <a:schemeClr val="tx1"/>
                </a:solidFill>
                <a:latin typeface="Times New Roman" panose="02020603050405020304" pitchFamily="18" charset="0"/>
                <a:ea typeface="MS PGothic" panose="020B0600070205080204" pitchFamily="34" charset="-128"/>
              </a:defRPr>
            </a:lvl2pPr>
            <a:lvl3pPr marL="1143000" indent="-228600" defTabSz="919163">
              <a:defRPr sz="1400">
                <a:solidFill>
                  <a:schemeClr val="tx1"/>
                </a:solidFill>
                <a:latin typeface="Times New Roman" panose="02020603050405020304" pitchFamily="18" charset="0"/>
                <a:ea typeface="MS PGothic" panose="020B0600070205080204" pitchFamily="34" charset="-128"/>
              </a:defRPr>
            </a:lvl3pPr>
            <a:lvl4pPr marL="1600200" indent="-228600" defTabSz="919163">
              <a:defRPr sz="1400">
                <a:solidFill>
                  <a:schemeClr val="tx1"/>
                </a:solidFill>
                <a:latin typeface="Times New Roman" panose="02020603050405020304" pitchFamily="18" charset="0"/>
                <a:ea typeface="MS PGothic" panose="020B0600070205080204" pitchFamily="34" charset="-128"/>
              </a:defRPr>
            </a:lvl4pPr>
            <a:lvl5pPr marL="2057400" indent="-228600" defTabSz="919163">
              <a:defRPr sz="1400">
                <a:solidFill>
                  <a:schemeClr val="tx1"/>
                </a:solidFill>
                <a:latin typeface="Times New Roman" panose="02020603050405020304" pitchFamily="18" charset="0"/>
                <a:ea typeface="MS PGothic" panose="020B0600070205080204" pitchFamily="34" charset="-128"/>
              </a:defRPr>
            </a:lvl5pPr>
            <a:lvl6pPr marL="25146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654B1D7C-2E4C-4CFE-8F48-3D9A7A44DB67}" type="slidenum">
              <a:rPr lang="en-US" altLang="en-US" sz="1200"/>
              <a:pPr/>
              <a:t>68</a:t>
            </a:fld>
            <a:endParaRPr lang="en-US" altLang="en-US" sz="1200"/>
          </a:p>
        </p:txBody>
      </p:sp>
      <p:sp>
        <p:nvSpPr>
          <p:cNvPr id="83971" name="Rectangle 2"/>
          <p:cNvSpPr>
            <a:spLocks noGrp="1" noRot="1" noChangeAspect="1" noChangeArrowheads="1" noTextEdit="1"/>
          </p:cNvSpPr>
          <p:nvPr>
            <p:ph type="sldImg"/>
          </p:nvPr>
        </p:nvSpPr>
        <p:spPr>
          <a:xfrm>
            <a:off x="365125" y="690563"/>
            <a:ext cx="6257925" cy="3521075"/>
          </a:xfrm>
          <a:ln/>
        </p:spPr>
      </p:sp>
      <p:sp>
        <p:nvSpPr>
          <p:cNvPr id="83972" name="Rectangle 3"/>
          <p:cNvSpPr>
            <a:spLocks noGrp="1" noChangeArrowheads="1"/>
          </p:cNvSpPr>
          <p:nvPr>
            <p:ph type="body" idx="1"/>
          </p:nvPr>
        </p:nvSpPr>
        <p:spPr>
          <a:xfrm>
            <a:off x="920750" y="4438650"/>
            <a:ext cx="5143500" cy="4129088"/>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632" tIns="45816" rIns="91632" bIns="45816"/>
          <a:lstStyle/>
          <a:p>
            <a:pPr eaLnBrk="1" hangingPunct="1"/>
            <a:r>
              <a:rPr lang="en-US" altLang="en-US"/>
              <a:t>Picture of a vessel which used to cost close to a billion dollars and are now more like 150-200 million dollars.</a:t>
            </a:r>
          </a:p>
          <a:p>
            <a:pPr eaLnBrk="1" hangingPunct="1"/>
            <a:r>
              <a:rPr lang="en-US" altLang="en-US"/>
              <a:t>A lot of concern about the explosivity of LNG – a lot of regulatory hurdles to clear before a new facility is allowed.</a:t>
            </a:r>
          </a:p>
          <a:p>
            <a:pPr eaLnBrk="1" hangingPunct="1"/>
            <a:endParaRPr lang="en-US" altLang="en-US"/>
          </a:p>
          <a:p>
            <a:pPr eaLnBrk="1" hangingPunct="1"/>
            <a:r>
              <a:rPr lang="en-US" altLang="en-US"/>
              <a:t>Hand out Ferc press release on a new terminal in US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9163">
              <a:defRPr sz="1400">
                <a:solidFill>
                  <a:schemeClr val="tx1"/>
                </a:solidFill>
                <a:latin typeface="Times New Roman" panose="02020603050405020304" pitchFamily="18" charset="0"/>
                <a:ea typeface="MS PGothic" panose="020B0600070205080204" pitchFamily="34" charset="-128"/>
              </a:defRPr>
            </a:lvl1pPr>
            <a:lvl2pPr marL="742950" indent="-285750" defTabSz="919163">
              <a:defRPr sz="1400">
                <a:solidFill>
                  <a:schemeClr val="tx1"/>
                </a:solidFill>
                <a:latin typeface="Times New Roman" panose="02020603050405020304" pitchFamily="18" charset="0"/>
                <a:ea typeface="MS PGothic" panose="020B0600070205080204" pitchFamily="34" charset="-128"/>
              </a:defRPr>
            </a:lvl2pPr>
            <a:lvl3pPr marL="1143000" indent="-228600" defTabSz="919163">
              <a:defRPr sz="1400">
                <a:solidFill>
                  <a:schemeClr val="tx1"/>
                </a:solidFill>
                <a:latin typeface="Times New Roman" panose="02020603050405020304" pitchFamily="18" charset="0"/>
                <a:ea typeface="MS PGothic" panose="020B0600070205080204" pitchFamily="34" charset="-128"/>
              </a:defRPr>
            </a:lvl3pPr>
            <a:lvl4pPr marL="1600200" indent="-228600" defTabSz="919163">
              <a:defRPr sz="1400">
                <a:solidFill>
                  <a:schemeClr val="tx1"/>
                </a:solidFill>
                <a:latin typeface="Times New Roman" panose="02020603050405020304" pitchFamily="18" charset="0"/>
                <a:ea typeface="MS PGothic" panose="020B0600070205080204" pitchFamily="34" charset="-128"/>
              </a:defRPr>
            </a:lvl4pPr>
            <a:lvl5pPr marL="2057400" indent="-228600" defTabSz="919163">
              <a:defRPr sz="1400">
                <a:solidFill>
                  <a:schemeClr val="tx1"/>
                </a:solidFill>
                <a:latin typeface="Times New Roman" panose="02020603050405020304" pitchFamily="18" charset="0"/>
                <a:ea typeface="MS PGothic" panose="020B0600070205080204" pitchFamily="34" charset="-128"/>
              </a:defRPr>
            </a:lvl5pPr>
            <a:lvl6pPr marL="25146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E230E28D-DFB6-458C-898E-E18E8A22E14C}" type="slidenum">
              <a:rPr lang="en-US" altLang="en-US" sz="1200"/>
              <a:pPr/>
              <a:t>69</a:t>
            </a:fld>
            <a:endParaRPr lang="en-US" altLang="en-US" sz="1200"/>
          </a:p>
        </p:txBody>
      </p:sp>
      <p:sp>
        <p:nvSpPr>
          <p:cNvPr id="84995" name="Rectangle 2"/>
          <p:cNvSpPr>
            <a:spLocks noGrp="1" noRot="1" noChangeAspect="1" noChangeArrowheads="1" noTextEdit="1"/>
          </p:cNvSpPr>
          <p:nvPr>
            <p:ph type="sldImg"/>
          </p:nvPr>
        </p:nvSpPr>
        <p:spPr>
          <a:xfrm>
            <a:off x="401638" y="696913"/>
            <a:ext cx="6183312" cy="3478212"/>
          </a:xfrm>
          <a:ln/>
        </p:spPr>
      </p:sp>
      <p:sp>
        <p:nvSpPr>
          <p:cNvPr id="84996" name="Rectangle 3"/>
          <p:cNvSpPr>
            <a:spLocks noGrp="1" noChangeArrowheads="1"/>
          </p:cNvSpPr>
          <p:nvPr>
            <p:ph type="body" idx="1"/>
          </p:nvPr>
        </p:nvSpPr>
        <p:spPr>
          <a:xfrm>
            <a:off x="931863" y="4403725"/>
            <a:ext cx="5121275" cy="4170363"/>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gn="just" eaLnBrk="1" hangingPunct="1">
              <a:buFontTx/>
              <a:buChar char="•"/>
            </a:pPr>
            <a:r>
              <a:rPr lang="en-GB" altLang="en-US">
                <a:latin typeface="Garamond" panose="02020404030301010803" pitchFamily="18" charset="0"/>
                <a:cs typeface="Arial" panose="020B0604020202020204" pitchFamily="34" charset="0"/>
              </a:rPr>
              <a:t>Amoco in Trinidad is a huge producer of LNG with most of the product going to Spain. Arbitrage opportunities allowed this LNG to be sold into America and buying cheaper LNG from the Mideast to supply Spain resulting in a $0.3mm / year savings for Amoco and the Spanish customer.</a:t>
            </a:r>
          </a:p>
          <a:p>
            <a:pPr algn="just" eaLnBrk="1" hangingPunct="1">
              <a:buFontTx/>
              <a:buChar char="•"/>
            </a:pPr>
            <a:r>
              <a:rPr lang="en-GB" altLang="en-US">
                <a:latin typeface="Garamond" panose="02020404030301010803" pitchFamily="18" charset="0"/>
                <a:cs typeface="Arial" panose="020B0604020202020204" pitchFamily="34" charset="0"/>
              </a:rPr>
              <a:t>This offered the potential to divert long term volumes destined for Spain to more attractive markets in the US. For example, Amoco expects to be supplying Trinidad volumes to Cove Point and the Dominican Republic next year.</a:t>
            </a:r>
            <a:r>
              <a:rPr lang="en-GB" altLang="en-US">
                <a:latin typeface="Garamond" panose="02020404030301010803" pitchFamily="18" charset="0"/>
                <a:cs typeface="Times New Roman" panose="02020603050405020304" pitchFamily="18" charset="0"/>
              </a:rPr>
              <a:t>  </a:t>
            </a:r>
            <a:r>
              <a:rPr lang="en-GB" altLang="en-US">
                <a:latin typeface="Garamond" panose="02020404030301010803" pitchFamily="18" charset="0"/>
                <a:cs typeface="Arial" panose="020B0604020202020204" pitchFamily="34" charset="0"/>
              </a:rPr>
              <a:t>The differential cost of supply is $0.3/mmBtu, which is a substantial potential saving for Amoco and its partners on an annual basis.</a:t>
            </a:r>
            <a:r>
              <a:rPr lang="en-GB" altLang="en-US">
                <a:latin typeface="Garamond" panose="02020404030301010803" pitchFamily="18" charset="0"/>
                <a:cs typeface="Times New Roman" panose="02020603050405020304" pitchFamily="18" charset="0"/>
              </a:rPr>
              <a:t>  </a:t>
            </a:r>
            <a:r>
              <a:rPr lang="en-GB" altLang="en-US">
                <a:latin typeface="Garamond" panose="02020404030301010803" pitchFamily="18" charset="0"/>
                <a:cs typeface="Arial" panose="020B0604020202020204" pitchFamily="34" charset="0"/>
              </a:rPr>
              <a:t>This has allowed both supplier and customer to optimize and share the benefits arising from market arbitrage and shipping costs. </a:t>
            </a:r>
            <a:endParaRPr lang="en-GB" altLang="en-US">
              <a:latin typeface="Garamond" panose="02020404030301010803" pitchFamily="18" charset="0"/>
              <a:cs typeface="Times New Roman" panose="02020603050405020304" pitchFamily="18" charset="0"/>
            </a:endParaRPr>
          </a:p>
          <a:p>
            <a:pPr eaLnBrk="1" hangingPunct="1">
              <a:buFontTx/>
              <a:buChar char="•"/>
            </a:pPr>
            <a:r>
              <a:rPr lang="en-GB" altLang="en-US">
                <a:cs typeface="Times New Roman" panose="02020603050405020304" pitchFamily="18" charset="0"/>
              </a:rPr>
              <a:t>The risk management component of the arrangement gave the customer an opportunity to balance supply/demand in its principal domestic gas market in Spain.</a:t>
            </a:r>
            <a:r>
              <a:rPr lang="en-GB" altLang="en-US">
                <a:latin typeface="Garamond" panose="02020404030301010803" pitchFamily="18" charset="0"/>
                <a:cs typeface="Times New Roman" panose="02020603050405020304" pitchFamily="18" charset="0"/>
              </a:rPr>
              <a:t>  What each of these commercial components had in common was flexibility – both for the customer and for the supplier. </a:t>
            </a:r>
            <a:endParaRPr lang="en-US" altLang="en-US">
              <a:latin typeface="Garamond" panose="02020404030301010803" pitchFamily="18" charset="0"/>
              <a:cs typeface="Times New Roman" panose="02020603050405020304"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9163">
              <a:defRPr sz="1400">
                <a:solidFill>
                  <a:schemeClr val="tx1"/>
                </a:solidFill>
                <a:latin typeface="Times New Roman" panose="02020603050405020304" pitchFamily="18" charset="0"/>
                <a:ea typeface="MS PGothic" panose="020B0600070205080204" pitchFamily="34" charset="-128"/>
              </a:defRPr>
            </a:lvl1pPr>
            <a:lvl2pPr marL="742950" indent="-285750" defTabSz="919163">
              <a:defRPr sz="1400">
                <a:solidFill>
                  <a:schemeClr val="tx1"/>
                </a:solidFill>
                <a:latin typeface="Times New Roman" panose="02020603050405020304" pitchFamily="18" charset="0"/>
                <a:ea typeface="MS PGothic" panose="020B0600070205080204" pitchFamily="34" charset="-128"/>
              </a:defRPr>
            </a:lvl2pPr>
            <a:lvl3pPr marL="1143000" indent="-228600" defTabSz="919163">
              <a:defRPr sz="1400">
                <a:solidFill>
                  <a:schemeClr val="tx1"/>
                </a:solidFill>
                <a:latin typeface="Times New Roman" panose="02020603050405020304" pitchFamily="18" charset="0"/>
                <a:ea typeface="MS PGothic" panose="020B0600070205080204" pitchFamily="34" charset="-128"/>
              </a:defRPr>
            </a:lvl3pPr>
            <a:lvl4pPr marL="1600200" indent="-228600" defTabSz="919163">
              <a:defRPr sz="1400">
                <a:solidFill>
                  <a:schemeClr val="tx1"/>
                </a:solidFill>
                <a:latin typeface="Times New Roman" panose="02020603050405020304" pitchFamily="18" charset="0"/>
                <a:ea typeface="MS PGothic" panose="020B0600070205080204" pitchFamily="34" charset="-128"/>
              </a:defRPr>
            </a:lvl4pPr>
            <a:lvl5pPr marL="2057400" indent="-228600" defTabSz="919163">
              <a:defRPr sz="1400">
                <a:solidFill>
                  <a:schemeClr val="tx1"/>
                </a:solidFill>
                <a:latin typeface="Times New Roman" panose="02020603050405020304" pitchFamily="18" charset="0"/>
                <a:ea typeface="MS PGothic" panose="020B0600070205080204" pitchFamily="34" charset="-128"/>
              </a:defRPr>
            </a:lvl5pPr>
            <a:lvl6pPr marL="25146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7F74C03D-2A23-4BA6-9979-78FE6304594E}" type="slidenum">
              <a:rPr lang="en-US" altLang="en-US" sz="1200"/>
              <a:pPr/>
              <a:t>70</a:t>
            </a:fld>
            <a:endParaRPr lang="en-US" altLang="en-US" sz="1200"/>
          </a:p>
        </p:txBody>
      </p:sp>
      <p:sp>
        <p:nvSpPr>
          <p:cNvPr id="86019" name="Rectangle 2"/>
          <p:cNvSpPr>
            <a:spLocks noGrp="1" noRot="1" noChangeAspect="1" noChangeArrowheads="1" noTextEdit="1"/>
          </p:cNvSpPr>
          <p:nvPr>
            <p:ph type="sldImg"/>
          </p:nvPr>
        </p:nvSpPr>
        <p:spPr>
          <a:xfrm>
            <a:off x="365125" y="690563"/>
            <a:ext cx="6257925" cy="3521075"/>
          </a:xfrm>
          <a:ln/>
        </p:spPr>
      </p:sp>
      <p:sp>
        <p:nvSpPr>
          <p:cNvPr id="86020" name="Rectangle 3"/>
          <p:cNvSpPr>
            <a:spLocks noGrp="1" noChangeArrowheads="1"/>
          </p:cNvSpPr>
          <p:nvPr>
            <p:ph type="body" idx="1"/>
          </p:nvPr>
        </p:nvSpPr>
        <p:spPr>
          <a:xfrm>
            <a:off x="920750" y="4438650"/>
            <a:ext cx="5143500" cy="4129088"/>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632" tIns="45816" rIns="91632" bIns="45816"/>
          <a:lstStyle/>
          <a:p>
            <a:pPr eaLnBrk="1" hangingPunct="1">
              <a:defRPr/>
            </a:pPr>
            <a:r>
              <a:rPr lang="en-US">
                <a:latin typeface="Times New Roman" charset="0"/>
                <a:ea typeface="ＭＳ Ｐゴシック" charset="0"/>
              </a:rPr>
              <a:t>Here is a photo of Cove Point terminal now owned by Tractebel (?) and on long term lease.</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9163">
              <a:defRPr sz="1400">
                <a:solidFill>
                  <a:schemeClr val="tx1"/>
                </a:solidFill>
                <a:latin typeface="Times New Roman" panose="02020603050405020304" pitchFamily="18" charset="0"/>
                <a:ea typeface="MS PGothic" panose="020B0600070205080204" pitchFamily="34" charset="-128"/>
              </a:defRPr>
            </a:lvl1pPr>
            <a:lvl2pPr marL="742950" indent="-285750" defTabSz="919163">
              <a:defRPr sz="1400">
                <a:solidFill>
                  <a:schemeClr val="tx1"/>
                </a:solidFill>
                <a:latin typeface="Times New Roman" panose="02020603050405020304" pitchFamily="18" charset="0"/>
                <a:ea typeface="MS PGothic" panose="020B0600070205080204" pitchFamily="34" charset="-128"/>
              </a:defRPr>
            </a:lvl2pPr>
            <a:lvl3pPr marL="1143000" indent="-228600" defTabSz="919163">
              <a:defRPr sz="1400">
                <a:solidFill>
                  <a:schemeClr val="tx1"/>
                </a:solidFill>
                <a:latin typeface="Times New Roman" panose="02020603050405020304" pitchFamily="18" charset="0"/>
                <a:ea typeface="MS PGothic" panose="020B0600070205080204" pitchFamily="34" charset="-128"/>
              </a:defRPr>
            </a:lvl3pPr>
            <a:lvl4pPr marL="1600200" indent="-228600" defTabSz="919163">
              <a:defRPr sz="1400">
                <a:solidFill>
                  <a:schemeClr val="tx1"/>
                </a:solidFill>
                <a:latin typeface="Times New Roman" panose="02020603050405020304" pitchFamily="18" charset="0"/>
                <a:ea typeface="MS PGothic" panose="020B0600070205080204" pitchFamily="34" charset="-128"/>
              </a:defRPr>
            </a:lvl4pPr>
            <a:lvl5pPr marL="2057400" indent="-228600" defTabSz="919163">
              <a:defRPr sz="1400">
                <a:solidFill>
                  <a:schemeClr val="tx1"/>
                </a:solidFill>
                <a:latin typeface="Times New Roman" panose="02020603050405020304" pitchFamily="18" charset="0"/>
                <a:ea typeface="MS PGothic" panose="020B0600070205080204" pitchFamily="34" charset="-128"/>
              </a:defRPr>
            </a:lvl5pPr>
            <a:lvl6pPr marL="25146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defTabSz="919163"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D8717CA6-26DB-4FB7-9492-F5C748E342D5}" type="slidenum">
              <a:rPr lang="en-US" altLang="en-US" sz="1200"/>
              <a:pPr/>
              <a:t>71</a:t>
            </a:fld>
            <a:endParaRPr lang="en-US" altLang="en-US" sz="1200"/>
          </a:p>
        </p:txBody>
      </p:sp>
      <p:sp>
        <p:nvSpPr>
          <p:cNvPr id="87043" name="Rectangle 2"/>
          <p:cNvSpPr>
            <a:spLocks noGrp="1" noRot="1" noChangeAspect="1" noChangeArrowheads="1" noTextEdit="1"/>
          </p:cNvSpPr>
          <p:nvPr>
            <p:ph type="sldImg"/>
          </p:nvPr>
        </p:nvSpPr>
        <p:spPr>
          <a:xfrm>
            <a:off x="388938" y="688975"/>
            <a:ext cx="6227762" cy="3503613"/>
          </a:xfrm>
          <a:ln/>
        </p:spPr>
      </p:sp>
      <p:sp>
        <p:nvSpPr>
          <p:cNvPr id="87044" name="Rectangle 3"/>
          <p:cNvSpPr>
            <a:spLocks noGrp="1" noChangeArrowheads="1"/>
          </p:cNvSpPr>
          <p:nvPr>
            <p:ph type="body" idx="1"/>
          </p:nvPr>
        </p:nvSpPr>
        <p:spPr>
          <a:xfrm>
            <a:off x="912813" y="4419600"/>
            <a:ext cx="5172075" cy="4187825"/>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atin typeface="Times New Roman" charset="0"/>
              <a:ea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38BE9C-8B05-4899-AF8D-6377869E6732}" type="slidenum">
              <a:rPr lang="en-US"/>
              <a:pPr/>
              <a:t>9</a:t>
            </a:fld>
            <a:endParaRPr lang="en-US"/>
          </a:p>
        </p:txBody>
      </p:sp>
      <p:sp>
        <p:nvSpPr>
          <p:cNvPr id="2349058" name="Rectangle 2"/>
          <p:cNvSpPr>
            <a:spLocks noGrp="1" noRot="1" noChangeAspect="1" noChangeArrowheads="1" noTextEdit="1"/>
          </p:cNvSpPr>
          <p:nvPr>
            <p:ph type="sldImg"/>
          </p:nvPr>
        </p:nvSpPr>
        <p:spPr>
          <a:ln/>
        </p:spPr>
      </p:sp>
      <p:sp>
        <p:nvSpPr>
          <p:cNvPr id="23490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16FAC2-348A-4EB0-9213-A40C27B64DBA}" type="slidenum">
              <a:rPr lang="en-US"/>
              <a:pPr/>
              <a:t>10</a:t>
            </a:fld>
            <a:endParaRPr lang="en-US"/>
          </a:p>
        </p:txBody>
      </p:sp>
      <p:sp>
        <p:nvSpPr>
          <p:cNvPr id="2391042" name="Rectangle 2"/>
          <p:cNvSpPr>
            <a:spLocks noGrp="1" noRot="1" noChangeAspect="1" noChangeArrowheads="1" noTextEdit="1"/>
          </p:cNvSpPr>
          <p:nvPr>
            <p:ph type="sldImg"/>
          </p:nvPr>
        </p:nvSpPr>
        <p:spPr>
          <a:xfrm>
            <a:off x="403225" y="695325"/>
            <a:ext cx="6180138" cy="3476625"/>
          </a:xfrm>
          <a:ln/>
        </p:spPr>
      </p:sp>
      <p:sp>
        <p:nvSpPr>
          <p:cNvPr id="2391043" name="Rectangle 3"/>
          <p:cNvSpPr>
            <a:spLocks noGrp="1" noChangeArrowheads="1"/>
          </p:cNvSpPr>
          <p:nvPr>
            <p:ph type="body" idx="1"/>
          </p:nvPr>
        </p:nvSpPr>
        <p:spPr>
          <a:xfrm>
            <a:off x="931863" y="4402138"/>
            <a:ext cx="5121275" cy="4173537"/>
          </a:xfrm>
        </p:spPr>
        <p:txBody>
          <a:bodyPr/>
          <a:lstStyle/>
          <a:p>
            <a:r>
              <a:rPr lang="en-GB" altLang="en-GB" dirty="0"/>
              <a:t>Updated June 23 2010</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D0AFBF-288E-4DA5-B7B7-EDE1738FB132}" type="slidenum">
              <a:rPr lang="en-US"/>
              <a:pPr/>
              <a:t>11</a:t>
            </a:fld>
            <a:endParaRPr lang="en-US"/>
          </a:p>
        </p:txBody>
      </p:sp>
      <p:sp>
        <p:nvSpPr>
          <p:cNvPr id="2393090" name="Rectangle 2"/>
          <p:cNvSpPr>
            <a:spLocks noGrp="1" noRot="1" noChangeAspect="1" noChangeArrowheads="1" noTextEdit="1"/>
          </p:cNvSpPr>
          <p:nvPr>
            <p:ph type="sldImg"/>
          </p:nvPr>
        </p:nvSpPr>
        <p:spPr>
          <a:xfrm>
            <a:off x="403225" y="695325"/>
            <a:ext cx="6180138" cy="3476625"/>
          </a:xfrm>
          <a:ln/>
        </p:spPr>
      </p:sp>
      <p:sp>
        <p:nvSpPr>
          <p:cNvPr id="2393091" name="Rectangle 3"/>
          <p:cNvSpPr>
            <a:spLocks noGrp="1" noChangeArrowheads="1"/>
          </p:cNvSpPr>
          <p:nvPr>
            <p:ph type="body" idx="1"/>
          </p:nvPr>
        </p:nvSpPr>
        <p:spPr>
          <a:xfrm>
            <a:off x="931863" y="4402138"/>
            <a:ext cx="5121275" cy="4173537"/>
          </a:xfrm>
        </p:spPr>
        <p:txBody>
          <a:bodyPr/>
          <a:lstStyle/>
          <a:p>
            <a:r>
              <a:rPr lang="en-GB" altLang="en-GB" dirty="0"/>
              <a:t>Updated June 23 2010</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231C1-87C1-49C7-A997-406EBEFFD3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64986E-25C6-4B90-BEC4-E813621BF2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9A84BA-F35E-4ECC-AF6F-3F4160B99B87}"/>
              </a:ext>
            </a:extLst>
          </p:cNvPr>
          <p:cNvSpPr>
            <a:spLocks noGrp="1"/>
          </p:cNvSpPr>
          <p:nvPr>
            <p:ph type="dt" sz="half" idx="10"/>
          </p:nvPr>
        </p:nvSpPr>
        <p:spPr/>
        <p:txBody>
          <a:bodyPr/>
          <a:lstStyle/>
          <a:p>
            <a:fld id="{27D380B5-890F-44F9-80DB-F1C88D159172}" type="datetimeFigureOut">
              <a:rPr lang="en-US" smtClean="0"/>
              <a:t>8/22/2024</a:t>
            </a:fld>
            <a:endParaRPr lang="en-US"/>
          </a:p>
        </p:txBody>
      </p:sp>
      <p:sp>
        <p:nvSpPr>
          <p:cNvPr id="5" name="Footer Placeholder 4">
            <a:extLst>
              <a:ext uri="{FF2B5EF4-FFF2-40B4-BE49-F238E27FC236}">
                <a16:creationId xmlns:a16="http://schemas.microsoft.com/office/drawing/2014/main" id="{440CA411-B548-408D-B5AC-330DD80D8E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661DD7-49D3-467C-9CF5-AC4E036D9611}"/>
              </a:ext>
            </a:extLst>
          </p:cNvPr>
          <p:cNvSpPr>
            <a:spLocks noGrp="1"/>
          </p:cNvSpPr>
          <p:nvPr>
            <p:ph type="sldNum" sz="quarter" idx="12"/>
          </p:nvPr>
        </p:nvSpPr>
        <p:spPr/>
        <p:txBody>
          <a:bodyPr/>
          <a:lstStyle/>
          <a:p>
            <a:fld id="{5B168320-0346-4E3E-AA02-1C71A32A45D2}" type="slidenum">
              <a:rPr lang="en-US" smtClean="0"/>
              <a:t>‹#›</a:t>
            </a:fld>
            <a:endParaRPr lang="en-US"/>
          </a:p>
        </p:txBody>
      </p:sp>
    </p:spTree>
    <p:extLst>
      <p:ext uri="{BB962C8B-B14F-4D97-AF65-F5344CB8AC3E}">
        <p14:creationId xmlns:p14="http://schemas.microsoft.com/office/powerpoint/2010/main" val="2763452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B8290-75F4-426C-915B-6254B2ACA9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55A58D-8323-400C-A379-33959842A7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AB4E78-3A78-4E11-B987-60E34D19003F}"/>
              </a:ext>
            </a:extLst>
          </p:cNvPr>
          <p:cNvSpPr>
            <a:spLocks noGrp="1"/>
          </p:cNvSpPr>
          <p:nvPr>
            <p:ph type="dt" sz="half" idx="10"/>
          </p:nvPr>
        </p:nvSpPr>
        <p:spPr/>
        <p:txBody>
          <a:bodyPr/>
          <a:lstStyle/>
          <a:p>
            <a:fld id="{27D380B5-890F-44F9-80DB-F1C88D159172}" type="datetimeFigureOut">
              <a:rPr lang="en-US" smtClean="0"/>
              <a:t>8/22/2024</a:t>
            </a:fld>
            <a:endParaRPr lang="en-US"/>
          </a:p>
        </p:txBody>
      </p:sp>
      <p:sp>
        <p:nvSpPr>
          <p:cNvPr id="5" name="Footer Placeholder 4">
            <a:extLst>
              <a:ext uri="{FF2B5EF4-FFF2-40B4-BE49-F238E27FC236}">
                <a16:creationId xmlns:a16="http://schemas.microsoft.com/office/drawing/2014/main" id="{5BA0BEFE-E23B-4D51-A979-BFE06626AE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20EAD0-DE23-4225-91D1-9436A6974FC9}"/>
              </a:ext>
            </a:extLst>
          </p:cNvPr>
          <p:cNvSpPr>
            <a:spLocks noGrp="1"/>
          </p:cNvSpPr>
          <p:nvPr>
            <p:ph type="sldNum" sz="quarter" idx="12"/>
          </p:nvPr>
        </p:nvSpPr>
        <p:spPr/>
        <p:txBody>
          <a:bodyPr/>
          <a:lstStyle/>
          <a:p>
            <a:fld id="{5B168320-0346-4E3E-AA02-1C71A32A45D2}" type="slidenum">
              <a:rPr lang="en-US" smtClean="0"/>
              <a:t>‹#›</a:t>
            </a:fld>
            <a:endParaRPr lang="en-US"/>
          </a:p>
        </p:txBody>
      </p:sp>
    </p:spTree>
    <p:extLst>
      <p:ext uri="{BB962C8B-B14F-4D97-AF65-F5344CB8AC3E}">
        <p14:creationId xmlns:p14="http://schemas.microsoft.com/office/powerpoint/2010/main" val="1150878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385980-0062-4EF7-80F1-75E82A5F50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FEE409-8299-4C89-B5CC-AEF5D680BB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B6BC97-FCED-465F-B196-57CBCDAF1E55}"/>
              </a:ext>
            </a:extLst>
          </p:cNvPr>
          <p:cNvSpPr>
            <a:spLocks noGrp="1"/>
          </p:cNvSpPr>
          <p:nvPr>
            <p:ph type="dt" sz="half" idx="10"/>
          </p:nvPr>
        </p:nvSpPr>
        <p:spPr/>
        <p:txBody>
          <a:bodyPr/>
          <a:lstStyle/>
          <a:p>
            <a:fld id="{27D380B5-890F-44F9-80DB-F1C88D159172}" type="datetimeFigureOut">
              <a:rPr lang="en-US" smtClean="0"/>
              <a:t>8/22/2024</a:t>
            </a:fld>
            <a:endParaRPr lang="en-US"/>
          </a:p>
        </p:txBody>
      </p:sp>
      <p:sp>
        <p:nvSpPr>
          <p:cNvPr id="5" name="Footer Placeholder 4">
            <a:extLst>
              <a:ext uri="{FF2B5EF4-FFF2-40B4-BE49-F238E27FC236}">
                <a16:creationId xmlns:a16="http://schemas.microsoft.com/office/drawing/2014/main" id="{0F39F8BB-EB02-4BB8-AC19-47D72B9F90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7FF42-37E5-4CB1-BEAA-4F9DCDB490F2}"/>
              </a:ext>
            </a:extLst>
          </p:cNvPr>
          <p:cNvSpPr>
            <a:spLocks noGrp="1"/>
          </p:cNvSpPr>
          <p:nvPr>
            <p:ph type="sldNum" sz="quarter" idx="12"/>
          </p:nvPr>
        </p:nvSpPr>
        <p:spPr/>
        <p:txBody>
          <a:bodyPr/>
          <a:lstStyle/>
          <a:p>
            <a:fld id="{5B168320-0346-4E3E-AA02-1C71A32A45D2}" type="slidenum">
              <a:rPr lang="en-US" smtClean="0"/>
              <a:t>‹#›</a:t>
            </a:fld>
            <a:endParaRPr lang="en-US"/>
          </a:p>
        </p:txBody>
      </p:sp>
    </p:spTree>
    <p:extLst>
      <p:ext uri="{BB962C8B-B14F-4D97-AF65-F5344CB8AC3E}">
        <p14:creationId xmlns:p14="http://schemas.microsoft.com/office/powerpoint/2010/main" val="4141569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540000" y="304800"/>
            <a:ext cx="9245600" cy="457200"/>
          </a:xfrm>
        </p:spPr>
        <p:txBody>
          <a:bodyPr/>
          <a:lstStyle/>
          <a:p>
            <a:r>
              <a:rPr lang="en-US"/>
              <a:t>Click to edit Master title style</a:t>
            </a:r>
          </a:p>
        </p:txBody>
      </p:sp>
      <p:sp>
        <p:nvSpPr>
          <p:cNvPr id="3" name="Table Placeholder 2"/>
          <p:cNvSpPr>
            <a:spLocks noGrp="1"/>
          </p:cNvSpPr>
          <p:nvPr>
            <p:ph type="tbl" idx="1"/>
          </p:nvPr>
        </p:nvSpPr>
        <p:spPr>
          <a:xfrm>
            <a:off x="914400" y="1371600"/>
            <a:ext cx="11582400" cy="4724400"/>
          </a:xfrm>
        </p:spPr>
        <p:txBody>
          <a:bodyPr rtlCol="0">
            <a:normAutofit/>
          </a:bodyPr>
          <a:lstStyle/>
          <a:p>
            <a:pPr lvl="0"/>
            <a:endParaRPr lang="en-US" noProof="0"/>
          </a:p>
        </p:txBody>
      </p:sp>
      <p:sp>
        <p:nvSpPr>
          <p:cNvPr id="4" name="Slide Number Placeholder 3"/>
          <p:cNvSpPr>
            <a:spLocks noGrp="1"/>
          </p:cNvSpPr>
          <p:nvPr>
            <p:ph type="sldNum" sz="quarter" idx="10"/>
          </p:nvPr>
        </p:nvSpPr>
        <p:spPr>
          <a:xfrm>
            <a:off x="9042400" y="6381750"/>
            <a:ext cx="2844800" cy="476250"/>
          </a:xfrm>
        </p:spPr>
        <p:txBody>
          <a:bodyPr/>
          <a:lstStyle>
            <a:lvl1pPr>
              <a:defRPr/>
            </a:lvl1pPr>
          </a:lstStyle>
          <a:p>
            <a:fld id="{FB2D9B8D-571C-41C0-B513-FDAEEAC1A46C}" type="slidenum">
              <a:rPr lang="en-US" altLang="en-US"/>
              <a:pPr/>
              <a:t>‹#›</a:t>
            </a:fld>
            <a:endParaRPr lang="en-US" altLang="en-US"/>
          </a:p>
        </p:txBody>
      </p:sp>
    </p:spTree>
    <p:extLst>
      <p:ext uri="{BB962C8B-B14F-4D97-AF65-F5344CB8AC3E}">
        <p14:creationId xmlns:p14="http://schemas.microsoft.com/office/powerpoint/2010/main" val="3117447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2540000" y="304800"/>
            <a:ext cx="9245600" cy="457200"/>
          </a:xfrm>
        </p:spPr>
        <p:txBody>
          <a:bodyPr/>
          <a:lstStyle/>
          <a:p>
            <a:r>
              <a:rPr lang="en-US"/>
              <a:t>Click to edit Master title style</a:t>
            </a:r>
          </a:p>
        </p:txBody>
      </p:sp>
      <p:sp>
        <p:nvSpPr>
          <p:cNvPr id="3" name="Chart Placeholder 2"/>
          <p:cNvSpPr>
            <a:spLocks noGrp="1"/>
          </p:cNvSpPr>
          <p:nvPr>
            <p:ph type="chart" idx="1"/>
          </p:nvPr>
        </p:nvSpPr>
        <p:spPr>
          <a:xfrm>
            <a:off x="914400" y="1371600"/>
            <a:ext cx="11582400" cy="4724400"/>
          </a:xfrm>
        </p:spPr>
        <p:txBody>
          <a:bodyPr rtlCol="0">
            <a:normAutofit/>
          </a:bodyPr>
          <a:lstStyle/>
          <a:p>
            <a:pPr lvl="0"/>
            <a:endParaRPr lang="en-US" noProof="0"/>
          </a:p>
        </p:txBody>
      </p:sp>
      <p:sp>
        <p:nvSpPr>
          <p:cNvPr id="4" name="Slide Number Placeholder 3"/>
          <p:cNvSpPr>
            <a:spLocks noGrp="1"/>
          </p:cNvSpPr>
          <p:nvPr>
            <p:ph type="sldNum" sz="quarter" idx="10"/>
          </p:nvPr>
        </p:nvSpPr>
        <p:spPr>
          <a:xfrm>
            <a:off x="9042400" y="6381750"/>
            <a:ext cx="2844800" cy="476250"/>
          </a:xfrm>
        </p:spPr>
        <p:txBody>
          <a:bodyPr/>
          <a:lstStyle>
            <a:lvl1pPr>
              <a:defRPr/>
            </a:lvl1pPr>
          </a:lstStyle>
          <a:p>
            <a:fld id="{AF68B72D-D8D1-4315-B271-F2A378451163}" type="slidenum">
              <a:rPr lang="en-US" altLang="en-US"/>
              <a:pPr/>
              <a:t>‹#›</a:t>
            </a:fld>
            <a:endParaRPr lang="en-US" altLang="en-US"/>
          </a:p>
        </p:txBody>
      </p:sp>
    </p:spTree>
    <p:extLst>
      <p:ext uri="{BB962C8B-B14F-4D97-AF65-F5344CB8AC3E}">
        <p14:creationId xmlns:p14="http://schemas.microsoft.com/office/powerpoint/2010/main" val="41313090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540000" y="304800"/>
            <a:ext cx="9245600" cy="457200"/>
          </a:xfrm>
        </p:spPr>
        <p:txBody>
          <a:bodyPr/>
          <a:lstStyle/>
          <a:p>
            <a:r>
              <a:rPr lang="en-US"/>
              <a:t>Click to edit Master title style</a:t>
            </a:r>
          </a:p>
        </p:txBody>
      </p:sp>
      <p:sp>
        <p:nvSpPr>
          <p:cNvPr id="3" name="ClipArt Placeholder 2"/>
          <p:cNvSpPr>
            <a:spLocks noGrp="1"/>
          </p:cNvSpPr>
          <p:nvPr>
            <p:ph type="clipArt" sz="half" idx="1"/>
          </p:nvPr>
        </p:nvSpPr>
        <p:spPr>
          <a:xfrm>
            <a:off x="914400" y="1371600"/>
            <a:ext cx="5689600" cy="4724400"/>
          </a:xfrm>
        </p:spPr>
        <p:txBody>
          <a:bodyPr/>
          <a:lstStyle/>
          <a:p>
            <a:endParaRPr lang="en-US"/>
          </a:p>
        </p:txBody>
      </p:sp>
      <p:sp>
        <p:nvSpPr>
          <p:cNvPr id="4" name="Text Placeholder 3"/>
          <p:cNvSpPr>
            <a:spLocks noGrp="1"/>
          </p:cNvSpPr>
          <p:nvPr>
            <p:ph type="body" sz="half" idx="2"/>
          </p:nvPr>
        </p:nvSpPr>
        <p:spPr>
          <a:xfrm>
            <a:off x="6807200" y="1371600"/>
            <a:ext cx="56896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9042400" y="6381750"/>
            <a:ext cx="2844800" cy="476250"/>
          </a:xfrm>
        </p:spPr>
        <p:txBody>
          <a:bodyPr/>
          <a:lstStyle>
            <a:lvl1pPr>
              <a:defRPr/>
            </a:lvl1pPr>
          </a:lstStyle>
          <a:p>
            <a:fld id="{B345DDB2-79F4-4E47-B712-0859F30276A0}" type="slidenum">
              <a:rPr lang="en-US"/>
              <a:pPr/>
              <a:t>‹#›</a:t>
            </a:fld>
            <a:endParaRPr lang="en-US"/>
          </a:p>
        </p:txBody>
      </p:sp>
    </p:spTree>
    <p:extLst>
      <p:ext uri="{BB962C8B-B14F-4D97-AF65-F5344CB8AC3E}">
        <p14:creationId xmlns:p14="http://schemas.microsoft.com/office/powerpoint/2010/main" val="210683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540000" y="304800"/>
            <a:ext cx="9245600" cy="457200"/>
          </a:xfrm>
        </p:spPr>
        <p:txBody>
          <a:bodyPr/>
          <a:lstStyle/>
          <a:p>
            <a:r>
              <a:rPr lang="en-US"/>
              <a:t>Click to edit Master title style</a:t>
            </a:r>
          </a:p>
        </p:txBody>
      </p:sp>
      <p:sp>
        <p:nvSpPr>
          <p:cNvPr id="3" name="Text Placeholder 2"/>
          <p:cNvSpPr>
            <a:spLocks noGrp="1"/>
          </p:cNvSpPr>
          <p:nvPr>
            <p:ph type="body" sz="half" idx="1"/>
          </p:nvPr>
        </p:nvSpPr>
        <p:spPr>
          <a:xfrm>
            <a:off x="914400" y="1371600"/>
            <a:ext cx="56896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807200" y="1371600"/>
            <a:ext cx="56896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807200" y="3810000"/>
            <a:ext cx="56896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0"/>
          </p:nvPr>
        </p:nvSpPr>
        <p:spPr>
          <a:xfrm>
            <a:off x="9042400" y="6381750"/>
            <a:ext cx="2844800" cy="476250"/>
          </a:xfrm>
        </p:spPr>
        <p:txBody>
          <a:bodyPr/>
          <a:lstStyle>
            <a:lvl1pPr>
              <a:defRPr/>
            </a:lvl1pPr>
          </a:lstStyle>
          <a:p>
            <a:fld id="{52F7FFAF-AB9A-49FB-BE04-7D376901A3C7}" type="slidenum">
              <a:rPr lang="en-US"/>
              <a:pPr/>
              <a:t>‹#›</a:t>
            </a:fld>
            <a:endParaRPr lang="en-US"/>
          </a:p>
        </p:txBody>
      </p:sp>
    </p:spTree>
    <p:extLst>
      <p:ext uri="{BB962C8B-B14F-4D97-AF65-F5344CB8AC3E}">
        <p14:creationId xmlns:p14="http://schemas.microsoft.com/office/powerpoint/2010/main" val="1485159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540000" y="304800"/>
            <a:ext cx="9245600" cy="457200"/>
          </a:xfrm>
        </p:spPr>
        <p:txBody>
          <a:bodyPr/>
          <a:lstStyle/>
          <a:p>
            <a:r>
              <a:rPr lang="en-US"/>
              <a:t>Click to edit Master title style</a:t>
            </a:r>
          </a:p>
        </p:txBody>
      </p:sp>
      <p:sp>
        <p:nvSpPr>
          <p:cNvPr id="3" name="Content Placeholder 2"/>
          <p:cNvSpPr>
            <a:spLocks noGrp="1"/>
          </p:cNvSpPr>
          <p:nvPr>
            <p:ph sz="half" idx="1"/>
          </p:nvPr>
        </p:nvSpPr>
        <p:spPr>
          <a:xfrm>
            <a:off x="914400" y="1371600"/>
            <a:ext cx="56896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807200" y="1371600"/>
            <a:ext cx="56896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807200" y="3810000"/>
            <a:ext cx="56896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0"/>
          </p:nvPr>
        </p:nvSpPr>
        <p:spPr>
          <a:xfrm>
            <a:off x="9042400" y="6381750"/>
            <a:ext cx="2844800" cy="476250"/>
          </a:xfrm>
        </p:spPr>
        <p:txBody>
          <a:bodyPr/>
          <a:lstStyle>
            <a:lvl1pPr>
              <a:defRPr/>
            </a:lvl1pPr>
          </a:lstStyle>
          <a:p>
            <a:fld id="{A54E50A2-729F-446E-9ADE-C95ED250CF31}" type="slidenum">
              <a:rPr lang="en-US"/>
              <a:pPr/>
              <a:t>‹#›</a:t>
            </a:fld>
            <a:endParaRPr lang="en-US"/>
          </a:p>
        </p:txBody>
      </p:sp>
    </p:spTree>
    <p:extLst>
      <p:ext uri="{BB962C8B-B14F-4D97-AF65-F5344CB8AC3E}">
        <p14:creationId xmlns:p14="http://schemas.microsoft.com/office/powerpoint/2010/main" val="1009391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45124-8C60-4CA0-8BCB-2476427C7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B5F87C-5DD4-4ECC-A235-2CBAF97E20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31AC98-B13F-4419-A005-8C7F8FDE17B7}"/>
              </a:ext>
            </a:extLst>
          </p:cNvPr>
          <p:cNvSpPr>
            <a:spLocks noGrp="1"/>
          </p:cNvSpPr>
          <p:nvPr>
            <p:ph type="dt" sz="half" idx="10"/>
          </p:nvPr>
        </p:nvSpPr>
        <p:spPr/>
        <p:txBody>
          <a:bodyPr/>
          <a:lstStyle/>
          <a:p>
            <a:fld id="{27D380B5-890F-44F9-80DB-F1C88D159172}" type="datetimeFigureOut">
              <a:rPr lang="en-US" smtClean="0"/>
              <a:t>8/22/2024</a:t>
            </a:fld>
            <a:endParaRPr lang="en-US"/>
          </a:p>
        </p:txBody>
      </p:sp>
      <p:sp>
        <p:nvSpPr>
          <p:cNvPr id="5" name="Footer Placeholder 4">
            <a:extLst>
              <a:ext uri="{FF2B5EF4-FFF2-40B4-BE49-F238E27FC236}">
                <a16:creationId xmlns:a16="http://schemas.microsoft.com/office/drawing/2014/main" id="{C02BA5BE-87B0-4B9B-8027-7FB0AE0815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832621-8415-47C9-882B-4864773501BD}"/>
              </a:ext>
            </a:extLst>
          </p:cNvPr>
          <p:cNvSpPr>
            <a:spLocks noGrp="1"/>
          </p:cNvSpPr>
          <p:nvPr>
            <p:ph type="sldNum" sz="quarter" idx="12"/>
          </p:nvPr>
        </p:nvSpPr>
        <p:spPr/>
        <p:txBody>
          <a:bodyPr/>
          <a:lstStyle/>
          <a:p>
            <a:fld id="{5B168320-0346-4E3E-AA02-1C71A32A45D2}" type="slidenum">
              <a:rPr lang="en-US" smtClean="0"/>
              <a:t>‹#›</a:t>
            </a:fld>
            <a:endParaRPr lang="en-US"/>
          </a:p>
        </p:txBody>
      </p:sp>
    </p:spTree>
    <p:extLst>
      <p:ext uri="{BB962C8B-B14F-4D97-AF65-F5344CB8AC3E}">
        <p14:creationId xmlns:p14="http://schemas.microsoft.com/office/powerpoint/2010/main" val="3483425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BB8C4-7803-4102-9BB3-B8C12F13E0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3CB326-C996-49AC-8AA6-5B0423097F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20C29B-2919-4A86-B64E-859F466BF575}"/>
              </a:ext>
            </a:extLst>
          </p:cNvPr>
          <p:cNvSpPr>
            <a:spLocks noGrp="1"/>
          </p:cNvSpPr>
          <p:nvPr>
            <p:ph type="dt" sz="half" idx="10"/>
          </p:nvPr>
        </p:nvSpPr>
        <p:spPr/>
        <p:txBody>
          <a:bodyPr/>
          <a:lstStyle/>
          <a:p>
            <a:fld id="{27D380B5-890F-44F9-80DB-F1C88D159172}" type="datetimeFigureOut">
              <a:rPr lang="en-US" smtClean="0"/>
              <a:t>8/22/2024</a:t>
            </a:fld>
            <a:endParaRPr lang="en-US"/>
          </a:p>
        </p:txBody>
      </p:sp>
      <p:sp>
        <p:nvSpPr>
          <p:cNvPr id="5" name="Footer Placeholder 4">
            <a:extLst>
              <a:ext uri="{FF2B5EF4-FFF2-40B4-BE49-F238E27FC236}">
                <a16:creationId xmlns:a16="http://schemas.microsoft.com/office/drawing/2014/main" id="{A84D5854-BAA6-42C6-86B5-C36E8DB17E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F10348-4408-401C-B5C5-D28C7F0E6F0A}"/>
              </a:ext>
            </a:extLst>
          </p:cNvPr>
          <p:cNvSpPr>
            <a:spLocks noGrp="1"/>
          </p:cNvSpPr>
          <p:nvPr>
            <p:ph type="sldNum" sz="quarter" idx="12"/>
          </p:nvPr>
        </p:nvSpPr>
        <p:spPr/>
        <p:txBody>
          <a:bodyPr/>
          <a:lstStyle/>
          <a:p>
            <a:fld id="{5B168320-0346-4E3E-AA02-1C71A32A45D2}" type="slidenum">
              <a:rPr lang="en-US" smtClean="0"/>
              <a:t>‹#›</a:t>
            </a:fld>
            <a:endParaRPr lang="en-US"/>
          </a:p>
        </p:txBody>
      </p:sp>
    </p:spTree>
    <p:extLst>
      <p:ext uri="{BB962C8B-B14F-4D97-AF65-F5344CB8AC3E}">
        <p14:creationId xmlns:p14="http://schemas.microsoft.com/office/powerpoint/2010/main" val="3246032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4E612-DA83-4CAF-A691-3FC17E64E0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B9859-2738-4C04-85E1-6A61C1D2AA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BDBABB-0B7E-4E5A-9C80-6E109E4FCE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5A7157-395A-4E8E-AF16-EE804B09A089}"/>
              </a:ext>
            </a:extLst>
          </p:cNvPr>
          <p:cNvSpPr>
            <a:spLocks noGrp="1"/>
          </p:cNvSpPr>
          <p:nvPr>
            <p:ph type="dt" sz="half" idx="10"/>
          </p:nvPr>
        </p:nvSpPr>
        <p:spPr/>
        <p:txBody>
          <a:bodyPr/>
          <a:lstStyle/>
          <a:p>
            <a:fld id="{27D380B5-890F-44F9-80DB-F1C88D159172}" type="datetimeFigureOut">
              <a:rPr lang="en-US" smtClean="0"/>
              <a:t>8/22/2024</a:t>
            </a:fld>
            <a:endParaRPr lang="en-US"/>
          </a:p>
        </p:txBody>
      </p:sp>
      <p:sp>
        <p:nvSpPr>
          <p:cNvPr id="6" name="Footer Placeholder 5">
            <a:extLst>
              <a:ext uri="{FF2B5EF4-FFF2-40B4-BE49-F238E27FC236}">
                <a16:creationId xmlns:a16="http://schemas.microsoft.com/office/drawing/2014/main" id="{8EAA8D8B-61DE-4851-9A1A-BFCA5CCF0A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9E12A3-F06A-4EB7-858C-2FA0E33054F2}"/>
              </a:ext>
            </a:extLst>
          </p:cNvPr>
          <p:cNvSpPr>
            <a:spLocks noGrp="1"/>
          </p:cNvSpPr>
          <p:nvPr>
            <p:ph type="sldNum" sz="quarter" idx="12"/>
          </p:nvPr>
        </p:nvSpPr>
        <p:spPr/>
        <p:txBody>
          <a:bodyPr/>
          <a:lstStyle/>
          <a:p>
            <a:fld id="{5B168320-0346-4E3E-AA02-1C71A32A45D2}" type="slidenum">
              <a:rPr lang="en-US" smtClean="0"/>
              <a:t>‹#›</a:t>
            </a:fld>
            <a:endParaRPr lang="en-US"/>
          </a:p>
        </p:txBody>
      </p:sp>
    </p:spTree>
    <p:extLst>
      <p:ext uri="{BB962C8B-B14F-4D97-AF65-F5344CB8AC3E}">
        <p14:creationId xmlns:p14="http://schemas.microsoft.com/office/powerpoint/2010/main" val="707571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AA6A2-3A11-4CA0-928B-33A9225D6D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741356-30C1-4740-8299-D7F642AD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3D5781-3C50-4794-9DFE-968AA26F19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EE4FB0-EA42-47F6-80CF-A872295C1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0B1961-377A-4922-A69D-4C870854D3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AA9D8A-0F9D-4305-B053-3580305240E0}"/>
              </a:ext>
            </a:extLst>
          </p:cNvPr>
          <p:cNvSpPr>
            <a:spLocks noGrp="1"/>
          </p:cNvSpPr>
          <p:nvPr>
            <p:ph type="dt" sz="half" idx="10"/>
          </p:nvPr>
        </p:nvSpPr>
        <p:spPr/>
        <p:txBody>
          <a:bodyPr/>
          <a:lstStyle/>
          <a:p>
            <a:fld id="{27D380B5-890F-44F9-80DB-F1C88D159172}" type="datetimeFigureOut">
              <a:rPr lang="en-US" smtClean="0"/>
              <a:t>8/22/2024</a:t>
            </a:fld>
            <a:endParaRPr lang="en-US"/>
          </a:p>
        </p:txBody>
      </p:sp>
      <p:sp>
        <p:nvSpPr>
          <p:cNvPr id="8" name="Footer Placeholder 7">
            <a:extLst>
              <a:ext uri="{FF2B5EF4-FFF2-40B4-BE49-F238E27FC236}">
                <a16:creationId xmlns:a16="http://schemas.microsoft.com/office/drawing/2014/main" id="{8650CC41-817B-402C-B452-63E5EC6428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6A9371-89E9-4040-B60A-C6CE18261CCA}"/>
              </a:ext>
            </a:extLst>
          </p:cNvPr>
          <p:cNvSpPr>
            <a:spLocks noGrp="1"/>
          </p:cNvSpPr>
          <p:nvPr>
            <p:ph type="sldNum" sz="quarter" idx="12"/>
          </p:nvPr>
        </p:nvSpPr>
        <p:spPr/>
        <p:txBody>
          <a:bodyPr/>
          <a:lstStyle/>
          <a:p>
            <a:fld id="{5B168320-0346-4E3E-AA02-1C71A32A45D2}" type="slidenum">
              <a:rPr lang="en-US" smtClean="0"/>
              <a:t>‹#›</a:t>
            </a:fld>
            <a:endParaRPr lang="en-US"/>
          </a:p>
        </p:txBody>
      </p:sp>
    </p:spTree>
    <p:extLst>
      <p:ext uri="{BB962C8B-B14F-4D97-AF65-F5344CB8AC3E}">
        <p14:creationId xmlns:p14="http://schemas.microsoft.com/office/powerpoint/2010/main" val="542394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73DD8-B684-4347-8EA3-ADC4ED3E45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EAD8B5-9F9A-4CD7-A2BF-1D515854F99D}"/>
              </a:ext>
            </a:extLst>
          </p:cNvPr>
          <p:cNvSpPr>
            <a:spLocks noGrp="1"/>
          </p:cNvSpPr>
          <p:nvPr>
            <p:ph type="dt" sz="half" idx="10"/>
          </p:nvPr>
        </p:nvSpPr>
        <p:spPr/>
        <p:txBody>
          <a:bodyPr/>
          <a:lstStyle/>
          <a:p>
            <a:fld id="{27D380B5-890F-44F9-80DB-F1C88D159172}" type="datetimeFigureOut">
              <a:rPr lang="en-US" smtClean="0"/>
              <a:t>8/22/2024</a:t>
            </a:fld>
            <a:endParaRPr lang="en-US"/>
          </a:p>
        </p:txBody>
      </p:sp>
      <p:sp>
        <p:nvSpPr>
          <p:cNvPr id="4" name="Footer Placeholder 3">
            <a:extLst>
              <a:ext uri="{FF2B5EF4-FFF2-40B4-BE49-F238E27FC236}">
                <a16:creationId xmlns:a16="http://schemas.microsoft.com/office/drawing/2014/main" id="{C6B6F059-7CD3-4097-86CD-FD991BDF47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758739-244A-4446-A28B-949CDA217F38}"/>
              </a:ext>
            </a:extLst>
          </p:cNvPr>
          <p:cNvSpPr>
            <a:spLocks noGrp="1"/>
          </p:cNvSpPr>
          <p:nvPr>
            <p:ph type="sldNum" sz="quarter" idx="12"/>
          </p:nvPr>
        </p:nvSpPr>
        <p:spPr/>
        <p:txBody>
          <a:bodyPr/>
          <a:lstStyle/>
          <a:p>
            <a:fld id="{5B168320-0346-4E3E-AA02-1C71A32A45D2}" type="slidenum">
              <a:rPr lang="en-US" smtClean="0"/>
              <a:t>‹#›</a:t>
            </a:fld>
            <a:endParaRPr lang="en-US"/>
          </a:p>
        </p:txBody>
      </p:sp>
    </p:spTree>
    <p:extLst>
      <p:ext uri="{BB962C8B-B14F-4D97-AF65-F5344CB8AC3E}">
        <p14:creationId xmlns:p14="http://schemas.microsoft.com/office/powerpoint/2010/main" val="1704994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BCB507-9084-4E03-968E-84C3E4BA8D65}"/>
              </a:ext>
            </a:extLst>
          </p:cNvPr>
          <p:cNvSpPr>
            <a:spLocks noGrp="1"/>
          </p:cNvSpPr>
          <p:nvPr>
            <p:ph type="dt" sz="half" idx="10"/>
          </p:nvPr>
        </p:nvSpPr>
        <p:spPr/>
        <p:txBody>
          <a:bodyPr/>
          <a:lstStyle/>
          <a:p>
            <a:fld id="{27D380B5-890F-44F9-80DB-F1C88D159172}" type="datetimeFigureOut">
              <a:rPr lang="en-US" smtClean="0"/>
              <a:t>8/22/2024</a:t>
            </a:fld>
            <a:endParaRPr lang="en-US"/>
          </a:p>
        </p:txBody>
      </p:sp>
      <p:sp>
        <p:nvSpPr>
          <p:cNvPr id="3" name="Footer Placeholder 2">
            <a:extLst>
              <a:ext uri="{FF2B5EF4-FFF2-40B4-BE49-F238E27FC236}">
                <a16:creationId xmlns:a16="http://schemas.microsoft.com/office/drawing/2014/main" id="{69535CF4-2752-45D6-A37A-19978FED1D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E8E505-EFE7-4300-B662-05D6757A3559}"/>
              </a:ext>
            </a:extLst>
          </p:cNvPr>
          <p:cNvSpPr>
            <a:spLocks noGrp="1"/>
          </p:cNvSpPr>
          <p:nvPr>
            <p:ph type="sldNum" sz="quarter" idx="12"/>
          </p:nvPr>
        </p:nvSpPr>
        <p:spPr/>
        <p:txBody>
          <a:bodyPr/>
          <a:lstStyle/>
          <a:p>
            <a:fld id="{5B168320-0346-4E3E-AA02-1C71A32A45D2}" type="slidenum">
              <a:rPr lang="en-US" smtClean="0"/>
              <a:t>‹#›</a:t>
            </a:fld>
            <a:endParaRPr lang="en-US"/>
          </a:p>
        </p:txBody>
      </p:sp>
    </p:spTree>
    <p:extLst>
      <p:ext uri="{BB962C8B-B14F-4D97-AF65-F5344CB8AC3E}">
        <p14:creationId xmlns:p14="http://schemas.microsoft.com/office/powerpoint/2010/main" val="3103145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794B9-4DC0-4050-8A0D-F33A6CBDBA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55B370-F934-499E-AD60-8896366F0A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1B7F92-22C0-4D79-B396-844929D3A6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E57613-32B2-41E3-8D33-BD98C9017534}"/>
              </a:ext>
            </a:extLst>
          </p:cNvPr>
          <p:cNvSpPr>
            <a:spLocks noGrp="1"/>
          </p:cNvSpPr>
          <p:nvPr>
            <p:ph type="dt" sz="half" idx="10"/>
          </p:nvPr>
        </p:nvSpPr>
        <p:spPr/>
        <p:txBody>
          <a:bodyPr/>
          <a:lstStyle/>
          <a:p>
            <a:fld id="{27D380B5-890F-44F9-80DB-F1C88D159172}" type="datetimeFigureOut">
              <a:rPr lang="en-US" smtClean="0"/>
              <a:t>8/22/2024</a:t>
            </a:fld>
            <a:endParaRPr lang="en-US"/>
          </a:p>
        </p:txBody>
      </p:sp>
      <p:sp>
        <p:nvSpPr>
          <p:cNvPr id="6" name="Footer Placeholder 5">
            <a:extLst>
              <a:ext uri="{FF2B5EF4-FFF2-40B4-BE49-F238E27FC236}">
                <a16:creationId xmlns:a16="http://schemas.microsoft.com/office/drawing/2014/main" id="{836A1AAB-E3CB-4554-8C05-767D04CADC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F00F6B-6A34-400E-AA5C-66991BAC5266}"/>
              </a:ext>
            </a:extLst>
          </p:cNvPr>
          <p:cNvSpPr>
            <a:spLocks noGrp="1"/>
          </p:cNvSpPr>
          <p:nvPr>
            <p:ph type="sldNum" sz="quarter" idx="12"/>
          </p:nvPr>
        </p:nvSpPr>
        <p:spPr/>
        <p:txBody>
          <a:bodyPr/>
          <a:lstStyle/>
          <a:p>
            <a:fld id="{5B168320-0346-4E3E-AA02-1C71A32A45D2}" type="slidenum">
              <a:rPr lang="en-US" smtClean="0"/>
              <a:t>‹#›</a:t>
            </a:fld>
            <a:endParaRPr lang="en-US"/>
          </a:p>
        </p:txBody>
      </p:sp>
    </p:spTree>
    <p:extLst>
      <p:ext uri="{BB962C8B-B14F-4D97-AF65-F5344CB8AC3E}">
        <p14:creationId xmlns:p14="http://schemas.microsoft.com/office/powerpoint/2010/main" val="1632436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8C97F-5100-44D3-981C-FA71866C13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8E8B14-1047-4860-9484-D9CAB7AFF3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66606E-1D4B-4BA0-A3C5-347D6CA863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B66D18-2C7E-4F24-9052-682B998871CC}"/>
              </a:ext>
            </a:extLst>
          </p:cNvPr>
          <p:cNvSpPr>
            <a:spLocks noGrp="1"/>
          </p:cNvSpPr>
          <p:nvPr>
            <p:ph type="dt" sz="half" idx="10"/>
          </p:nvPr>
        </p:nvSpPr>
        <p:spPr/>
        <p:txBody>
          <a:bodyPr/>
          <a:lstStyle/>
          <a:p>
            <a:fld id="{27D380B5-890F-44F9-80DB-F1C88D159172}" type="datetimeFigureOut">
              <a:rPr lang="en-US" smtClean="0"/>
              <a:t>8/22/2024</a:t>
            </a:fld>
            <a:endParaRPr lang="en-US"/>
          </a:p>
        </p:txBody>
      </p:sp>
      <p:sp>
        <p:nvSpPr>
          <p:cNvPr id="6" name="Footer Placeholder 5">
            <a:extLst>
              <a:ext uri="{FF2B5EF4-FFF2-40B4-BE49-F238E27FC236}">
                <a16:creationId xmlns:a16="http://schemas.microsoft.com/office/drawing/2014/main" id="{20712D70-9E20-4ED8-9EC4-75F2BA6C6D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38FF20-2607-4B69-840F-3FB2737DF47E}"/>
              </a:ext>
            </a:extLst>
          </p:cNvPr>
          <p:cNvSpPr>
            <a:spLocks noGrp="1"/>
          </p:cNvSpPr>
          <p:nvPr>
            <p:ph type="sldNum" sz="quarter" idx="12"/>
          </p:nvPr>
        </p:nvSpPr>
        <p:spPr/>
        <p:txBody>
          <a:bodyPr/>
          <a:lstStyle/>
          <a:p>
            <a:fld id="{5B168320-0346-4E3E-AA02-1C71A32A45D2}" type="slidenum">
              <a:rPr lang="en-US" smtClean="0"/>
              <a:t>‹#›</a:t>
            </a:fld>
            <a:endParaRPr lang="en-US"/>
          </a:p>
        </p:txBody>
      </p:sp>
    </p:spTree>
    <p:extLst>
      <p:ext uri="{BB962C8B-B14F-4D97-AF65-F5344CB8AC3E}">
        <p14:creationId xmlns:p14="http://schemas.microsoft.com/office/powerpoint/2010/main" val="4138384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A87342-DCEC-48F2-BB69-2B1CBFF50F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CB2823-D8ED-4F03-8B42-4A4A302D4B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52186D-6477-4049-B32B-F95BA059E6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D380B5-890F-44F9-80DB-F1C88D159172}" type="datetimeFigureOut">
              <a:rPr lang="en-US" smtClean="0"/>
              <a:t>8/22/2024</a:t>
            </a:fld>
            <a:endParaRPr lang="en-US"/>
          </a:p>
        </p:txBody>
      </p:sp>
      <p:sp>
        <p:nvSpPr>
          <p:cNvPr id="5" name="Footer Placeholder 4">
            <a:extLst>
              <a:ext uri="{FF2B5EF4-FFF2-40B4-BE49-F238E27FC236}">
                <a16:creationId xmlns:a16="http://schemas.microsoft.com/office/drawing/2014/main" id="{268EEB3A-1DB3-4585-AA0E-A313334C59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A1C52D-6D36-4104-BE7B-951AA899FB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168320-0346-4E3E-AA02-1C71A32A45D2}" type="slidenum">
              <a:rPr lang="en-US" smtClean="0"/>
              <a:t>‹#›</a:t>
            </a:fld>
            <a:endParaRPr lang="en-US"/>
          </a:p>
        </p:txBody>
      </p:sp>
    </p:spTree>
    <p:extLst>
      <p:ext uri="{BB962C8B-B14F-4D97-AF65-F5344CB8AC3E}">
        <p14:creationId xmlns:p14="http://schemas.microsoft.com/office/powerpoint/2010/main" val="3474951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oleObject" Target="../embeddings/oleObject2.bin"/><Relationship Id="rId4" Type="http://schemas.openxmlformats.org/officeDocument/2006/relationships/image" Target="../media/image11.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3.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image" Target="../media/image17.jpeg"/><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18.emf"/></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image" Target="../media/image21.jpe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24.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25.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26.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27.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29.wmf"/><Relationship Id="rId5" Type="http://schemas.openxmlformats.org/officeDocument/2006/relationships/oleObject" Target="../embeddings/oleObject10.bin"/><Relationship Id="rId4" Type="http://schemas.openxmlformats.org/officeDocument/2006/relationships/image" Target="../media/image28.w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31.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32.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3.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6.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3.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37.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oleObject" Target="file:///\\fs-f1\l6023\Natural%20Gas%20Overview\MiniMe2.ppt!390"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8.wmf"/></Relationships>
</file>

<file path=ppt/slides/_rels/slide56.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40.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41.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42.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43.emf"/></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44.emf"/></Relationships>
</file>

<file path=ppt/slides/_rels/slide61.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46.emf"/></Relationships>
</file>

<file path=ppt/slides/_rels/slide63.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47.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48.emf"/></Relationships>
</file>

<file path=ppt/slides/_rels/slide6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66.xml"/><Relationship Id="rId16"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0"/>
          </p:nvPr>
        </p:nvSpPr>
        <p:spPr/>
        <p:txBody>
          <a:bodyPr/>
          <a:lstStyle/>
          <a:p>
            <a:fld id="{3E7B6911-C2DD-489A-B8CE-274B117E13BC}" type="slidenum">
              <a:rPr lang="en-US"/>
              <a:pPr/>
              <a:t>1</a:t>
            </a:fld>
            <a:endParaRPr lang="en-US"/>
          </a:p>
        </p:txBody>
      </p:sp>
      <p:sp>
        <p:nvSpPr>
          <p:cNvPr id="2310146" name="Rectangle 2"/>
          <p:cNvSpPr>
            <a:spLocks noGrp="1" noChangeArrowheads="1"/>
          </p:cNvSpPr>
          <p:nvPr>
            <p:ph type="title"/>
          </p:nvPr>
        </p:nvSpPr>
        <p:spPr>
          <a:xfrm>
            <a:off x="2628900" y="850777"/>
            <a:ext cx="6934200" cy="791592"/>
          </a:xfrm>
        </p:spPr>
        <p:txBody>
          <a:bodyPr>
            <a:normAutofit/>
          </a:bodyPr>
          <a:lstStyle/>
          <a:p>
            <a:pPr algn="ctr"/>
            <a:r>
              <a:rPr lang="en-US" sz="3600" b="1" dirty="0"/>
              <a:t>What is a Commodity?</a:t>
            </a:r>
          </a:p>
        </p:txBody>
      </p:sp>
      <p:sp>
        <p:nvSpPr>
          <p:cNvPr id="2" name="TextBox 1">
            <a:extLst>
              <a:ext uri="{FF2B5EF4-FFF2-40B4-BE49-F238E27FC236}">
                <a16:creationId xmlns:a16="http://schemas.microsoft.com/office/drawing/2014/main" id="{4FC6119A-5FA9-48FA-AC0C-5CDBBDBD8F48}"/>
              </a:ext>
            </a:extLst>
          </p:cNvPr>
          <p:cNvSpPr txBox="1"/>
          <p:nvPr/>
        </p:nvSpPr>
        <p:spPr>
          <a:xfrm>
            <a:off x="838200" y="1784410"/>
            <a:ext cx="10214499" cy="2585323"/>
          </a:xfrm>
          <a:prstGeom prst="rect">
            <a:avLst/>
          </a:prstGeom>
          <a:noFill/>
        </p:spPr>
        <p:txBody>
          <a:bodyPr wrap="square" rtlCol="0">
            <a:spAutoFit/>
          </a:bodyPr>
          <a:lstStyle/>
          <a:p>
            <a:pPr marL="285750" indent="-285750">
              <a:buFont typeface="Arial" panose="020B0604020202020204" pitchFamily="34" charset="0"/>
              <a:buChar char="•"/>
            </a:pPr>
            <a:r>
              <a:rPr lang="en-US" dirty="0">
                <a:highlight>
                  <a:srgbClr val="FFFF00"/>
                </a:highlight>
                <a:latin typeface="Cambria Math" panose="02040503050406030204" pitchFamily="18" charset="0"/>
                <a:ea typeface="Cambria Math" panose="02040503050406030204" pitchFamily="18" charset="0"/>
              </a:rPr>
              <a:t>Physical market + Financial Market </a:t>
            </a:r>
          </a:p>
          <a:p>
            <a:pPr marL="285750"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7658209-9DEA-4419-A377-CA5C8ADCF462}" type="slidenum">
              <a:rPr lang="en-US"/>
              <a:pPr/>
              <a:t>10</a:t>
            </a:fld>
            <a:endParaRPr lang="en-US"/>
          </a:p>
        </p:txBody>
      </p:sp>
      <p:sp>
        <p:nvSpPr>
          <p:cNvPr id="2390018" name="Rectangle 2"/>
          <p:cNvSpPr>
            <a:spLocks noGrp="1" noChangeArrowheads="1"/>
          </p:cNvSpPr>
          <p:nvPr>
            <p:ph type="title"/>
          </p:nvPr>
        </p:nvSpPr>
        <p:spPr>
          <a:xfrm>
            <a:off x="2628900" y="304800"/>
            <a:ext cx="6934200" cy="457200"/>
          </a:xfrm>
        </p:spPr>
        <p:txBody>
          <a:bodyPr>
            <a:normAutofit fontScale="90000"/>
          </a:bodyPr>
          <a:lstStyle/>
          <a:p>
            <a:pPr algn="ctr"/>
            <a:r>
              <a:rPr lang="en-US" altLang="en-GB" dirty="0"/>
              <a:t>Proved oil reserves at end 2008</a:t>
            </a:r>
          </a:p>
        </p:txBody>
      </p:sp>
      <p:grpSp>
        <p:nvGrpSpPr>
          <p:cNvPr id="2" name="Group 1">
            <a:extLst>
              <a:ext uri="{FF2B5EF4-FFF2-40B4-BE49-F238E27FC236}">
                <a16:creationId xmlns:a16="http://schemas.microsoft.com/office/drawing/2014/main" id="{D33E09BE-C382-4B49-A84C-5BEB3C29989B}"/>
              </a:ext>
            </a:extLst>
          </p:cNvPr>
          <p:cNvGrpSpPr/>
          <p:nvPr/>
        </p:nvGrpSpPr>
        <p:grpSpPr>
          <a:xfrm>
            <a:off x="2247900" y="1066800"/>
            <a:ext cx="7696200" cy="5334000"/>
            <a:chOff x="2438400" y="1066800"/>
            <a:chExt cx="7696200" cy="5334000"/>
          </a:xfrm>
        </p:grpSpPr>
        <p:pic>
          <p:nvPicPr>
            <p:cNvPr id="6" name="Picture 5" descr="Proved Oil Reserves 2008.jpg"/>
            <p:cNvPicPr>
              <a:picLocks noChangeAspect="1"/>
            </p:cNvPicPr>
            <p:nvPr/>
          </p:nvPicPr>
          <p:blipFill>
            <a:blip r:embed="rId3" cstate="print"/>
            <a:srcRect r="801" b="47778"/>
            <a:stretch>
              <a:fillRect/>
            </a:stretch>
          </p:blipFill>
          <p:spPr>
            <a:xfrm>
              <a:off x="2438400" y="1066800"/>
              <a:ext cx="7696200" cy="5334000"/>
            </a:xfrm>
            <a:prstGeom prst="rect">
              <a:avLst/>
            </a:prstGeom>
          </p:spPr>
        </p:pic>
        <p:sp>
          <p:nvSpPr>
            <p:cNvPr id="8" name="TextBox 7"/>
            <p:cNvSpPr txBox="1"/>
            <p:nvPr/>
          </p:nvSpPr>
          <p:spPr>
            <a:xfrm>
              <a:off x="2743200" y="1371601"/>
              <a:ext cx="2057400" cy="646331"/>
            </a:xfrm>
            <a:prstGeom prst="rect">
              <a:avLst/>
            </a:prstGeom>
            <a:noFill/>
          </p:spPr>
          <p:txBody>
            <a:bodyPr wrap="square" rtlCol="0">
              <a:spAutoFit/>
            </a:bodyPr>
            <a:lstStyle/>
            <a:p>
              <a:r>
                <a:rPr lang="en-US" dirty="0"/>
                <a:t>Thousand million barrels</a:t>
              </a:r>
            </a:p>
          </p:txBody>
        </p:sp>
        <p:sp>
          <p:nvSpPr>
            <p:cNvPr id="9" name="TextBox 8"/>
            <p:cNvSpPr txBox="1"/>
            <p:nvPr/>
          </p:nvSpPr>
          <p:spPr>
            <a:xfrm>
              <a:off x="2831275" y="5762500"/>
              <a:ext cx="685800" cy="304800"/>
            </a:xfrm>
            <a:prstGeom prst="rect">
              <a:avLst/>
            </a:prstGeom>
            <a:noFill/>
          </p:spPr>
          <p:txBody>
            <a:bodyPr wrap="square" rtlCol="0">
              <a:spAutoFit/>
            </a:bodyPr>
            <a:lstStyle/>
            <a:p>
              <a:pPr algn="ctr"/>
              <a:r>
                <a:rPr lang="en-US" sz="700" dirty="0"/>
                <a:t>Asia Pacific 42.0</a:t>
              </a:r>
            </a:p>
          </p:txBody>
        </p:sp>
        <p:sp>
          <p:nvSpPr>
            <p:cNvPr id="11" name="TextBox 10"/>
            <p:cNvSpPr txBox="1"/>
            <p:nvPr/>
          </p:nvSpPr>
          <p:spPr>
            <a:xfrm>
              <a:off x="3352800" y="5762501"/>
              <a:ext cx="762000" cy="307777"/>
            </a:xfrm>
            <a:prstGeom prst="rect">
              <a:avLst/>
            </a:prstGeom>
            <a:noFill/>
          </p:spPr>
          <p:txBody>
            <a:bodyPr wrap="square" rtlCol="0">
              <a:spAutoFit/>
            </a:bodyPr>
            <a:lstStyle/>
            <a:p>
              <a:pPr algn="ctr"/>
              <a:r>
                <a:rPr lang="en-US" sz="700" dirty="0"/>
                <a:t>North America 70.9</a:t>
              </a:r>
            </a:p>
          </p:txBody>
        </p:sp>
        <p:sp>
          <p:nvSpPr>
            <p:cNvPr id="12" name="TextBox 11"/>
            <p:cNvSpPr txBox="1"/>
            <p:nvPr/>
          </p:nvSpPr>
          <p:spPr>
            <a:xfrm>
              <a:off x="4009900" y="5767451"/>
              <a:ext cx="1143000" cy="307777"/>
            </a:xfrm>
            <a:prstGeom prst="rect">
              <a:avLst/>
            </a:prstGeom>
            <a:noFill/>
          </p:spPr>
          <p:txBody>
            <a:bodyPr wrap="square" rtlCol="0">
              <a:spAutoFit/>
            </a:bodyPr>
            <a:lstStyle/>
            <a:p>
              <a:pPr algn="ctr"/>
              <a:r>
                <a:rPr lang="en-US" sz="700" dirty="0"/>
                <a:t>S. &amp; Central America 123.2</a:t>
              </a:r>
            </a:p>
          </p:txBody>
        </p:sp>
        <p:sp>
          <p:nvSpPr>
            <p:cNvPr id="13" name="TextBox 12"/>
            <p:cNvSpPr txBox="1"/>
            <p:nvPr/>
          </p:nvSpPr>
          <p:spPr>
            <a:xfrm>
              <a:off x="5334000" y="5767451"/>
              <a:ext cx="457200" cy="307777"/>
            </a:xfrm>
            <a:prstGeom prst="rect">
              <a:avLst/>
            </a:prstGeom>
            <a:noFill/>
          </p:spPr>
          <p:txBody>
            <a:bodyPr wrap="square" rtlCol="0">
              <a:spAutoFit/>
            </a:bodyPr>
            <a:lstStyle/>
            <a:p>
              <a:pPr algn="ctr"/>
              <a:r>
                <a:rPr lang="en-US" sz="700" dirty="0"/>
                <a:t>Africa 125.6</a:t>
              </a:r>
            </a:p>
          </p:txBody>
        </p:sp>
        <p:sp>
          <p:nvSpPr>
            <p:cNvPr id="14" name="TextBox 13"/>
            <p:cNvSpPr txBox="1"/>
            <p:nvPr/>
          </p:nvSpPr>
          <p:spPr>
            <a:xfrm>
              <a:off x="6153400" y="5767451"/>
              <a:ext cx="1066800" cy="307777"/>
            </a:xfrm>
            <a:prstGeom prst="rect">
              <a:avLst/>
            </a:prstGeom>
            <a:noFill/>
          </p:spPr>
          <p:txBody>
            <a:bodyPr wrap="square" rtlCol="0">
              <a:spAutoFit/>
            </a:bodyPr>
            <a:lstStyle/>
            <a:p>
              <a:pPr algn="ctr"/>
              <a:r>
                <a:rPr lang="en-US" sz="700" dirty="0"/>
                <a:t>Europe and Eurasia  142.2</a:t>
              </a:r>
            </a:p>
          </p:txBody>
        </p:sp>
        <p:sp>
          <p:nvSpPr>
            <p:cNvPr id="15" name="TextBox 14"/>
            <p:cNvSpPr txBox="1"/>
            <p:nvPr/>
          </p:nvSpPr>
          <p:spPr>
            <a:xfrm>
              <a:off x="8153400" y="5755576"/>
              <a:ext cx="838200" cy="200055"/>
            </a:xfrm>
            <a:prstGeom prst="rect">
              <a:avLst/>
            </a:prstGeom>
            <a:noFill/>
          </p:spPr>
          <p:txBody>
            <a:bodyPr wrap="square" rtlCol="0">
              <a:spAutoFit/>
            </a:bodyPr>
            <a:lstStyle/>
            <a:p>
              <a:pPr algn="ctr"/>
              <a:r>
                <a:rPr lang="en-US" sz="700" dirty="0"/>
                <a:t>Middle East 754.1</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C17086CE-5D45-4C61-99F7-8CC13E617E07}" type="slidenum">
              <a:rPr lang="en-US"/>
              <a:pPr/>
              <a:t>11</a:t>
            </a:fld>
            <a:endParaRPr lang="en-US"/>
          </a:p>
        </p:txBody>
      </p:sp>
      <p:sp>
        <p:nvSpPr>
          <p:cNvPr id="2392066" name="Rectangle 2"/>
          <p:cNvSpPr>
            <a:spLocks noGrp="1" noChangeArrowheads="1"/>
          </p:cNvSpPr>
          <p:nvPr>
            <p:ph type="title"/>
          </p:nvPr>
        </p:nvSpPr>
        <p:spPr>
          <a:xfrm>
            <a:off x="1779702" y="304800"/>
            <a:ext cx="8632596" cy="457200"/>
          </a:xfrm>
        </p:spPr>
        <p:txBody>
          <a:bodyPr>
            <a:normAutofit fontScale="90000"/>
          </a:bodyPr>
          <a:lstStyle/>
          <a:p>
            <a:pPr algn="ctr"/>
            <a:r>
              <a:rPr lang="en-US" altLang="en-GB" dirty="0"/>
              <a:t>Distribution of proved oil reserves 2008</a:t>
            </a:r>
          </a:p>
        </p:txBody>
      </p:sp>
      <p:pic>
        <p:nvPicPr>
          <p:cNvPr id="2392068" name="Picture 4"/>
          <p:cNvPicPr>
            <a:picLocks noGrp="1" noChangeAspect="1" noChangeArrowheads="1"/>
          </p:cNvPicPr>
          <p:nvPr>
            <p:ph idx="1"/>
          </p:nvPr>
        </p:nvPicPr>
        <p:blipFill>
          <a:blip r:embed="rId3" cstate="print"/>
          <a:srcRect/>
          <a:stretch>
            <a:fillRect/>
          </a:stretch>
        </p:blipFill>
        <p:spPr bwMode="auto">
          <a:xfrm>
            <a:off x="4343400" y="2057400"/>
            <a:ext cx="3733800" cy="3733800"/>
          </a:xfrm>
          <a:prstGeom prst="rect">
            <a:avLst/>
          </a:prstGeom>
          <a:noFill/>
          <a:ln w="9525">
            <a:noFill/>
            <a:miter lim="800000"/>
            <a:headEnd/>
            <a:tailEnd/>
          </a:ln>
        </p:spPr>
      </p:pic>
      <p:sp>
        <p:nvSpPr>
          <p:cNvPr id="7" name="TextBox 6"/>
          <p:cNvSpPr txBox="1"/>
          <p:nvPr/>
        </p:nvSpPr>
        <p:spPr>
          <a:xfrm>
            <a:off x="4038600" y="5105400"/>
            <a:ext cx="457200" cy="369332"/>
          </a:xfrm>
          <a:prstGeom prst="rect">
            <a:avLst/>
          </a:prstGeom>
          <a:noFill/>
        </p:spPr>
        <p:txBody>
          <a:bodyPr wrap="square" rtlCol="0">
            <a:spAutoFit/>
          </a:bodyPr>
          <a:lstStyle/>
          <a:p>
            <a:endParaRPr lang="en-US" dirty="0"/>
          </a:p>
        </p:txBody>
      </p:sp>
      <p:sp>
        <p:nvSpPr>
          <p:cNvPr id="8" name="TextBox 7"/>
          <p:cNvSpPr txBox="1"/>
          <p:nvPr/>
        </p:nvSpPr>
        <p:spPr>
          <a:xfrm>
            <a:off x="4191000" y="5257800"/>
            <a:ext cx="457200" cy="369332"/>
          </a:xfrm>
          <a:prstGeom prst="rect">
            <a:avLst/>
          </a:prstGeom>
          <a:noFill/>
        </p:spPr>
        <p:txBody>
          <a:bodyPr wrap="square" rtlCol="0">
            <a:spAutoFit/>
          </a:bodyPr>
          <a:lstStyle/>
          <a:p>
            <a:endParaRPr lang="en-US" dirty="0"/>
          </a:p>
        </p:txBody>
      </p:sp>
      <p:sp>
        <p:nvSpPr>
          <p:cNvPr id="10" name="TextBox 9"/>
          <p:cNvSpPr txBox="1"/>
          <p:nvPr/>
        </p:nvSpPr>
        <p:spPr>
          <a:xfrm>
            <a:off x="4648200" y="4572000"/>
            <a:ext cx="609600" cy="369332"/>
          </a:xfrm>
          <a:prstGeom prst="rect">
            <a:avLst/>
          </a:prstGeom>
          <a:noFill/>
        </p:spPr>
        <p:txBody>
          <a:bodyPr wrap="square" rtlCol="0">
            <a:spAutoFit/>
          </a:bodyPr>
          <a:lstStyle/>
          <a:p>
            <a:r>
              <a:rPr lang="en-US" dirty="0"/>
              <a:t>11.3</a:t>
            </a:r>
          </a:p>
        </p:txBody>
      </p:sp>
      <p:sp>
        <p:nvSpPr>
          <p:cNvPr id="11" name="TextBox 10"/>
          <p:cNvSpPr txBox="1"/>
          <p:nvPr/>
        </p:nvSpPr>
        <p:spPr>
          <a:xfrm>
            <a:off x="4343400" y="3733800"/>
            <a:ext cx="609600" cy="369332"/>
          </a:xfrm>
          <a:prstGeom prst="rect">
            <a:avLst/>
          </a:prstGeom>
          <a:noFill/>
        </p:spPr>
        <p:txBody>
          <a:bodyPr wrap="square" rtlCol="0">
            <a:spAutoFit/>
          </a:bodyPr>
          <a:lstStyle/>
          <a:p>
            <a:r>
              <a:rPr lang="en-US" dirty="0"/>
              <a:t>10</a:t>
            </a:r>
          </a:p>
        </p:txBody>
      </p:sp>
      <p:sp>
        <p:nvSpPr>
          <p:cNvPr id="12" name="TextBox 11"/>
          <p:cNvSpPr txBox="1"/>
          <p:nvPr/>
        </p:nvSpPr>
        <p:spPr>
          <a:xfrm>
            <a:off x="4724400" y="2895600"/>
            <a:ext cx="609600" cy="369332"/>
          </a:xfrm>
          <a:prstGeom prst="rect">
            <a:avLst/>
          </a:prstGeom>
          <a:noFill/>
        </p:spPr>
        <p:txBody>
          <a:bodyPr wrap="square" rtlCol="0">
            <a:spAutoFit/>
          </a:bodyPr>
          <a:lstStyle/>
          <a:p>
            <a:r>
              <a:rPr lang="en-US" dirty="0"/>
              <a:t>9.8</a:t>
            </a:r>
          </a:p>
        </p:txBody>
      </p:sp>
      <p:sp>
        <p:nvSpPr>
          <p:cNvPr id="13" name="TextBox 12"/>
          <p:cNvSpPr txBox="1"/>
          <p:nvPr/>
        </p:nvSpPr>
        <p:spPr>
          <a:xfrm>
            <a:off x="5181600" y="2438400"/>
            <a:ext cx="609600" cy="369332"/>
          </a:xfrm>
          <a:prstGeom prst="rect">
            <a:avLst/>
          </a:prstGeom>
          <a:noFill/>
        </p:spPr>
        <p:txBody>
          <a:bodyPr wrap="square" rtlCol="0">
            <a:spAutoFit/>
          </a:bodyPr>
          <a:lstStyle/>
          <a:p>
            <a:r>
              <a:rPr lang="en-US" dirty="0"/>
              <a:t>5.6</a:t>
            </a:r>
          </a:p>
        </p:txBody>
      </p:sp>
      <p:sp>
        <p:nvSpPr>
          <p:cNvPr id="14" name="TextBox 13"/>
          <p:cNvSpPr txBox="1"/>
          <p:nvPr/>
        </p:nvSpPr>
        <p:spPr>
          <a:xfrm>
            <a:off x="5638800" y="2362200"/>
            <a:ext cx="609600" cy="369332"/>
          </a:xfrm>
          <a:prstGeom prst="rect">
            <a:avLst/>
          </a:prstGeom>
          <a:noFill/>
        </p:spPr>
        <p:txBody>
          <a:bodyPr wrap="square" rtlCol="0">
            <a:spAutoFit/>
          </a:bodyPr>
          <a:lstStyle/>
          <a:p>
            <a:r>
              <a:rPr lang="en-US" dirty="0"/>
              <a:t>3.3</a:t>
            </a:r>
          </a:p>
        </p:txBody>
      </p:sp>
      <p:sp>
        <p:nvSpPr>
          <p:cNvPr id="15" name="TextBox 14"/>
          <p:cNvSpPr txBox="1"/>
          <p:nvPr/>
        </p:nvSpPr>
        <p:spPr>
          <a:xfrm>
            <a:off x="6553200" y="2590800"/>
            <a:ext cx="609600" cy="369332"/>
          </a:xfrm>
          <a:prstGeom prst="rect">
            <a:avLst/>
          </a:prstGeom>
          <a:noFill/>
        </p:spPr>
        <p:txBody>
          <a:bodyPr wrap="square" rtlCol="0">
            <a:spAutoFit/>
          </a:bodyPr>
          <a:lstStyle/>
          <a:p>
            <a:r>
              <a:rPr lang="en-US" dirty="0"/>
              <a:t>59.9</a:t>
            </a:r>
          </a:p>
        </p:txBody>
      </p:sp>
      <p:cxnSp>
        <p:nvCxnSpPr>
          <p:cNvPr id="17" name="Straight Connector 16"/>
          <p:cNvCxnSpPr/>
          <p:nvPr/>
        </p:nvCxnSpPr>
        <p:spPr bwMode="auto">
          <a:xfrm flipV="1">
            <a:off x="6019800" y="3048000"/>
            <a:ext cx="1219200" cy="152400"/>
          </a:xfrm>
          <a:prstGeom prst="line">
            <a:avLst/>
          </a:prstGeom>
          <a:noFill/>
          <a:ln w="9525" cap="flat" cmpd="sng" algn="ctr">
            <a:noFill/>
            <a:prstDash val="solid"/>
            <a:round/>
            <a:headEnd type="none" w="med" len="med"/>
            <a:tailEnd type="none" w="med" len="med"/>
          </a:ln>
          <a:effectLst/>
        </p:spPr>
      </p:cxnSp>
      <p:cxnSp>
        <p:nvCxnSpPr>
          <p:cNvPr id="19" name="Straight Connector 18"/>
          <p:cNvCxnSpPr/>
          <p:nvPr/>
        </p:nvCxnSpPr>
        <p:spPr bwMode="auto">
          <a:xfrm rot="16200000" flipH="1">
            <a:off x="4991100" y="1790700"/>
            <a:ext cx="609600" cy="533400"/>
          </a:xfrm>
          <a:prstGeom prst="line">
            <a:avLst/>
          </a:prstGeom>
          <a:noFill/>
          <a:ln w="12700"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rot="5400000" flipH="1" flipV="1">
            <a:off x="5905500" y="1562100"/>
            <a:ext cx="762000" cy="533400"/>
          </a:xfrm>
          <a:prstGeom prst="line">
            <a:avLst/>
          </a:prstGeom>
          <a:noFill/>
          <a:ln w="127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7620000" y="2895600"/>
            <a:ext cx="1219200" cy="228600"/>
          </a:xfrm>
          <a:prstGeom prst="line">
            <a:avLst/>
          </a:prstGeom>
          <a:noFill/>
          <a:ln w="127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a:off x="4038600" y="2743200"/>
            <a:ext cx="762000" cy="152400"/>
          </a:xfrm>
          <a:prstGeom prst="line">
            <a:avLst/>
          </a:prstGeom>
          <a:noFill/>
          <a:ln w="127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3962400" y="3886200"/>
            <a:ext cx="533400" cy="0"/>
          </a:xfrm>
          <a:prstGeom prst="line">
            <a:avLst/>
          </a:prstGeom>
          <a:noFill/>
          <a:ln w="127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3810000" y="4724400"/>
            <a:ext cx="838200" cy="152400"/>
          </a:xfrm>
          <a:prstGeom prst="line">
            <a:avLst/>
          </a:prstGeom>
          <a:noFill/>
          <a:ln w="12700" cap="flat" cmpd="sng" algn="ctr">
            <a:solidFill>
              <a:schemeClr val="tx1"/>
            </a:solidFill>
            <a:prstDash val="solid"/>
            <a:round/>
            <a:headEnd type="none" w="med" len="med"/>
            <a:tailEnd type="none" w="med" len="med"/>
          </a:ln>
          <a:effectLst/>
        </p:spPr>
      </p:cxnSp>
      <p:sp>
        <p:nvSpPr>
          <p:cNvPr id="36" name="TextBox 35"/>
          <p:cNvSpPr txBox="1"/>
          <p:nvPr/>
        </p:nvSpPr>
        <p:spPr>
          <a:xfrm>
            <a:off x="8751125" y="2707576"/>
            <a:ext cx="1427512" cy="369332"/>
          </a:xfrm>
          <a:prstGeom prst="rect">
            <a:avLst/>
          </a:prstGeom>
          <a:noFill/>
        </p:spPr>
        <p:txBody>
          <a:bodyPr wrap="square" rtlCol="0">
            <a:spAutoFit/>
          </a:bodyPr>
          <a:lstStyle/>
          <a:p>
            <a:r>
              <a:rPr lang="en-US" dirty="0"/>
              <a:t>Middle East </a:t>
            </a:r>
          </a:p>
        </p:txBody>
      </p:sp>
      <p:sp>
        <p:nvSpPr>
          <p:cNvPr id="37" name="TextBox 36"/>
          <p:cNvSpPr txBox="1"/>
          <p:nvPr/>
        </p:nvSpPr>
        <p:spPr>
          <a:xfrm>
            <a:off x="1981200" y="4724400"/>
            <a:ext cx="1828800" cy="369332"/>
          </a:xfrm>
          <a:prstGeom prst="rect">
            <a:avLst/>
          </a:prstGeom>
          <a:noFill/>
        </p:spPr>
        <p:txBody>
          <a:bodyPr wrap="square" rtlCol="0">
            <a:spAutoFit/>
          </a:bodyPr>
          <a:lstStyle/>
          <a:p>
            <a:r>
              <a:rPr lang="en-US" dirty="0"/>
              <a:t>Europe &amp; Eurasia</a:t>
            </a:r>
          </a:p>
        </p:txBody>
      </p:sp>
      <p:sp>
        <p:nvSpPr>
          <p:cNvPr id="38" name="TextBox 37"/>
          <p:cNvSpPr txBox="1"/>
          <p:nvPr/>
        </p:nvSpPr>
        <p:spPr>
          <a:xfrm>
            <a:off x="2945853" y="3701534"/>
            <a:ext cx="869623" cy="369332"/>
          </a:xfrm>
          <a:prstGeom prst="rect">
            <a:avLst/>
          </a:prstGeom>
          <a:noFill/>
        </p:spPr>
        <p:txBody>
          <a:bodyPr wrap="square" rtlCol="0">
            <a:spAutoFit/>
          </a:bodyPr>
          <a:lstStyle/>
          <a:p>
            <a:r>
              <a:rPr lang="en-US" dirty="0"/>
              <a:t>Africa</a:t>
            </a:r>
          </a:p>
        </p:txBody>
      </p:sp>
      <p:sp>
        <p:nvSpPr>
          <p:cNvPr id="39" name="TextBox 38"/>
          <p:cNvSpPr txBox="1"/>
          <p:nvPr/>
        </p:nvSpPr>
        <p:spPr>
          <a:xfrm>
            <a:off x="2013363" y="2546866"/>
            <a:ext cx="2209800" cy="369332"/>
          </a:xfrm>
          <a:prstGeom prst="rect">
            <a:avLst/>
          </a:prstGeom>
          <a:noFill/>
        </p:spPr>
        <p:txBody>
          <a:bodyPr wrap="square" rtlCol="0">
            <a:spAutoFit/>
          </a:bodyPr>
          <a:lstStyle/>
          <a:p>
            <a:r>
              <a:rPr lang="en-US" dirty="0"/>
              <a:t>S. &amp; Central America </a:t>
            </a:r>
          </a:p>
        </p:txBody>
      </p:sp>
      <p:sp>
        <p:nvSpPr>
          <p:cNvPr id="40" name="TextBox 39"/>
          <p:cNvSpPr txBox="1"/>
          <p:nvPr/>
        </p:nvSpPr>
        <p:spPr>
          <a:xfrm>
            <a:off x="4114800" y="1212502"/>
            <a:ext cx="1447800" cy="646331"/>
          </a:xfrm>
          <a:prstGeom prst="rect">
            <a:avLst/>
          </a:prstGeom>
          <a:noFill/>
        </p:spPr>
        <p:txBody>
          <a:bodyPr wrap="square" rtlCol="0">
            <a:spAutoFit/>
          </a:bodyPr>
          <a:lstStyle/>
          <a:p>
            <a:r>
              <a:rPr lang="en-US" dirty="0"/>
              <a:t>North America </a:t>
            </a:r>
          </a:p>
        </p:txBody>
      </p:sp>
      <p:sp>
        <p:nvSpPr>
          <p:cNvPr id="41" name="TextBox 40"/>
          <p:cNvSpPr txBox="1"/>
          <p:nvPr/>
        </p:nvSpPr>
        <p:spPr>
          <a:xfrm>
            <a:off x="6096000" y="1160502"/>
            <a:ext cx="1447800" cy="369332"/>
          </a:xfrm>
          <a:prstGeom prst="rect">
            <a:avLst/>
          </a:prstGeom>
          <a:noFill/>
        </p:spPr>
        <p:txBody>
          <a:bodyPr wrap="square" rtlCol="0">
            <a:spAutoFit/>
          </a:bodyPr>
          <a:lstStyle/>
          <a:p>
            <a:r>
              <a:rPr lang="en-US" dirty="0"/>
              <a:t>Asia Pacific </a:t>
            </a:r>
          </a:p>
        </p:txBody>
      </p:sp>
      <p:sp>
        <p:nvSpPr>
          <p:cNvPr id="42" name="TextBox 41"/>
          <p:cNvSpPr txBox="1"/>
          <p:nvPr/>
        </p:nvSpPr>
        <p:spPr>
          <a:xfrm>
            <a:off x="8458200" y="4114800"/>
            <a:ext cx="1371600" cy="1477328"/>
          </a:xfrm>
          <a:prstGeom prst="rect">
            <a:avLst/>
          </a:prstGeom>
          <a:noFill/>
        </p:spPr>
        <p:txBody>
          <a:bodyPr wrap="square" rtlCol="0">
            <a:spAutoFit/>
          </a:bodyPr>
          <a:lstStyle/>
          <a:p>
            <a:pPr algn="ctr"/>
            <a:r>
              <a:rPr lang="en-US" dirty="0"/>
              <a:t>*</a:t>
            </a:r>
            <a:r>
              <a:rPr lang="en-US" b="1" dirty="0"/>
              <a:t>2008 </a:t>
            </a:r>
          </a:p>
          <a:p>
            <a:pPr algn="ctr"/>
            <a:r>
              <a:rPr lang="en-US" b="1" dirty="0"/>
              <a:t>Total 1258.0 </a:t>
            </a:r>
            <a:r>
              <a:rPr lang="en-US" dirty="0"/>
              <a:t>thousand million </a:t>
            </a:r>
          </a:p>
          <a:p>
            <a:pPr algn="ctr"/>
            <a:r>
              <a:rPr lang="en-US" dirty="0"/>
              <a:t>barrels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3" cstate="print"/>
          <a:srcRect/>
          <a:stretch>
            <a:fillRect/>
          </a:stretch>
        </p:blipFill>
        <p:spPr bwMode="auto">
          <a:xfrm>
            <a:off x="2057400" y="1393480"/>
            <a:ext cx="8077200" cy="5099395"/>
          </a:xfrm>
          <a:prstGeom prst="rect">
            <a:avLst/>
          </a:prstGeom>
          <a:noFill/>
          <a:ln w="9525">
            <a:noFill/>
            <a:miter lim="800000"/>
            <a:headEnd/>
            <a:tailEnd/>
          </a:ln>
        </p:spPr>
      </p:pic>
      <p:sp>
        <p:nvSpPr>
          <p:cNvPr id="4" name="Slide Number Placeholder 3"/>
          <p:cNvSpPr>
            <a:spLocks noGrp="1"/>
          </p:cNvSpPr>
          <p:nvPr>
            <p:ph type="sldNum" sz="quarter" idx="10"/>
          </p:nvPr>
        </p:nvSpPr>
        <p:spPr/>
        <p:txBody>
          <a:bodyPr/>
          <a:lstStyle/>
          <a:p>
            <a:fld id="{CA896AE0-F595-4139-AC8B-0AE9B6DBBC86}" type="slidenum">
              <a:rPr lang="en-US"/>
              <a:pPr/>
              <a:t>12</a:t>
            </a:fld>
            <a:endParaRPr lang="en-US"/>
          </a:p>
        </p:txBody>
      </p:sp>
      <p:sp>
        <p:nvSpPr>
          <p:cNvPr id="2394114" name="Rectangle 2"/>
          <p:cNvSpPr>
            <a:spLocks noGrp="1" noChangeArrowheads="1"/>
          </p:cNvSpPr>
          <p:nvPr>
            <p:ph type="title"/>
          </p:nvPr>
        </p:nvSpPr>
        <p:spPr>
          <a:xfrm>
            <a:off x="838200" y="91320"/>
            <a:ext cx="10515600" cy="1325563"/>
          </a:xfrm>
        </p:spPr>
        <p:txBody>
          <a:bodyPr/>
          <a:lstStyle/>
          <a:p>
            <a:r>
              <a:rPr lang="en-US" altLang="en-GB" dirty="0"/>
              <a:t>Oil production by area</a:t>
            </a:r>
            <a:r>
              <a:rPr lang="en-GB" altLang="en-GB" dirty="0"/>
              <a:t> </a:t>
            </a:r>
            <a:endParaRPr lang="en-US" altLang="en-GB"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a:t>Oil reserves-to-production (R/P) ratios</a:t>
            </a:r>
            <a:endParaRPr lang="en-US" dirty="0"/>
          </a:p>
        </p:txBody>
      </p:sp>
      <p:sp>
        <p:nvSpPr>
          <p:cNvPr id="4" name="Slide Number Placeholder 3"/>
          <p:cNvSpPr>
            <a:spLocks noGrp="1"/>
          </p:cNvSpPr>
          <p:nvPr>
            <p:ph type="sldNum" sz="quarter" idx="10"/>
          </p:nvPr>
        </p:nvSpPr>
        <p:spPr/>
        <p:txBody>
          <a:bodyPr/>
          <a:lstStyle/>
          <a:p>
            <a:fld id="{E4A5EECC-4918-40E0-B004-9B03AE7EC8F8}" type="slidenum">
              <a:rPr lang="en-US" smtClean="0"/>
              <a:pPr/>
              <a:t>13</a:t>
            </a:fld>
            <a:endParaRPr lang="en-US"/>
          </a:p>
        </p:txBody>
      </p:sp>
      <p:pic>
        <p:nvPicPr>
          <p:cNvPr id="2481154" name="Picture 2"/>
          <p:cNvPicPr>
            <a:picLocks noGrp="1" noChangeAspect="1" noChangeArrowheads="1"/>
          </p:cNvPicPr>
          <p:nvPr>
            <p:ph idx="1"/>
          </p:nvPr>
        </p:nvPicPr>
        <p:blipFill>
          <a:blip r:embed="rId2" cstate="print"/>
          <a:srcRect/>
          <a:stretch>
            <a:fillRect/>
          </a:stretch>
        </p:blipFill>
        <p:spPr bwMode="auto">
          <a:xfrm>
            <a:off x="2286000" y="1371600"/>
            <a:ext cx="7647002" cy="47244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C95ED9B4-1AB5-447B-B2B8-FB9AA887D741}" type="slidenum">
              <a:rPr lang="en-US"/>
              <a:pPr/>
              <a:t>14</a:t>
            </a:fld>
            <a:endParaRPr lang="en-US"/>
          </a:p>
        </p:txBody>
      </p:sp>
      <p:sp>
        <p:nvSpPr>
          <p:cNvPr id="2400258" name="Rectangle 2"/>
          <p:cNvSpPr>
            <a:spLocks noGrp="1" noChangeArrowheads="1"/>
          </p:cNvSpPr>
          <p:nvPr>
            <p:ph type="title"/>
          </p:nvPr>
        </p:nvSpPr>
        <p:spPr>
          <a:xfrm>
            <a:off x="2628900" y="304800"/>
            <a:ext cx="6934200" cy="457200"/>
          </a:xfrm>
        </p:spPr>
        <p:txBody>
          <a:bodyPr>
            <a:normAutofit fontScale="90000"/>
          </a:bodyPr>
          <a:lstStyle/>
          <a:p>
            <a:pPr algn="ctr"/>
            <a:r>
              <a:rPr lang="en-US" altLang="en-GB" dirty="0"/>
              <a:t>Oil consumption per capita</a:t>
            </a:r>
          </a:p>
        </p:txBody>
      </p:sp>
      <p:pic>
        <p:nvPicPr>
          <p:cNvPr id="2400261" name="Picture 5"/>
          <p:cNvPicPr>
            <a:picLocks noChangeAspect="1" noChangeArrowheads="1"/>
          </p:cNvPicPr>
          <p:nvPr/>
        </p:nvPicPr>
        <p:blipFill>
          <a:blip r:embed="rId3" cstate="print"/>
          <a:srcRect/>
          <a:stretch>
            <a:fillRect/>
          </a:stretch>
        </p:blipFill>
        <p:spPr bwMode="auto">
          <a:xfrm>
            <a:off x="2114550" y="914400"/>
            <a:ext cx="7962900" cy="502920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C09DC0F-E117-4832-B75D-96451BA24FEC}" type="slidenum">
              <a:rPr lang="en-US"/>
              <a:pPr/>
              <a:t>15</a:t>
            </a:fld>
            <a:endParaRPr lang="en-US"/>
          </a:p>
        </p:txBody>
      </p:sp>
      <p:sp>
        <p:nvSpPr>
          <p:cNvPr id="2416642" name="Rectangle 2"/>
          <p:cNvSpPr>
            <a:spLocks noGrp="1" noChangeArrowheads="1"/>
          </p:cNvSpPr>
          <p:nvPr>
            <p:ph type="title"/>
          </p:nvPr>
        </p:nvSpPr>
        <p:spPr>
          <a:xfrm>
            <a:off x="2743200" y="304800"/>
            <a:ext cx="6934200" cy="457200"/>
          </a:xfrm>
        </p:spPr>
        <p:txBody>
          <a:bodyPr>
            <a:normAutofit fontScale="90000"/>
          </a:bodyPr>
          <a:lstStyle/>
          <a:p>
            <a:r>
              <a:rPr lang="en-US" altLang="en-GB" dirty="0"/>
              <a:t>Major oil trade movements</a:t>
            </a:r>
          </a:p>
        </p:txBody>
      </p:sp>
      <p:pic>
        <p:nvPicPr>
          <p:cNvPr id="2416644" name="Picture 4"/>
          <p:cNvPicPr>
            <a:picLocks noChangeAspect="1" noChangeArrowheads="1"/>
          </p:cNvPicPr>
          <p:nvPr/>
        </p:nvPicPr>
        <p:blipFill>
          <a:blip r:embed="rId3" cstate="print"/>
          <a:srcRect/>
          <a:stretch>
            <a:fillRect/>
          </a:stretch>
        </p:blipFill>
        <p:spPr bwMode="auto">
          <a:xfrm>
            <a:off x="2009775" y="1066800"/>
            <a:ext cx="8172450" cy="5224036"/>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C09DC0F-E117-4832-B75D-96451BA24FEC}" type="slidenum">
              <a:rPr lang="en-US"/>
              <a:pPr/>
              <a:t>16</a:t>
            </a:fld>
            <a:endParaRPr lang="en-US"/>
          </a:p>
        </p:txBody>
      </p:sp>
      <p:sp>
        <p:nvSpPr>
          <p:cNvPr id="2416642" name="Rectangle 2"/>
          <p:cNvSpPr>
            <a:spLocks noGrp="1" noChangeArrowheads="1"/>
          </p:cNvSpPr>
          <p:nvPr>
            <p:ph type="title"/>
          </p:nvPr>
        </p:nvSpPr>
        <p:spPr>
          <a:xfrm>
            <a:off x="2628900" y="304800"/>
            <a:ext cx="6934200" cy="457200"/>
          </a:xfrm>
        </p:spPr>
        <p:txBody>
          <a:bodyPr>
            <a:normAutofit fontScale="90000"/>
          </a:bodyPr>
          <a:lstStyle/>
          <a:p>
            <a:pPr algn="ctr"/>
            <a:r>
              <a:rPr lang="en-US" altLang="en-GB" dirty="0"/>
              <a:t>Major oil trade movements</a:t>
            </a:r>
          </a:p>
        </p:txBody>
      </p:sp>
      <p:pic>
        <p:nvPicPr>
          <p:cNvPr id="2416644" name="Picture 4"/>
          <p:cNvPicPr>
            <a:picLocks noChangeAspect="1" noChangeArrowheads="1"/>
          </p:cNvPicPr>
          <p:nvPr/>
        </p:nvPicPr>
        <p:blipFill>
          <a:blip r:embed="rId3" cstate="print"/>
          <a:srcRect/>
          <a:stretch>
            <a:fillRect/>
          </a:stretch>
        </p:blipFill>
        <p:spPr bwMode="auto">
          <a:xfrm>
            <a:off x="2009775" y="1066800"/>
            <a:ext cx="8172450" cy="5224036"/>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3"/>
          <p:cNvSpPr>
            <a:spLocks noGrp="1"/>
          </p:cNvSpPr>
          <p:nvPr>
            <p:ph type="sldNum" sz="quarter" idx="10"/>
          </p:nvPr>
        </p:nvSpPr>
        <p:spPr/>
        <p:txBody>
          <a:bodyPr/>
          <a:lstStyle/>
          <a:p>
            <a:fld id="{BE96E12C-8B51-49A3-AE56-01CB5DC29B89}" type="slidenum">
              <a:rPr lang="en-US"/>
              <a:pPr/>
              <a:t>17</a:t>
            </a:fld>
            <a:endParaRPr lang="en-US"/>
          </a:p>
        </p:txBody>
      </p:sp>
      <p:sp>
        <p:nvSpPr>
          <p:cNvPr id="2307074" name="Rectangle 2"/>
          <p:cNvSpPr>
            <a:spLocks noGrp="1" noChangeArrowheads="1"/>
          </p:cNvSpPr>
          <p:nvPr>
            <p:ph type="title"/>
          </p:nvPr>
        </p:nvSpPr>
        <p:spPr>
          <a:xfrm>
            <a:off x="2747963" y="304801"/>
            <a:ext cx="6696075" cy="650875"/>
          </a:xfrm>
        </p:spPr>
        <p:txBody>
          <a:bodyPr>
            <a:normAutofit fontScale="90000"/>
          </a:bodyPr>
          <a:lstStyle/>
          <a:p>
            <a:pPr algn="ctr">
              <a:tabLst>
                <a:tab pos="919163" algn="l"/>
              </a:tabLst>
            </a:pPr>
            <a:r>
              <a:rPr lang="en-US" dirty="0"/>
              <a:t>World Petroleum Demand</a:t>
            </a:r>
          </a:p>
        </p:txBody>
      </p:sp>
      <p:grpSp>
        <p:nvGrpSpPr>
          <p:cNvPr id="2" name="Group 1">
            <a:extLst>
              <a:ext uri="{FF2B5EF4-FFF2-40B4-BE49-F238E27FC236}">
                <a16:creationId xmlns:a16="http://schemas.microsoft.com/office/drawing/2014/main" id="{5E87AC32-9A0B-4CC9-B74F-F58C5A02C25F}"/>
              </a:ext>
            </a:extLst>
          </p:cNvPr>
          <p:cNvGrpSpPr/>
          <p:nvPr/>
        </p:nvGrpSpPr>
        <p:grpSpPr>
          <a:xfrm>
            <a:off x="2305050" y="1597025"/>
            <a:ext cx="7581900" cy="4883151"/>
            <a:chOff x="2362200" y="1597025"/>
            <a:chExt cx="7581900" cy="4883151"/>
          </a:xfrm>
        </p:grpSpPr>
        <p:graphicFrame>
          <p:nvGraphicFramePr>
            <p:cNvPr id="2307075" name="Object 3"/>
            <p:cNvGraphicFramePr>
              <a:graphicFrameLocks noChangeAspect="1"/>
            </p:cNvGraphicFramePr>
            <p:nvPr>
              <p:extLst>
                <p:ext uri="{D42A27DB-BD31-4B8C-83A1-F6EECF244321}">
                  <p14:modId xmlns:p14="http://schemas.microsoft.com/office/powerpoint/2010/main" val="1584951748"/>
                </p:ext>
              </p:extLst>
            </p:nvPr>
          </p:nvGraphicFramePr>
          <p:xfrm>
            <a:off x="5981700" y="2400300"/>
            <a:ext cx="3962400" cy="2743200"/>
          </p:xfrm>
          <a:graphic>
            <a:graphicData uri="http://schemas.openxmlformats.org/presentationml/2006/ole">
              <mc:AlternateContent xmlns:mc="http://schemas.openxmlformats.org/markup-compatibility/2006">
                <mc:Choice xmlns:v="urn:schemas-microsoft-com:vml" Requires="v">
                  <p:oleObj name="Chart" r:id="rId3" imgW="5857712" imgH="3857625" progId="MSGraph.Chart.8">
                    <p:embed followColorScheme="full"/>
                  </p:oleObj>
                </mc:Choice>
                <mc:Fallback>
                  <p:oleObj name="Chart" r:id="rId3" imgW="5857712" imgH="3857625" progId="MSGraph.Chart.8">
                    <p:embed followColorScheme="full"/>
                    <p:pic>
                      <p:nvPicPr>
                        <p:cNvPr id="2307075" name="Object 3"/>
                        <p:cNvPicPr>
                          <a:picLocks noChangeAspect="1" noChangeArrowheads="1"/>
                        </p:cNvPicPr>
                        <p:nvPr/>
                      </p:nvPicPr>
                      <p:blipFill>
                        <a:blip r:embed="rId4"/>
                        <a:srcRect l="25185" t="16806" r="21024" b="28023"/>
                        <a:stretch>
                          <a:fillRect/>
                        </a:stretch>
                      </p:blipFill>
                      <p:spPr bwMode="invGray">
                        <a:xfrm>
                          <a:off x="5981700" y="2400300"/>
                          <a:ext cx="3962400" cy="2743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307076" name="Object 4"/>
            <p:cNvGraphicFramePr>
              <a:graphicFrameLocks noChangeAspect="1"/>
            </p:cNvGraphicFramePr>
            <p:nvPr>
              <p:extLst>
                <p:ext uri="{D42A27DB-BD31-4B8C-83A1-F6EECF244321}">
                  <p14:modId xmlns:p14="http://schemas.microsoft.com/office/powerpoint/2010/main" val="3809122208"/>
                </p:ext>
              </p:extLst>
            </p:nvPr>
          </p:nvGraphicFramePr>
          <p:xfrm>
            <a:off x="2362200" y="2400300"/>
            <a:ext cx="3441700" cy="2895600"/>
          </p:xfrm>
          <a:graphic>
            <a:graphicData uri="http://schemas.openxmlformats.org/presentationml/2006/ole">
              <mc:AlternateContent xmlns:mc="http://schemas.openxmlformats.org/markup-compatibility/2006">
                <mc:Choice xmlns:v="urn:schemas-microsoft-com:vml" Requires="v">
                  <p:oleObj name="Chart" r:id="rId5" imgW="7648687" imgH="4219408" progId="MSGraph.Chart.8">
                    <p:embed followColorScheme="full"/>
                  </p:oleObj>
                </mc:Choice>
                <mc:Fallback>
                  <p:oleObj name="Chart" r:id="rId5" imgW="7648687" imgH="4219408" progId="MSGraph.Chart.8">
                    <p:embed followColorScheme="full"/>
                    <p:pic>
                      <p:nvPicPr>
                        <p:cNvPr id="2307076" name="Object 4"/>
                        <p:cNvPicPr>
                          <a:picLocks noChangeAspect="1" noChangeArrowheads="1"/>
                        </p:cNvPicPr>
                        <p:nvPr/>
                      </p:nvPicPr>
                      <p:blipFill>
                        <a:blip r:embed="rId6"/>
                        <a:srcRect l="14702" r="50677" b="48260"/>
                        <a:stretch>
                          <a:fillRect/>
                        </a:stretch>
                      </p:blipFill>
                      <p:spPr bwMode="invGray">
                        <a:xfrm>
                          <a:off x="2362200" y="2400300"/>
                          <a:ext cx="3441700" cy="28956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307077" name="Text Box 5"/>
            <p:cNvSpPr txBox="1">
              <a:spLocks noChangeArrowheads="1"/>
            </p:cNvSpPr>
            <p:nvPr/>
          </p:nvSpPr>
          <p:spPr bwMode="invGray">
            <a:xfrm>
              <a:off x="3937000" y="1597025"/>
              <a:ext cx="647700" cy="427038"/>
            </a:xfrm>
            <a:prstGeom prst="rect">
              <a:avLst/>
            </a:prstGeom>
            <a:noFill/>
            <a:ln w="12700">
              <a:noFill/>
              <a:miter lim="800000"/>
              <a:headEnd type="none" w="sm" len="sm"/>
              <a:tailEnd type="none" w="sm" len="sm"/>
            </a:ln>
            <a:effectLst/>
          </p:spPr>
          <p:txBody>
            <a:bodyPr wrap="none" lIns="0" tIns="0" rIns="0" bIns="0">
              <a:spAutoFit/>
            </a:bodyPr>
            <a:lstStyle/>
            <a:p>
              <a:pPr algn="l"/>
              <a:r>
                <a:rPr lang="en-US" sz="2800" b="1">
                  <a:latin typeface="Arial Narrow" pitchFamily="34" charset="0"/>
                </a:rPr>
                <a:t>2002</a:t>
              </a:r>
            </a:p>
          </p:txBody>
        </p:sp>
        <p:sp>
          <p:nvSpPr>
            <p:cNvPr id="2307078" name="Text Box 6"/>
            <p:cNvSpPr txBox="1">
              <a:spLocks noChangeArrowheads="1"/>
            </p:cNvSpPr>
            <p:nvPr/>
          </p:nvSpPr>
          <p:spPr bwMode="invGray">
            <a:xfrm>
              <a:off x="7646988" y="1616075"/>
              <a:ext cx="647700" cy="427038"/>
            </a:xfrm>
            <a:prstGeom prst="rect">
              <a:avLst/>
            </a:prstGeom>
            <a:noFill/>
            <a:ln w="12700" algn="ctr">
              <a:noFill/>
              <a:miter lim="800000"/>
              <a:headEnd type="none" w="sm" len="sm"/>
              <a:tailEnd type="none" w="sm" len="sm"/>
            </a:ln>
            <a:effectLst/>
          </p:spPr>
          <p:txBody>
            <a:bodyPr wrap="none" lIns="0" tIns="0" rIns="0" bIns="0">
              <a:spAutoFit/>
            </a:bodyPr>
            <a:lstStyle/>
            <a:p>
              <a:pPr algn="l"/>
              <a:r>
                <a:rPr lang="en-US" sz="2800" b="1">
                  <a:latin typeface="Arial Narrow" pitchFamily="34" charset="0"/>
                </a:rPr>
                <a:t>2011</a:t>
              </a:r>
            </a:p>
          </p:txBody>
        </p:sp>
        <p:sp>
          <p:nvSpPr>
            <p:cNvPr id="2307079" name="Freeform 7"/>
            <p:cNvSpPr>
              <a:spLocks/>
            </p:cNvSpPr>
            <p:nvPr/>
          </p:nvSpPr>
          <p:spPr bwMode="auto">
            <a:xfrm>
              <a:off x="5148263" y="3036889"/>
              <a:ext cx="696912" cy="382587"/>
            </a:xfrm>
            <a:custGeom>
              <a:avLst/>
              <a:gdLst/>
              <a:ahLst/>
              <a:cxnLst>
                <a:cxn ang="0">
                  <a:pos x="112" y="0"/>
                </a:cxn>
                <a:cxn ang="0">
                  <a:pos x="128" y="0"/>
                </a:cxn>
                <a:cxn ang="0">
                  <a:pos x="160" y="0"/>
                </a:cxn>
                <a:cxn ang="0">
                  <a:pos x="177" y="5"/>
                </a:cxn>
                <a:cxn ang="0">
                  <a:pos x="209" y="5"/>
                </a:cxn>
                <a:cxn ang="0">
                  <a:pos x="225" y="5"/>
                </a:cxn>
                <a:cxn ang="0">
                  <a:pos x="241" y="5"/>
                </a:cxn>
                <a:cxn ang="0">
                  <a:pos x="273" y="10"/>
                </a:cxn>
                <a:cxn ang="0">
                  <a:pos x="289" y="10"/>
                </a:cxn>
                <a:cxn ang="0">
                  <a:pos x="321" y="10"/>
                </a:cxn>
                <a:cxn ang="0">
                  <a:pos x="337" y="16"/>
                </a:cxn>
                <a:cxn ang="0">
                  <a:pos x="353" y="16"/>
                </a:cxn>
                <a:cxn ang="0">
                  <a:pos x="380" y="21"/>
                </a:cxn>
                <a:cxn ang="0">
                  <a:pos x="396" y="21"/>
                </a:cxn>
                <a:cxn ang="0">
                  <a:pos x="429" y="26"/>
                </a:cxn>
                <a:cxn ang="0">
                  <a:pos x="439" y="26"/>
                </a:cxn>
                <a:cxn ang="0">
                  <a:pos x="0" y="241"/>
                </a:cxn>
                <a:cxn ang="0">
                  <a:pos x="112" y="0"/>
                </a:cxn>
              </a:cxnLst>
              <a:rect l="0" t="0" r="r" b="b"/>
              <a:pathLst>
                <a:path w="439" h="241">
                  <a:moveTo>
                    <a:pt x="112" y="0"/>
                  </a:moveTo>
                  <a:lnTo>
                    <a:pt x="128" y="0"/>
                  </a:lnTo>
                  <a:lnTo>
                    <a:pt x="160" y="0"/>
                  </a:lnTo>
                  <a:lnTo>
                    <a:pt x="177" y="5"/>
                  </a:lnTo>
                  <a:lnTo>
                    <a:pt x="209" y="5"/>
                  </a:lnTo>
                  <a:lnTo>
                    <a:pt x="225" y="5"/>
                  </a:lnTo>
                  <a:lnTo>
                    <a:pt x="241" y="5"/>
                  </a:lnTo>
                  <a:lnTo>
                    <a:pt x="273" y="10"/>
                  </a:lnTo>
                  <a:lnTo>
                    <a:pt x="289" y="10"/>
                  </a:lnTo>
                  <a:lnTo>
                    <a:pt x="321" y="10"/>
                  </a:lnTo>
                  <a:lnTo>
                    <a:pt x="337" y="16"/>
                  </a:lnTo>
                  <a:lnTo>
                    <a:pt x="353" y="16"/>
                  </a:lnTo>
                  <a:lnTo>
                    <a:pt x="380" y="21"/>
                  </a:lnTo>
                  <a:lnTo>
                    <a:pt x="396" y="21"/>
                  </a:lnTo>
                  <a:lnTo>
                    <a:pt x="429" y="26"/>
                  </a:lnTo>
                  <a:lnTo>
                    <a:pt x="439" y="26"/>
                  </a:lnTo>
                  <a:lnTo>
                    <a:pt x="0" y="241"/>
                  </a:lnTo>
                  <a:lnTo>
                    <a:pt x="112" y="0"/>
                  </a:lnTo>
                  <a:close/>
                </a:path>
              </a:pathLst>
            </a:custGeom>
            <a:noFill/>
            <a:ln w="9525">
              <a:noFill/>
              <a:round/>
              <a:headEnd/>
              <a:tailEnd/>
            </a:ln>
          </p:spPr>
          <p:txBody>
            <a:bodyPr/>
            <a:lstStyle/>
            <a:p>
              <a:endParaRPr lang="en-US"/>
            </a:p>
          </p:txBody>
        </p:sp>
        <p:sp>
          <p:nvSpPr>
            <p:cNvPr id="2307080" name="Freeform 8"/>
            <p:cNvSpPr>
              <a:spLocks/>
            </p:cNvSpPr>
            <p:nvPr/>
          </p:nvSpPr>
          <p:spPr bwMode="auto">
            <a:xfrm>
              <a:off x="3659189" y="3130550"/>
              <a:ext cx="960437" cy="706438"/>
            </a:xfrm>
            <a:custGeom>
              <a:avLst/>
              <a:gdLst/>
              <a:ahLst/>
              <a:cxnLst>
                <a:cxn ang="0">
                  <a:pos x="605" y="187"/>
                </a:cxn>
                <a:cxn ang="0">
                  <a:pos x="0" y="0"/>
                </a:cxn>
                <a:cxn ang="0">
                  <a:pos x="0" y="257"/>
                </a:cxn>
                <a:cxn ang="0">
                  <a:pos x="605" y="445"/>
                </a:cxn>
                <a:cxn ang="0">
                  <a:pos x="605" y="187"/>
                </a:cxn>
              </a:cxnLst>
              <a:rect l="0" t="0" r="r" b="b"/>
              <a:pathLst>
                <a:path w="605" h="445">
                  <a:moveTo>
                    <a:pt x="605" y="187"/>
                  </a:moveTo>
                  <a:lnTo>
                    <a:pt x="0" y="0"/>
                  </a:lnTo>
                  <a:lnTo>
                    <a:pt x="0" y="257"/>
                  </a:lnTo>
                  <a:lnTo>
                    <a:pt x="605" y="445"/>
                  </a:lnTo>
                  <a:lnTo>
                    <a:pt x="605" y="187"/>
                  </a:lnTo>
                  <a:close/>
                </a:path>
              </a:pathLst>
            </a:custGeom>
            <a:noFill/>
            <a:ln w="9525">
              <a:noFill/>
              <a:round/>
              <a:headEnd/>
              <a:tailEnd/>
            </a:ln>
          </p:spPr>
          <p:txBody>
            <a:bodyPr/>
            <a:lstStyle/>
            <a:p>
              <a:endParaRPr lang="en-US"/>
            </a:p>
          </p:txBody>
        </p:sp>
        <p:sp>
          <p:nvSpPr>
            <p:cNvPr id="2307081" name="Rectangle 9"/>
            <p:cNvSpPr>
              <a:spLocks noChangeArrowheads="1"/>
            </p:cNvSpPr>
            <p:nvPr/>
          </p:nvSpPr>
          <p:spPr bwMode="auto">
            <a:xfrm>
              <a:off x="8104188" y="5505451"/>
              <a:ext cx="119062" cy="119063"/>
            </a:xfrm>
            <a:prstGeom prst="rect">
              <a:avLst/>
            </a:prstGeom>
            <a:noFill/>
            <a:ln w="9525">
              <a:noFill/>
              <a:miter lim="800000"/>
              <a:headEnd/>
              <a:tailEnd/>
            </a:ln>
          </p:spPr>
          <p:txBody>
            <a:bodyPr/>
            <a:lstStyle/>
            <a:p>
              <a:endParaRPr lang="en-US"/>
            </a:p>
          </p:txBody>
        </p:sp>
        <p:sp>
          <p:nvSpPr>
            <p:cNvPr id="2307082" name="Rectangle 10"/>
            <p:cNvSpPr>
              <a:spLocks noChangeArrowheads="1"/>
            </p:cNvSpPr>
            <p:nvPr/>
          </p:nvSpPr>
          <p:spPr bwMode="auto">
            <a:xfrm>
              <a:off x="7164388" y="5467351"/>
              <a:ext cx="119062" cy="119063"/>
            </a:xfrm>
            <a:prstGeom prst="rect">
              <a:avLst/>
            </a:prstGeom>
            <a:noFill/>
            <a:ln w="9525">
              <a:noFill/>
              <a:miter lim="800000"/>
              <a:headEnd/>
              <a:tailEnd/>
            </a:ln>
          </p:spPr>
          <p:txBody>
            <a:bodyPr/>
            <a:lstStyle/>
            <a:p>
              <a:endParaRPr lang="en-US"/>
            </a:p>
          </p:txBody>
        </p:sp>
        <p:sp>
          <p:nvSpPr>
            <p:cNvPr id="2307083" name="Rectangle 11"/>
            <p:cNvSpPr>
              <a:spLocks noChangeArrowheads="1"/>
            </p:cNvSpPr>
            <p:nvPr/>
          </p:nvSpPr>
          <p:spPr bwMode="auto">
            <a:xfrm>
              <a:off x="4560888" y="5791201"/>
              <a:ext cx="119062" cy="119063"/>
            </a:xfrm>
            <a:prstGeom prst="rect">
              <a:avLst/>
            </a:prstGeom>
            <a:noFill/>
            <a:ln w="9525">
              <a:noFill/>
              <a:miter lim="800000"/>
              <a:headEnd/>
              <a:tailEnd/>
            </a:ln>
          </p:spPr>
          <p:txBody>
            <a:bodyPr/>
            <a:lstStyle/>
            <a:p>
              <a:endParaRPr lang="en-US"/>
            </a:p>
          </p:txBody>
        </p:sp>
        <p:sp>
          <p:nvSpPr>
            <p:cNvPr id="2307084" name="Rectangle 12"/>
            <p:cNvSpPr>
              <a:spLocks noChangeArrowheads="1"/>
            </p:cNvSpPr>
            <p:nvPr/>
          </p:nvSpPr>
          <p:spPr bwMode="auto">
            <a:xfrm>
              <a:off x="7164388" y="6105526"/>
              <a:ext cx="119062" cy="119063"/>
            </a:xfrm>
            <a:prstGeom prst="rect">
              <a:avLst/>
            </a:prstGeom>
            <a:noFill/>
            <a:ln w="9525">
              <a:noFill/>
              <a:miter lim="800000"/>
              <a:headEnd/>
              <a:tailEnd/>
            </a:ln>
          </p:spPr>
          <p:txBody>
            <a:bodyPr/>
            <a:lstStyle/>
            <a:p>
              <a:endParaRPr lang="en-US"/>
            </a:p>
          </p:txBody>
        </p:sp>
        <p:sp>
          <p:nvSpPr>
            <p:cNvPr id="2307085" name="Rectangle 13"/>
            <p:cNvSpPr>
              <a:spLocks noChangeArrowheads="1"/>
            </p:cNvSpPr>
            <p:nvPr/>
          </p:nvSpPr>
          <p:spPr bwMode="auto">
            <a:xfrm>
              <a:off x="5661026" y="4806950"/>
              <a:ext cx="1439863" cy="1004888"/>
            </a:xfrm>
            <a:prstGeom prst="rect">
              <a:avLst/>
            </a:prstGeom>
            <a:noFill/>
            <a:ln w="9525">
              <a:noFill/>
              <a:miter lim="800000"/>
              <a:headEnd/>
              <a:tailEnd/>
            </a:ln>
            <a:effectLst>
              <a:outerShdw algn="ctr" rotWithShape="0">
                <a:srgbClr val="000000"/>
              </a:outerShdw>
            </a:effectLst>
          </p:spPr>
          <p:txBody>
            <a:bodyPr lIns="0" tIns="0" rIns="0" bIns="0">
              <a:spAutoFit/>
            </a:bodyPr>
            <a:lstStyle/>
            <a:p>
              <a:pPr algn="l">
                <a:lnSpc>
                  <a:spcPct val="110000"/>
                </a:lnSpc>
              </a:pPr>
              <a:r>
                <a:rPr lang="en-US" sz="2000" dirty="0">
                  <a:latin typeface="Arial Narrow" pitchFamily="34" charset="0"/>
                </a:rPr>
                <a:t>U.S.A</a:t>
              </a:r>
            </a:p>
            <a:p>
              <a:pPr algn="l">
                <a:lnSpc>
                  <a:spcPct val="110000"/>
                </a:lnSpc>
              </a:pPr>
              <a:r>
                <a:rPr lang="en-US" sz="2000" dirty="0">
                  <a:latin typeface="Arial Narrow" pitchFamily="34" charset="0"/>
                </a:rPr>
                <a:t>Europe</a:t>
              </a:r>
            </a:p>
            <a:p>
              <a:pPr algn="l">
                <a:lnSpc>
                  <a:spcPct val="110000"/>
                </a:lnSpc>
              </a:pPr>
              <a:r>
                <a:rPr lang="en-US" sz="2000" dirty="0">
                  <a:latin typeface="Arial Narrow" pitchFamily="34" charset="0"/>
                </a:rPr>
                <a:t>Far East</a:t>
              </a:r>
            </a:p>
          </p:txBody>
        </p:sp>
        <p:sp>
          <p:nvSpPr>
            <p:cNvPr id="2307086" name="AutoShape 14"/>
            <p:cNvSpPr>
              <a:spLocks noChangeArrowheads="1"/>
            </p:cNvSpPr>
            <p:nvPr/>
          </p:nvSpPr>
          <p:spPr bwMode="auto">
            <a:xfrm>
              <a:off x="5170488" y="4854576"/>
              <a:ext cx="290512" cy="250825"/>
            </a:xfrm>
            <a:prstGeom prst="triangle">
              <a:avLst>
                <a:gd name="adj" fmla="val 50000"/>
              </a:avLst>
            </a:prstGeom>
            <a:solidFill>
              <a:srgbClr val="0000FF"/>
            </a:solidFill>
            <a:ln w="12700">
              <a:noFill/>
              <a:miter lim="800000"/>
              <a:headEnd type="none" w="sm" len="sm"/>
              <a:tailEnd type="none" w="sm" len="sm"/>
            </a:ln>
            <a:effectLst>
              <a:outerShdw dist="28398" dir="1593903" algn="ctr" rotWithShape="0">
                <a:schemeClr val="bg1">
                  <a:alpha val="50000"/>
                </a:schemeClr>
              </a:outerShdw>
            </a:effectLst>
          </p:spPr>
          <p:txBody>
            <a:bodyPr wrap="none" anchor="ctr"/>
            <a:lstStyle/>
            <a:p>
              <a:endParaRPr lang="en-US"/>
            </a:p>
          </p:txBody>
        </p:sp>
        <p:sp>
          <p:nvSpPr>
            <p:cNvPr id="2307087" name="AutoShape 15"/>
            <p:cNvSpPr>
              <a:spLocks noChangeArrowheads="1"/>
            </p:cNvSpPr>
            <p:nvPr/>
          </p:nvSpPr>
          <p:spPr bwMode="auto">
            <a:xfrm>
              <a:off x="5168901" y="5513389"/>
              <a:ext cx="290513" cy="250825"/>
            </a:xfrm>
            <a:prstGeom prst="triangle">
              <a:avLst>
                <a:gd name="adj" fmla="val 50000"/>
              </a:avLst>
            </a:prstGeom>
            <a:solidFill>
              <a:srgbClr val="FF9900"/>
            </a:solidFill>
            <a:ln w="12699">
              <a:noFill/>
              <a:miter lim="800000"/>
              <a:headEnd type="none" w="sm" len="sm"/>
              <a:tailEnd type="none" w="sm" len="sm"/>
            </a:ln>
            <a:effectLst>
              <a:outerShdw dist="28398" dir="1593903" algn="ctr" rotWithShape="0">
                <a:schemeClr val="bg1">
                  <a:alpha val="50000"/>
                </a:schemeClr>
              </a:outerShdw>
            </a:effectLst>
          </p:spPr>
          <p:txBody>
            <a:bodyPr wrap="none" anchor="ctr"/>
            <a:lstStyle/>
            <a:p>
              <a:pPr algn="ctr"/>
              <a:endParaRPr lang="en-US" sz="1300" u="sng">
                <a:solidFill>
                  <a:srgbClr val="000000"/>
                </a:solidFill>
                <a:latin typeface="Arial Narrow" pitchFamily="34" charset="0"/>
              </a:endParaRPr>
            </a:p>
          </p:txBody>
        </p:sp>
        <p:sp>
          <p:nvSpPr>
            <p:cNvPr id="2307088" name="AutoShape 16"/>
            <p:cNvSpPr>
              <a:spLocks noChangeArrowheads="1"/>
            </p:cNvSpPr>
            <p:nvPr/>
          </p:nvSpPr>
          <p:spPr bwMode="auto">
            <a:xfrm>
              <a:off x="5168901" y="5202239"/>
              <a:ext cx="290513" cy="250825"/>
            </a:xfrm>
            <a:prstGeom prst="triangle">
              <a:avLst>
                <a:gd name="adj" fmla="val 50000"/>
              </a:avLst>
            </a:prstGeom>
            <a:solidFill>
              <a:srgbClr val="00FF00"/>
            </a:solidFill>
            <a:ln w="12700">
              <a:noFill/>
              <a:miter lim="800000"/>
              <a:headEnd type="none" w="sm" len="sm"/>
              <a:tailEnd type="none" w="sm" len="sm"/>
            </a:ln>
            <a:effectLst>
              <a:outerShdw dist="28398" dir="1593903" algn="ctr" rotWithShape="0">
                <a:schemeClr val="bg1">
                  <a:alpha val="50000"/>
                </a:schemeClr>
              </a:outerShdw>
            </a:effectLst>
          </p:spPr>
          <p:txBody>
            <a:bodyPr wrap="none" anchor="ctr"/>
            <a:lstStyle/>
            <a:p>
              <a:endParaRPr lang="en-US"/>
            </a:p>
          </p:txBody>
        </p:sp>
        <p:sp>
          <p:nvSpPr>
            <p:cNvPr id="2307089" name="AutoShape 17"/>
            <p:cNvSpPr>
              <a:spLocks noChangeArrowheads="1"/>
            </p:cNvSpPr>
            <p:nvPr/>
          </p:nvSpPr>
          <p:spPr bwMode="auto">
            <a:xfrm>
              <a:off x="5138738" y="6192839"/>
              <a:ext cx="290512" cy="250825"/>
            </a:xfrm>
            <a:prstGeom prst="triangle">
              <a:avLst>
                <a:gd name="adj" fmla="val 50000"/>
              </a:avLst>
            </a:prstGeom>
            <a:solidFill>
              <a:srgbClr val="00FFFF"/>
            </a:solidFill>
            <a:ln w="12699">
              <a:noFill/>
              <a:miter lim="800000"/>
              <a:headEnd type="none" w="sm" len="sm"/>
              <a:tailEnd type="none" w="sm" len="sm"/>
            </a:ln>
            <a:effectLst>
              <a:outerShdw dist="28398" dir="1593903" algn="ctr" rotWithShape="0">
                <a:schemeClr val="bg1">
                  <a:alpha val="50000"/>
                </a:schemeClr>
              </a:outerShdw>
            </a:effectLst>
          </p:spPr>
          <p:txBody>
            <a:bodyPr wrap="none" anchor="ctr"/>
            <a:lstStyle/>
            <a:p>
              <a:endParaRPr lang="en-US"/>
            </a:p>
          </p:txBody>
        </p:sp>
        <p:sp>
          <p:nvSpPr>
            <p:cNvPr id="2307090" name="AutoShape 18"/>
            <p:cNvSpPr>
              <a:spLocks noChangeArrowheads="1"/>
            </p:cNvSpPr>
            <p:nvPr/>
          </p:nvSpPr>
          <p:spPr bwMode="auto">
            <a:xfrm>
              <a:off x="5138738" y="5845176"/>
              <a:ext cx="290512" cy="250825"/>
            </a:xfrm>
            <a:prstGeom prst="triangle">
              <a:avLst>
                <a:gd name="adj" fmla="val 50000"/>
              </a:avLst>
            </a:prstGeom>
            <a:solidFill>
              <a:schemeClr val="accent1"/>
            </a:solidFill>
            <a:ln w="12700">
              <a:noFill/>
              <a:miter lim="800000"/>
              <a:headEnd type="none" w="sm" len="sm"/>
              <a:tailEnd type="none" w="sm" len="sm"/>
            </a:ln>
            <a:effectLst>
              <a:outerShdw dist="28398" dir="1593903" algn="ctr" rotWithShape="0">
                <a:schemeClr val="bg1">
                  <a:alpha val="50000"/>
                </a:schemeClr>
              </a:outerShdw>
            </a:effectLst>
          </p:spPr>
          <p:txBody>
            <a:bodyPr wrap="none" anchor="ctr"/>
            <a:lstStyle/>
            <a:p>
              <a:pPr algn="ctr"/>
              <a:endParaRPr lang="en-US" sz="2800" b="1" i="1">
                <a:solidFill>
                  <a:srgbClr val="FFFF00"/>
                </a:solidFill>
                <a:latin typeface="Zurich LtCn BT" pitchFamily="34" charset="0"/>
              </a:endParaRPr>
            </a:p>
          </p:txBody>
        </p:sp>
        <p:sp>
          <p:nvSpPr>
            <p:cNvPr id="2307091" name="Rectangle 19"/>
            <p:cNvSpPr>
              <a:spLocks noChangeArrowheads="1"/>
            </p:cNvSpPr>
            <p:nvPr/>
          </p:nvSpPr>
          <p:spPr bwMode="auto">
            <a:xfrm>
              <a:off x="5657850" y="5810251"/>
              <a:ext cx="1506538" cy="669925"/>
            </a:xfrm>
            <a:prstGeom prst="rect">
              <a:avLst/>
            </a:prstGeom>
            <a:noFill/>
            <a:ln w="9525">
              <a:noFill/>
              <a:miter lim="800000"/>
              <a:headEnd/>
              <a:tailEnd/>
            </a:ln>
            <a:effectLst>
              <a:outerShdw algn="ctr" rotWithShape="0">
                <a:srgbClr val="000000"/>
              </a:outerShdw>
            </a:effectLst>
          </p:spPr>
          <p:txBody>
            <a:bodyPr lIns="0" tIns="0" rIns="0" bIns="0">
              <a:spAutoFit/>
            </a:bodyPr>
            <a:lstStyle/>
            <a:p>
              <a:pPr algn="l">
                <a:lnSpc>
                  <a:spcPct val="110000"/>
                </a:lnSpc>
              </a:pPr>
              <a:r>
                <a:rPr lang="en-US" sz="2000">
                  <a:latin typeface="Arial Narrow" pitchFamily="34" charset="0"/>
                </a:rPr>
                <a:t>Latin America</a:t>
              </a:r>
            </a:p>
            <a:p>
              <a:pPr algn="l">
                <a:lnSpc>
                  <a:spcPct val="110000"/>
                </a:lnSpc>
              </a:pPr>
              <a:r>
                <a:rPr lang="en-US" sz="2000">
                  <a:latin typeface="Arial Narrow" pitchFamily="34" charset="0"/>
                </a:rPr>
                <a:t>Others</a:t>
              </a:r>
            </a:p>
          </p:txBody>
        </p:sp>
        <p:sp>
          <p:nvSpPr>
            <p:cNvPr id="2307092" name="Line 20"/>
            <p:cNvSpPr>
              <a:spLocks noChangeShapeType="1"/>
            </p:cNvSpPr>
            <p:nvPr/>
          </p:nvSpPr>
          <p:spPr bwMode="auto">
            <a:xfrm>
              <a:off x="3108325" y="2087563"/>
              <a:ext cx="6172200" cy="0"/>
            </a:xfrm>
            <a:prstGeom prst="line">
              <a:avLst/>
            </a:prstGeom>
            <a:noFill/>
            <a:ln w="12699">
              <a:noFill/>
              <a:round/>
              <a:headEnd/>
              <a:tailEnd/>
            </a:ln>
            <a:effectLst>
              <a:outerShdw dist="28398" dir="1593903" algn="ctr" rotWithShape="0">
                <a:schemeClr val="bg1">
                  <a:alpha val="50000"/>
                </a:schemeClr>
              </a:outerShdw>
            </a:effectLst>
          </p:spPr>
          <p:txBody>
            <a:bodyPr wrap="none" anchor="ctr"/>
            <a:lstStyle/>
            <a:p>
              <a:endParaRPr lang="en-US"/>
            </a:p>
          </p:txBody>
        </p:sp>
        <p:sp>
          <p:nvSpPr>
            <p:cNvPr id="2307093" name="Text Box 21"/>
            <p:cNvSpPr txBox="1">
              <a:spLocks noChangeArrowheads="1"/>
            </p:cNvSpPr>
            <p:nvPr/>
          </p:nvSpPr>
          <p:spPr bwMode="auto">
            <a:xfrm>
              <a:off x="3019425" y="5461000"/>
              <a:ext cx="1817688" cy="427038"/>
            </a:xfrm>
            <a:prstGeom prst="rect">
              <a:avLst/>
            </a:prstGeom>
            <a:noFill/>
            <a:ln w="12699" algn="ctr">
              <a:noFill/>
              <a:miter lim="800000"/>
              <a:headEnd/>
              <a:tailEnd/>
            </a:ln>
            <a:effectLst>
              <a:outerShdw dist="28398" dir="1593903" algn="ctr" rotWithShape="0">
                <a:schemeClr val="bg1">
                  <a:alpha val="50000"/>
                </a:schemeClr>
              </a:outerShdw>
            </a:effectLst>
          </p:spPr>
          <p:txBody>
            <a:bodyPr wrap="none">
              <a:spAutoFit/>
            </a:bodyPr>
            <a:lstStyle/>
            <a:p>
              <a:pPr algn="l"/>
              <a:r>
                <a:rPr lang="en-US" sz="2200" b="1">
                  <a:latin typeface="Arial" charset="0"/>
                </a:rPr>
                <a:t>78 MM Bbl/d</a:t>
              </a:r>
            </a:p>
          </p:txBody>
        </p:sp>
        <p:sp>
          <p:nvSpPr>
            <p:cNvPr id="2307094" name="Text Box 22"/>
            <p:cNvSpPr txBox="1">
              <a:spLocks noChangeArrowheads="1"/>
            </p:cNvSpPr>
            <p:nvPr/>
          </p:nvSpPr>
          <p:spPr bwMode="auto">
            <a:xfrm>
              <a:off x="7362825" y="5499100"/>
              <a:ext cx="1817688" cy="427038"/>
            </a:xfrm>
            <a:prstGeom prst="rect">
              <a:avLst/>
            </a:prstGeom>
            <a:noFill/>
            <a:ln w="12699" algn="ctr">
              <a:noFill/>
              <a:miter lim="800000"/>
              <a:headEnd/>
              <a:tailEnd/>
            </a:ln>
            <a:effectLst>
              <a:outerShdw dist="28398" dir="1593903" algn="ctr" rotWithShape="0">
                <a:schemeClr val="bg1">
                  <a:alpha val="50000"/>
                </a:schemeClr>
              </a:outerShdw>
            </a:effectLst>
          </p:spPr>
          <p:txBody>
            <a:bodyPr wrap="none">
              <a:spAutoFit/>
            </a:bodyPr>
            <a:lstStyle/>
            <a:p>
              <a:pPr algn="l"/>
              <a:r>
                <a:rPr lang="en-US" sz="2200" b="1" dirty="0">
                  <a:latin typeface="Arial" charset="0"/>
                </a:rPr>
                <a:t>93 MM </a:t>
              </a:r>
              <a:r>
                <a:rPr lang="en-US" sz="2200" b="1" dirty="0" err="1">
                  <a:latin typeface="Arial" charset="0"/>
                </a:rPr>
                <a:t>Bbl</a:t>
              </a:r>
              <a:r>
                <a:rPr lang="en-US" sz="2200" b="1" dirty="0">
                  <a:latin typeface="Arial" charset="0"/>
                </a:rPr>
                <a:t>/d</a:t>
              </a:r>
            </a:p>
          </p:txBody>
        </p:sp>
      </p:gr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2"/>
          <p:cNvSpPr>
            <a:spLocks noGrp="1"/>
          </p:cNvSpPr>
          <p:nvPr>
            <p:ph type="sldNum" sz="quarter" idx="10"/>
          </p:nvPr>
        </p:nvSpPr>
        <p:spPr/>
        <p:txBody>
          <a:bodyPr/>
          <a:lstStyle/>
          <a:p>
            <a:fld id="{00DD9BFF-DCA8-4AED-BEAD-82C411E0751D}" type="slidenum">
              <a:rPr lang="en-US"/>
              <a:pPr/>
              <a:t>18</a:t>
            </a:fld>
            <a:endParaRPr lang="en-US"/>
          </a:p>
        </p:txBody>
      </p:sp>
      <p:sp>
        <p:nvSpPr>
          <p:cNvPr id="1794050" name="Rectangle 2"/>
          <p:cNvSpPr>
            <a:spLocks noGrp="1" noChangeArrowheads="1"/>
          </p:cNvSpPr>
          <p:nvPr>
            <p:ph type="title"/>
          </p:nvPr>
        </p:nvSpPr>
        <p:spPr>
          <a:xfrm>
            <a:off x="838200" y="276186"/>
            <a:ext cx="10515600" cy="1325563"/>
          </a:xfrm>
        </p:spPr>
        <p:txBody>
          <a:bodyPr/>
          <a:lstStyle/>
          <a:p>
            <a:r>
              <a:rPr lang="en-US" sz="2800" dirty="0"/>
              <a:t>OPEC Surplus Production Capacity</a:t>
            </a:r>
            <a:endParaRPr lang="en-GB" sz="2800" dirty="0"/>
          </a:p>
        </p:txBody>
      </p:sp>
      <p:sp>
        <p:nvSpPr>
          <p:cNvPr id="1794051" name="Rectangle 3"/>
          <p:cNvSpPr>
            <a:spLocks noChangeArrowheads="1"/>
          </p:cNvSpPr>
          <p:nvPr/>
        </p:nvSpPr>
        <p:spPr bwMode="auto">
          <a:xfrm>
            <a:off x="2238375" y="6210301"/>
            <a:ext cx="1885950" cy="479425"/>
          </a:xfrm>
          <a:prstGeom prst="rect">
            <a:avLst/>
          </a:prstGeom>
          <a:noFill/>
          <a:ln w="9525">
            <a:noFill/>
            <a:miter lim="800000"/>
            <a:headEnd/>
            <a:tailEnd/>
          </a:ln>
          <a:effectLst/>
        </p:spPr>
        <p:txBody>
          <a:bodyPr wrap="none" lIns="111125" tIns="53975" rIns="111125" bIns="53975" anchor="ctr"/>
          <a:lstStyle/>
          <a:p>
            <a:pPr algn="l"/>
            <a:endParaRPr lang="en-US" sz="2400"/>
          </a:p>
        </p:txBody>
      </p:sp>
      <p:sp>
        <p:nvSpPr>
          <p:cNvPr id="1794052" name="Rectangle 4"/>
          <p:cNvSpPr>
            <a:spLocks noChangeArrowheads="1"/>
          </p:cNvSpPr>
          <p:nvPr/>
        </p:nvSpPr>
        <p:spPr bwMode="auto">
          <a:xfrm>
            <a:off x="4638675" y="6210301"/>
            <a:ext cx="2914650" cy="479425"/>
          </a:xfrm>
          <a:prstGeom prst="rect">
            <a:avLst/>
          </a:prstGeom>
          <a:noFill/>
          <a:ln w="9525">
            <a:noFill/>
            <a:miter lim="800000"/>
            <a:headEnd/>
            <a:tailEnd/>
          </a:ln>
          <a:effectLst/>
        </p:spPr>
        <p:txBody>
          <a:bodyPr wrap="none" lIns="111125" tIns="53975" rIns="111125" bIns="53975" anchor="ctr"/>
          <a:lstStyle/>
          <a:p>
            <a:pPr algn="ctr"/>
            <a:endParaRPr lang="en-US" sz="2400"/>
          </a:p>
        </p:txBody>
      </p:sp>
      <p:graphicFrame>
        <p:nvGraphicFramePr>
          <p:cNvPr id="1794053" name="Object 5"/>
          <p:cNvGraphicFramePr>
            <a:graphicFrameLocks/>
          </p:cNvGraphicFramePr>
          <p:nvPr>
            <p:extLst>
              <p:ext uri="{D42A27DB-BD31-4B8C-83A1-F6EECF244321}">
                <p14:modId xmlns:p14="http://schemas.microsoft.com/office/powerpoint/2010/main" val="1696394678"/>
              </p:ext>
            </p:extLst>
          </p:nvPr>
        </p:nvGraphicFramePr>
        <p:xfrm>
          <a:off x="1524000" y="1079500"/>
          <a:ext cx="5638800" cy="5410200"/>
        </p:xfrm>
        <a:graphic>
          <a:graphicData uri="http://schemas.openxmlformats.org/presentationml/2006/ole">
            <mc:AlternateContent xmlns:mc="http://schemas.openxmlformats.org/markup-compatibility/2006">
              <mc:Choice xmlns:v="urn:schemas-microsoft-com:vml" Requires="v">
                <p:oleObj name="Chart" r:id="rId3" imgW="4991201" imgH="4724374" progId="MSGraph.Chart.8">
                  <p:embed followColorScheme="full"/>
                </p:oleObj>
              </mc:Choice>
              <mc:Fallback>
                <p:oleObj name="Chart" r:id="rId3" imgW="4991201" imgH="4724374" progId="MSGraph.Chart.8">
                  <p:embed followColorScheme="full"/>
                  <p:pic>
                    <p:nvPicPr>
                      <p:cNvPr id="1794053" name="Object 5"/>
                      <p:cNvPicPr>
                        <a:picLocks noChangeArrowheads="1"/>
                      </p:cNvPicPr>
                      <p:nvPr/>
                    </p:nvPicPr>
                    <p:blipFill>
                      <a:blip r:embed="rId4"/>
                      <a:srcRect/>
                      <a:stretch>
                        <a:fillRect/>
                      </a:stretch>
                    </p:blipFill>
                    <p:spPr bwMode="auto">
                      <a:xfrm>
                        <a:off x="1524000" y="1079500"/>
                        <a:ext cx="5638800" cy="5410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794054" name="Rectangle 6"/>
          <p:cNvSpPr>
            <a:spLocks noChangeArrowheads="1"/>
          </p:cNvSpPr>
          <p:nvPr/>
        </p:nvSpPr>
        <p:spPr bwMode="auto">
          <a:xfrm>
            <a:off x="1828800" y="141289"/>
            <a:ext cx="7467600" cy="879475"/>
          </a:xfrm>
          <a:prstGeom prst="rect">
            <a:avLst/>
          </a:prstGeom>
          <a:noFill/>
          <a:ln w="9525">
            <a:noFill/>
            <a:miter lim="800000"/>
            <a:headEnd/>
            <a:tailEnd/>
          </a:ln>
          <a:effectLst/>
        </p:spPr>
        <p:txBody>
          <a:bodyPr lIns="168275" tIns="88900" rIns="168275" bIns="88900"/>
          <a:lstStyle/>
          <a:p>
            <a:pPr algn="l"/>
            <a:endParaRPr lang="en-US" sz="2800">
              <a:solidFill>
                <a:srgbClr val="009900"/>
              </a:solidFill>
              <a:latin typeface="Arial" charset="0"/>
            </a:endParaRPr>
          </a:p>
        </p:txBody>
      </p:sp>
      <p:sp>
        <p:nvSpPr>
          <p:cNvPr id="1794055" name="Text Box 7"/>
          <p:cNvSpPr txBox="1">
            <a:spLocks noChangeArrowheads="1"/>
          </p:cNvSpPr>
          <p:nvPr/>
        </p:nvSpPr>
        <p:spPr bwMode="auto">
          <a:xfrm>
            <a:off x="3054351" y="5664201"/>
            <a:ext cx="2085975" cy="396875"/>
          </a:xfrm>
          <a:prstGeom prst="rect">
            <a:avLst/>
          </a:prstGeom>
          <a:noFill/>
          <a:ln w="12700">
            <a:noFill/>
            <a:miter lim="800000"/>
            <a:headEnd type="none" w="sm" len="sm"/>
            <a:tailEnd type="none" w="sm" len="sm"/>
          </a:ln>
          <a:effectLst/>
        </p:spPr>
        <p:txBody>
          <a:bodyPr wrap="none">
            <a:spAutoFit/>
          </a:bodyPr>
          <a:lstStyle/>
          <a:p>
            <a:pPr algn="ctr" defTabSz="762000"/>
            <a:r>
              <a:rPr lang="en-GB" sz="2000" u="sng">
                <a:latin typeface="Arial" charset="0"/>
              </a:rPr>
              <a:t>Total:  2.66 Mb/d</a:t>
            </a:r>
          </a:p>
        </p:txBody>
      </p:sp>
      <p:sp>
        <p:nvSpPr>
          <p:cNvPr id="1794056" name="Text Box 8"/>
          <p:cNvSpPr txBox="1">
            <a:spLocks noChangeArrowheads="1"/>
          </p:cNvSpPr>
          <p:nvPr/>
        </p:nvSpPr>
        <p:spPr bwMode="auto">
          <a:xfrm>
            <a:off x="7162800" y="2159001"/>
            <a:ext cx="4038600" cy="1768475"/>
          </a:xfrm>
          <a:prstGeom prst="rect">
            <a:avLst/>
          </a:prstGeom>
          <a:noFill/>
          <a:ln w="9525">
            <a:noFill/>
            <a:miter lim="800000"/>
            <a:headEnd/>
            <a:tailEnd/>
          </a:ln>
          <a:effectLst/>
        </p:spPr>
        <p:txBody>
          <a:bodyPr>
            <a:spAutoFit/>
          </a:bodyPr>
          <a:lstStyle/>
          <a:p>
            <a:pPr algn="l">
              <a:spcBef>
                <a:spcPct val="50000"/>
              </a:spcBef>
            </a:pPr>
            <a:r>
              <a:rPr lang="en-GB" sz="2000" b="1" u="sng" dirty="0">
                <a:latin typeface="Univers 45 Light" pitchFamily="2" charset="0"/>
              </a:rPr>
              <a:t>1 September 2003 Position</a:t>
            </a:r>
          </a:p>
          <a:p>
            <a:pPr algn="l">
              <a:spcBef>
                <a:spcPct val="50000"/>
              </a:spcBef>
            </a:pPr>
            <a:r>
              <a:rPr lang="en-GB" sz="2000" dirty="0">
                <a:latin typeface="Univers 45 Light" pitchFamily="2" charset="0"/>
              </a:rPr>
              <a:t>Iraq Exports 		0.9</a:t>
            </a:r>
          </a:p>
          <a:p>
            <a:pPr algn="l">
              <a:spcBef>
                <a:spcPct val="50000"/>
              </a:spcBef>
            </a:pPr>
            <a:r>
              <a:rPr lang="en-GB" sz="2000" dirty="0">
                <a:latin typeface="Univers 45 Light" pitchFamily="2" charset="0"/>
              </a:rPr>
              <a:t>Venezuelan Exports	1.3-1.7</a:t>
            </a:r>
          </a:p>
          <a:p>
            <a:pPr algn="l">
              <a:spcBef>
                <a:spcPct val="50000"/>
              </a:spcBef>
            </a:pPr>
            <a:endParaRPr lang="en-GB" sz="2000" dirty="0">
              <a:latin typeface="Univers 45 Light" pitchFamily="2" charset="0"/>
            </a:endParaRPr>
          </a:p>
        </p:txBody>
      </p:sp>
      <p:sp>
        <p:nvSpPr>
          <p:cNvPr id="1794057" name="Rectangle 9"/>
          <p:cNvSpPr>
            <a:spLocks noChangeArrowheads="1"/>
          </p:cNvSpPr>
          <p:nvPr/>
        </p:nvSpPr>
        <p:spPr bwMode="auto">
          <a:xfrm>
            <a:off x="3599656" y="6361113"/>
            <a:ext cx="4992688" cy="336550"/>
          </a:xfrm>
          <a:prstGeom prst="rect">
            <a:avLst/>
          </a:prstGeom>
          <a:noFill/>
          <a:ln w="12700">
            <a:noFill/>
            <a:miter lim="800000"/>
            <a:headEnd type="none" w="sm" len="sm"/>
            <a:tailEnd type="none" w="sm" len="sm"/>
          </a:ln>
          <a:effectLst/>
        </p:spPr>
        <p:txBody>
          <a:bodyPr wrap="none">
            <a:spAutoFit/>
          </a:bodyPr>
          <a:lstStyle/>
          <a:p>
            <a:pPr defTabSz="762000"/>
            <a:r>
              <a:rPr lang="en-GB" sz="1600" dirty="0">
                <a:latin typeface="Arial" charset="0"/>
              </a:rPr>
              <a:t>All Non-OPEC capacity assumed to be utilised 100%.</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FE44C4F-18FE-45E6-9B4F-71F65DBEEDB3}" type="slidenum">
              <a:rPr lang="en-US"/>
              <a:pPr/>
              <a:t>19</a:t>
            </a:fld>
            <a:endParaRPr lang="en-US"/>
          </a:p>
        </p:txBody>
      </p:sp>
      <p:sp>
        <p:nvSpPr>
          <p:cNvPr id="2277378" name="Rectangle 2"/>
          <p:cNvSpPr>
            <a:spLocks noGrp="1" noChangeArrowheads="1"/>
          </p:cNvSpPr>
          <p:nvPr>
            <p:ph type="title"/>
          </p:nvPr>
        </p:nvSpPr>
        <p:spPr>
          <a:xfrm>
            <a:off x="838200" y="365125"/>
            <a:ext cx="10515600" cy="1325563"/>
          </a:xfrm>
        </p:spPr>
        <p:txBody>
          <a:bodyPr/>
          <a:lstStyle/>
          <a:p>
            <a:r>
              <a:rPr lang="en-US" dirty="0"/>
              <a:t>Crude Oil Characteristics</a:t>
            </a:r>
          </a:p>
        </p:txBody>
      </p:sp>
      <p:sp>
        <p:nvSpPr>
          <p:cNvPr id="2277379" name="Rectangle 3"/>
          <p:cNvSpPr>
            <a:spLocks noGrp="1" noChangeArrowheads="1"/>
          </p:cNvSpPr>
          <p:nvPr>
            <p:ph type="body" idx="1"/>
          </p:nvPr>
        </p:nvSpPr>
        <p:spPr>
          <a:xfrm>
            <a:off x="1752600" y="1690688"/>
            <a:ext cx="8686800" cy="4724400"/>
          </a:xfrm>
        </p:spPr>
        <p:txBody>
          <a:bodyPr>
            <a:normAutofit/>
          </a:bodyPr>
          <a:lstStyle/>
          <a:p>
            <a:r>
              <a:rPr lang="en-US" dirty="0"/>
              <a:t>Crude oils are classified by their density and sulfur content.  </a:t>
            </a:r>
          </a:p>
          <a:p>
            <a:pPr lvl="1"/>
            <a:r>
              <a:rPr lang="en-US" dirty="0"/>
              <a:t>Less dense (or "lighter") crudes generally have a higher share of light hydrocarbons -- higher value products </a:t>
            </a:r>
          </a:p>
          <a:p>
            <a:pPr lvl="1"/>
            <a:r>
              <a:rPr lang="en-US" dirty="0"/>
              <a:t>The denser ("heavier") crude oils produce a greater share of lower-valued products with simple distillation and require additional processing to produce the desired range of products.  </a:t>
            </a:r>
          </a:p>
          <a:p>
            <a:r>
              <a:rPr lang="en-US" dirty="0"/>
              <a:t>Some crude oils also have a higher sulfur content, an undesirable characteristic with respect to both processing and product quality.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C9E7A480-E26B-4A79-BD6C-34DFEED0C7FE}" type="slidenum">
              <a:rPr lang="en-US"/>
              <a:pPr/>
              <a:t>2</a:t>
            </a:fld>
            <a:endParaRPr lang="en-US"/>
          </a:p>
        </p:txBody>
      </p:sp>
      <p:sp>
        <p:nvSpPr>
          <p:cNvPr id="2380802" name="Rectangle 2"/>
          <p:cNvSpPr>
            <a:spLocks noGrp="1" noChangeArrowheads="1"/>
          </p:cNvSpPr>
          <p:nvPr>
            <p:ph type="title"/>
          </p:nvPr>
        </p:nvSpPr>
        <p:spPr>
          <a:xfrm>
            <a:off x="838200" y="304800"/>
            <a:ext cx="6934200" cy="958392"/>
          </a:xfrm>
        </p:spPr>
        <p:txBody>
          <a:bodyPr>
            <a:normAutofit/>
          </a:bodyPr>
          <a:lstStyle/>
          <a:p>
            <a:r>
              <a:rPr lang="en-US"/>
              <a:t>Key Commodity Components</a:t>
            </a:r>
          </a:p>
        </p:txBody>
      </p:sp>
      <p:sp>
        <p:nvSpPr>
          <p:cNvPr id="2380803" name="Rectangle 3"/>
          <p:cNvSpPr>
            <a:spLocks noGrp="1" noChangeArrowheads="1"/>
          </p:cNvSpPr>
          <p:nvPr>
            <p:ph type="body" idx="1"/>
          </p:nvPr>
        </p:nvSpPr>
        <p:spPr>
          <a:xfrm>
            <a:off x="838200" y="1538304"/>
            <a:ext cx="10436258" cy="3674719"/>
          </a:xfrm>
        </p:spPr>
        <p:txBody>
          <a:bodyPr/>
          <a:lstStyle/>
          <a:p>
            <a:r>
              <a:rPr lang="en-US" dirty="0"/>
              <a:t>Homogenous Asset</a:t>
            </a:r>
          </a:p>
          <a:p>
            <a:r>
              <a:rPr lang="en-US" dirty="0"/>
              <a:t>Large numbers of Buyers and Sellers</a:t>
            </a:r>
          </a:p>
          <a:p>
            <a:r>
              <a:rPr lang="en-US" dirty="0"/>
              <a:t>Must be Buyable/Sellable into the future</a:t>
            </a:r>
          </a:p>
          <a:p>
            <a:r>
              <a:rPr lang="en-US" dirty="0"/>
              <a:t>Forward Curve Behavior</a:t>
            </a:r>
          </a:p>
          <a:p>
            <a:pPr marL="628650" lvl="1"/>
            <a:r>
              <a:rPr lang="en-US" dirty="0"/>
              <a:t>Contango</a:t>
            </a:r>
          </a:p>
          <a:p>
            <a:pPr marL="628650" lvl="1"/>
            <a:r>
              <a:rPr lang="en-US" dirty="0"/>
              <a:t>Backwardation</a:t>
            </a:r>
          </a:p>
        </p:txBody>
      </p:sp>
    </p:spTree>
  </p:cSld>
  <p:clrMapOvr>
    <a:masterClrMapping/>
  </p:clrMapOvr>
  <p:transition spd="med">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D9EFD7E-5381-48B5-8796-93E99D44C57C}" type="slidenum">
              <a:rPr lang="en-US"/>
              <a:pPr/>
              <a:t>20</a:t>
            </a:fld>
            <a:endParaRPr lang="en-US"/>
          </a:p>
        </p:txBody>
      </p:sp>
      <p:sp>
        <p:nvSpPr>
          <p:cNvPr id="2279426" name="Rectangle 2"/>
          <p:cNvSpPr>
            <a:spLocks noGrp="1" noChangeArrowheads="1"/>
          </p:cNvSpPr>
          <p:nvPr>
            <p:ph type="title"/>
          </p:nvPr>
        </p:nvSpPr>
        <p:spPr/>
        <p:txBody>
          <a:bodyPr/>
          <a:lstStyle/>
          <a:p>
            <a:r>
              <a:rPr lang="en-US"/>
              <a:t>Heavy or Dense?</a:t>
            </a:r>
          </a:p>
        </p:txBody>
      </p:sp>
      <p:sp>
        <p:nvSpPr>
          <p:cNvPr id="2279427" name="Rectangle 3"/>
          <p:cNvSpPr>
            <a:spLocks noGrp="1" noChangeArrowheads="1"/>
          </p:cNvSpPr>
          <p:nvPr>
            <p:ph type="body" idx="1"/>
          </p:nvPr>
        </p:nvSpPr>
        <p:spPr>
          <a:xfrm>
            <a:off x="1752600" y="1690688"/>
            <a:ext cx="8686800" cy="4724400"/>
          </a:xfrm>
        </p:spPr>
        <p:txBody>
          <a:bodyPr/>
          <a:lstStyle/>
          <a:p>
            <a:pPr>
              <a:buFontTx/>
              <a:buNone/>
            </a:pPr>
            <a:r>
              <a:rPr lang="en-US" dirty="0"/>
              <a:t>Specific Gravity (SG) measures the weight of a compound relative to water.</a:t>
            </a:r>
          </a:p>
          <a:p>
            <a:pPr>
              <a:buFontTx/>
              <a:buNone/>
            </a:pPr>
            <a:endParaRPr lang="en-US" dirty="0"/>
          </a:p>
          <a:p>
            <a:pPr>
              <a:buFontTx/>
              <a:buNone/>
            </a:pPr>
            <a:r>
              <a:rPr lang="en-US" dirty="0"/>
              <a:t>SG =     </a:t>
            </a:r>
            <a:r>
              <a:rPr lang="en-US" u="sng" dirty="0"/>
              <a:t>Weight of the Compound</a:t>
            </a:r>
          </a:p>
          <a:p>
            <a:pPr>
              <a:buFontTx/>
              <a:buNone/>
            </a:pPr>
            <a:r>
              <a:rPr lang="en-US" dirty="0"/>
              <a:t>                      Weight of water</a:t>
            </a:r>
          </a:p>
          <a:p>
            <a:pPr>
              <a:buFontTx/>
              <a:buNone/>
            </a:pPr>
            <a:endParaRPr lang="en-US" dirty="0"/>
          </a:p>
          <a:p>
            <a:pPr>
              <a:buFontTx/>
              <a:buNone/>
            </a:pPr>
            <a:r>
              <a:rPr lang="en-US" dirty="0"/>
              <a:t>API gravity =    </a:t>
            </a:r>
            <a:r>
              <a:rPr lang="en-US" u="sng" dirty="0"/>
              <a:t>         141.5          </a:t>
            </a:r>
            <a:r>
              <a:rPr lang="en-US" dirty="0"/>
              <a:t>  -131.5</a:t>
            </a:r>
          </a:p>
          <a:p>
            <a:pPr>
              <a:buFontTx/>
              <a:buNone/>
            </a:pPr>
            <a:r>
              <a:rPr lang="en-US" dirty="0"/>
              <a:t>                         Specific Gravity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81486" name="Group 14"/>
          <p:cNvGraphicFramePr>
            <a:graphicFrameLocks noGrp="1"/>
          </p:cNvGraphicFramePr>
          <p:nvPr>
            <p:extLst>
              <p:ext uri="{D42A27DB-BD31-4B8C-83A1-F6EECF244321}">
                <p14:modId xmlns:p14="http://schemas.microsoft.com/office/powerpoint/2010/main" val="4178734390"/>
              </p:ext>
            </p:extLst>
          </p:nvPr>
        </p:nvGraphicFramePr>
        <p:xfrm>
          <a:off x="8381136" y="3633779"/>
          <a:ext cx="1901072" cy="517525"/>
        </p:xfrm>
        <a:graphic>
          <a:graphicData uri="http://schemas.openxmlformats.org/drawingml/2006/table">
            <a:tbl>
              <a:tblPr/>
              <a:tblGrid>
                <a:gridCol w="1901072">
                  <a:extLst>
                    <a:ext uri="{9D8B030D-6E8A-4147-A177-3AD203B41FA5}">
                      <a16:colId xmlns:a16="http://schemas.microsoft.com/office/drawing/2014/main" val="20000"/>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7" name="Slide Number Placeholder 5"/>
          <p:cNvSpPr>
            <a:spLocks noGrp="1"/>
          </p:cNvSpPr>
          <p:nvPr>
            <p:ph type="sldNum" sz="quarter" idx="10"/>
          </p:nvPr>
        </p:nvSpPr>
        <p:spPr/>
        <p:txBody>
          <a:bodyPr/>
          <a:lstStyle/>
          <a:p>
            <a:fld id="{A5BCC58C-BB6A-4C03-A13D-ABFEF1063B7B}" type="slidenum">
              <a:rPr lang="en-US"/>
              <a:pPr/>
              <a:t>21</a:t>
            </a:fld>
            <a:endParaRPr lang="en-US"/>
          </a:p>
        </p:txBody>
      </p:sp>
      <p:sp>
        <p:nvSpPr>
          <p:cNvPr id="2281474" name="Rectangle 2"/>
          <p:cNvSpPr>
            <a:spLocks noGrp="1" noChangeArrowheads="1"/>
          </p:cNvSpPr>
          <p:nvPr>
            <p:ph type="title"/>
          </p:nvPr>
        </p:nvSpPr>
        <p:spPr>
          <a:xfrm>
            <a:off x="839771" y="304800"/>
            <a:ext cx="9245600" cy="457200"/>
          </a:xfrm>
        </p:spPr>
        <p:txBody>
          <a:bodyPr>
            <a:normAutofit fontScale="90000"/>
          </a:bodyPr>
          <a:lstStyle/>
          <a:p>
            <a:r>
              <a:rPr lang="en-US" dirty="0"/>
              <a:t>API Gravity</a:t>
            </a:r>
          </a:p>
        </p:txBody>
      </p:sp>
      <p:sp>
        <p:nvSpPr>
          <p:cNvPr id="2281475" name="Rectangle 3"/>
          <p:cNvSpPr>
            <a:spLocks noGrp="1" noChangeArrowheads="1"/>
          </p:cNvSpPr>
          <p:nvPr>
            <p:ph type="body" sz="half" idx="1"/>
          </p:nvPr>
        </p:nvSpPr>
        <p:spPr>
          <a:xfrm>
            <a:off x="839771" y="1501698"/>
            <a:ext cx="8077200" cy="2438400"/>
          </a:xfrm>
        </p:spPr>
        <p:txBody>
          <a:bodyPr/>
          <a:lstStyle/>
          <a:p>
            <a:r>
              <a:rPr lang="en-US" sz="2000" dirty="0"/>
              <a:t>Water has an SG of 1 and an API gravity of 10 degrees</a:t>
            </a:r>
          </a:p>
          <a:p>
            <a:r>
              <a:rPr lang="en-US" sz="2000" dirty="0"/>
              <a:t>The higher the API gravity, the lighter the compound (which is the opposite of specific gravity)</a:t>
            </a:r>
          </a:p>
          <a:p>
            <a:r>
              <a:rPr lang="en-US" sz="2000" dirty="0"/>
              <a:t>API gravity &gt; 10 means ?</a:t>
            </a:r>
          </a:p>
          <a:p>
            <a:r>
              <a:rPr lang="en-US" sz="2000" dirty="0"/>
              <a:t>API gravity &lt; 10 means ?</a:t>
            </a:r>
          </a:p>
          <a:p>
            <a:endParaRPr lang="en-US" sz="2000" dirty="0"/>
          </a:p>
          <a:p>
            <a:pPr>
              <a:buFontTx/>
              <a:buNone/>
            </a:pPr>
            <a:endParaRPr lang="en-US" sz="1800" dirty="0"/>
          </a:p>
        </p:txBody>
      </p:sp>
      <p:pic>
        <p:nvPicPr>
          <p:cNvPr id="2281476" name="Picture 4" descr="pivot"/>
          <p:cNvPicPr>
            <a:picLocks noGrp="1" noChangeAspect="1" noChangeArrowheads="1"/>
          </p:cNvPicPr>
          <p:nvPr>
            <p:ph sz="quarter" idx="2"/>
          </p:nvPr>
        </p:nvPicPr>
        <p:blipFill>
          <a:blip r:embed="rId3" cstate="print"/>
          <a:srcRect/>
          <a:stretch>
            <a:fillRect/>
          </a:stretch>
        </p:blipFill>
        <p:spPr>
          <a:xfrm>
            <a:off x="5637936" y="5005378"/>
            <a:ext cx="685800" cy="685800"/>
          </a:xfrm>
          <a:noFill/>
          <a:ln/>
        </p:spPr>
      </p:pic>
      <p:sp>
        <p:nvSpPr>
          <p:cNvPr id="2281477" name="Line 5"/>
          <p:cNvSpPr>
            <a:spLocks noChangeShapeType="1"/>
          </p:cNvSpPr>
          <p:nvPr/>
        </p:nvSpPr>
        <p:spPr bwMode="auto">
          <a:xfrm>
            <a:off x="3581400" y="4648200"/>
            <a:ext cx="4876800" cy="1676400"/>
          </a:xfrm>
          <a:prstGeom prst="line">
            <a:avLst/>
          </a:prstGeom>
          <a:noFill/>
          <a:ln w="9525">
            <a:noFill/>
            <a:round/>
            <a:headEnd/>
            <a:tailEnd/>
          </a:ln>
          <a:effectLst/>
        </p:spPr>
        <p:txBody>
          <a:bodyPr/>
          <a:lstStyle/>
          <a:p>
            <a:endParaRPr lang="en-US"/>
          </a:p>
        </p:txBody>
      </p:sp>
      <p:sp>
        <p:nvSpPr>
          <p:cNvPr id="2281478" name="Line 6"/>
          <p:cNvSpPr>
            <a:spLocks noChangeShapeType="1"/>
          </p:cNvSpPr>
          <p:nvPr/>
        </p:nvSpPr>
        <p:spPr bwMode="auto">
          <a:xfrm flipV="1">
            <a:off x="2590800" y="4953000"/>
            <a:ext cx="6248400" cy="914400"/>
          </a:xfrm>
          <a:prstGeom prst="line">
            <a:avLst/>
          </a:prstGeom>
          <a:noFill/>
          <a:ln w="9525">
            <a:noFill/>
            <a:round/>
            <a:headEnd/>
            <a:tailEnd/>
          </a:ln>
          <a:effectLst/>
        </p:spPr>
        <p:txBody>
          <a:bodyPr/>
          <a:lstStyle/>
          <a:p>
            <a:endParaRPr lang="en-US"/>
          </a:p>
        </p:txBody>
      </p:sp>
      <p:sp>
        <p:nvSpPr>
          <p:cNvPr id="2281485" name="Text Box 13"/>
          <p:cNvSpPr txBox="1">
            <a:spLocks noChangeArrowheads="1"/>
          </p:cNvSpPr>
          <p:nvPr/>
        </p:nvSpPr>
        <p:spPr bwMode="auto">
          <a:xfrm>
            <a:off x="8457336" y="3709979"/>
            <a:ext cx="1888320" cy="369332"/>
          </a:xfrm>
          <a:prstGeom prst="rect">
            <a:avLst/>
          </a:prstGeom>
          <a:noFill/>
          <a:ln w="9525">
            <a:noFill/>
            <a:miter lim="800000"/>
            <a:headEnd/>
            <a:tailEnd/>
          </a:ln>
          <a:effectLst/>
        </p:spPr>
        <p:txBody>
          <a:bodyPr wrap="square">
            <a:spAutoFit/>
          </a:bodyPr>
          <a:lstStyle/>
          <a:p>
            <a:pPr>
              <a:spcBef>
                <a:spcPct val="50000"/>
              </a:spcBef>
            </a:pPr>
            <a:r>
              <a:rPr lang="en-US" dirty="0"/>
              <a:t>Naphtha (50 API)</a:t>
            </a:r>
          </a:p>
        </p:txBody>
      </p:sp>
      <p:graphicFrame>
        <p:nvGraphicFramePr>
          <p:cNvPr id="2281492" name="Group 20"/>
          <p:cNvGraphicFramePr>
            <a:graphicFrameLocks noGrp="1"/>
          </p:cNvGraphicFramePr>
          <p:nvPr>
            <p:ph sz="quarter" idx="3"/>
            <p:extLst>
              <p:ext uri="{D42A27DB-BD31-4B8C-83A1-F6EECF244321}">
                <p14:modId xmlns:p14="http://schemas.microsoft.com/office/powerpoint/2010/main" val="2117503688"/>
              </p:ext>
            </p:extLst>
          </p:nvPr>
        </p:nvGraphicFramePr>
        <p:xfrm>
          <a:off x="1177002" y="5029200"/>
          <a:ext cx="1600200" cy="533400"/>
        </p:xfrm>
        <a:graphic>
          <a:graphicData uri="http://schemas.openxmlformats.org/drawingml/2006/table">
            <a:tbl>
              <a:tblPr/>
              <a:tblGrid>
                <a:gridCol w="1600200">
                  <a:extLst>
                    <a:ext uri="{9D8B030D-6E8A-4147-A177-3AD203B41FA5}">
                      <a16:colId xmlns:a16="http://schemas.microsoft.com/office/drawing/2014/main" val="20000"/>
                    </a:ext>
                  </a:extLst>
                </a:gridCol>
              </a:tblGrid>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281498" name="Text Box 26"/>
          <p:cNvSpPr txBox="1">
            <a:spLocks noChangeArrowheads="1"/>
          </p:cNvSpPr>
          <p:nvPr/>
        </p:nvSpPr>
        <p:spPr bwMode="auto">
          <a:xfrm>
            <a:off x="1177001" y="5105401"/>
            <a:ext cx="1762027" cy="369332"/>
          </a:xfrm>
          <a:prstGeom prst="rect">
            <a:avLst/>
          </a:prstGeom>
          <a:noFill/>
          <a:ln w="9525">
            <a:noFill/>
            <a:miter lim="800000"/>
            <a:headEnd/>
            <a:tailEnd/>
          </a:ln>
          <a:effectLst/>
        </p:spPr>
        <p:txBody>
          <a:bodyPr wrap="square">
            <a:spAutoFit/>
          </a:bodyPr>
          <a:lstStyle/>
          <a:p>
            <a:pPr>
              <a:spcBef>
                <a:spcPct val="50000"/>
              </a:spcBef>
            </a:pPr>
            <a:r>
              <a:rPr lang="en-US" dirty="0"/>
              <a:t>Asphalt (11 API)</a:t>
            </a:r>
          </a:p>
        </p:txBody>
      </p:sp>
      <p:cxnSp>
        <p:nvCxnSpPr>
          <p:cNvPr id="3" name="Straight Connector 2">
            <a:extLst>
              <a:ext uri="{FF2B5EF4-FFF2-40B4-BE49-F238E27FC236}">
                <a16:creationId xmlns:a16="http://schemas.microsoft.com/office/drawing/2014/main" id="{349F5FF4-134C-497E-986F-236925B7A279}"/>
              </a:ext>
            </a:extLst>
          </p:cNvPr>
          <p:cNvCxnSpPr/>
          <p:nvPr/>
        </p:nvCxnSpPr>
        <p:spPr>
          <a:xfrm>
            <a:off x="839771" y="1102936"/>
            <a:ext cx="994449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a:extLst>
              <a:ext uri="{FF2B5EF4-FFF2-40B4-BE49-F238E27FC236}">
                <a16:creationId xmlns:a16="http://schemas.microsoft.com/office/drawing/2014/main" id="{D42E0E60-4524-4D8F-BFC4-087DE7C172A1}"/>
              </a:ext>
            </a:extLst>
          </p:cNvPr>
          <p:cNvCxnSpPr>
            <a:cxnSpLocks/>
          </p:cNvCxnSpPr>
          <p:nvPr/>
        </p:nvCxnSpPr>
        <p:spPr>
          <a:xfrm flipV="1">
            <a:off x="1751735" y="4151304"/>
            <a:ext cx="8593921" cy="1716096"/>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5EDC8CB2-B348-4310-B499-8920EE42501F}" type="slidenum">
              <a:rPr lang="en-US"/>
              <a:pPr/>
              <a:t>22</a:t>
            </a:fld>
            <a:endParaRPr lang="en-US"/>
          </a:p>
        </p:txBody>
      </p:sp>
      <p:sp>
        <p:nvSpPr>
          <p:cNvPr id="2298882" name="Rectangle 2"/>
          <p:cNvSpPr>
            <a:spLocks noGrp="1" noChangeArrowheads="1"/>
          </p:cNvSpPr>
          <p:nvPr>
            <p:ph type="title"/>
          </p:nvPr>
        </p:nvSpPr>
        <p:spPr>
          <a:xfrm>
            <a:off x="838200" y="365125"/>
            <a:ext cx="10515600" cy="1325563"/>
          </a:xfrm>
        </p:spPr>
        <p:txBody>
          <a:bodyPr/>
          <a:lstStyle/>
          <a:p>
            <a:r>
              <a:rPr lang="en-US" sz="3300" dirty="0"/>
              <a:t>Factors Affecting Crude Oil Cost</a:t>
            </a:r>
            <a:endParaRPr lang="en-US" sz="3600" dirty="0"/>
          </a:p>
        </p:txBody>
      </p:sp>
      <p:sp>
        <p:nvSpPr>
          <p:cNvPr id="2298883" name="Rectangle 3"/>
          <p:cNvSpPr>
            <a:spLocks noGrp="1" noChangeArrowheads="1"/>
          </p:cNvSpPr>
          <p:nvPr>
            <p:ph type="body" idx="1"/>
          </p:nvPr>
        </p:nvSpPr>
        <p:spPr>
          <a:xfrm>
            <a:off x="838200" y="1690688"/>
            <a:ext cx="6743700" cy="3964576"/>
          </a:xfrm>
        </p:spPr>
        <p:txBody>
          <a:bodyPr/>
          <a:lstStyle/>
          <a:p>
            <a:r>
              <a:rPr lang="en-US" sz="2000" dirty="0"/>
              <a:t>Amount of Sulfur</a:t>
            </a:r>
          </a:p>
          <a:p>
            <a:pPr marL="628650" lvl="1"/>
            <a:r>
              <a:rPr lang="en-US" dirty="0"/>
              <a:t>Sweet  </a:t>
            </a:r>
            <a:r>
              <a:rPr lang="en-US" sz="2200" dirty="0"/>
              <a:t>(Low Sulfur – 1.0% or less)</a:t>
            </a:r>
          </a:p>
          <a:p>
            <a:pPr marL="628650" lvl="1"/>
            <a:r>
              <a:rPr lang="en-US" dirty="0"/>
              <a:t>Sour </a:t>
            </a:r>
            <a:r>
              <a:rPr lang="en-US" sz="2200" dirty="0"/>
              <a:t>(High Sulfur - 1.0% or greater)</a:t>
            </a:r>
          </a:p>
          <a:p>
            <a:r>
              <a:rPr lang="en-US" sz="2000" dirty="0"/>
              <a:t>Specific Gravity</a:t>
            </a:r>
          </a:p>
          <a:p>
            <a:pPr marL="628650" lvl="1"/>
            <a:r>
              <a:rPr lang="en-US" sz="2200" dirty="0"/>
              <a:t>Light Crude - API gravity of greater than 38</a:t>
            </a:r>
          </a:p>
          <a:p>
            <a:pPr marL="628650" lvl="1"/>
            <a:r>
              <a:rPr lang="en-US" sz="2200" dirty="0"/>
              <a:t>Heavy Crude - API gravity of less than 22</a:t>
            </a:r>
          </a:p>
          <a:p>
            <a:pPr marL="628650" lvl="1"/>
            <a:r>
              <a:rPr lang="en-US" sz="2200" dirty="0"/>
              <a:t>Intermediate Crude - API 22 to 38</a:t>
            </a:r>
          </a:p>
          <a:p>
            <a:r>
              <a:rPr lang="en-US" sz="2000" dirty="0"/>
              <a:t>Volatility </a:t>
            </a:r>
            <a:r>
              <a:rPr lang="en-US" sz="1800" dirty="0"/>
              <a:t>(measured in RVP)</a:t>
            </a:r>
          </a:p>
          <a:p>
            <a:r>
              <a:rPr lang="en-US" sz="2000" dirty="0"/>
              <a:t>Toxicity </a:t>
            </a:r>
            <a:r>
              <a:rPr lang="en-US" sz="1800" dirty="0"/>
              <a:t>(hydrogen sulfide content)</a:t>
            </a:r>
          </a:p>
          <a:p>
            <a:r>
              <a:rPr lang="en-US" sz="2000" dirty="0"/>
              <a:t>Acidity  </a:t>
            </a:r>
            <a:r>
              <a:rPr lang="en-US" sz="1800" dirty="0"/>
              <a:t>(how corrosive it is)</a:t>
            </a:r>
            <a:endParaRPr lang="en-US" sz="1800" b="1" dirty="0"/>
          </a:p>
        </p:txBody>
      </p:sp>
    </p:spTree>
  </p:cSld>
  <p:clrMapOvr>
    <a:masterClrMapping/>
  </p:clrMapOvr>
  <p:transition spd="med">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972291A4-20F1-4A6F-B829-7AF98DAA1C38}" type="slidenum">
              <a:rPr lang="en-US"/>
              <a:pPr/>
              <a:t>23</a:t>
            </a:fld>
            <a:endParaRPr lang="en-US"/>
          </a:p>
        </p:txBody>
      </p:sp>
      <p:sp>
        <p:nvSpPr>
          <p:cNvPr id="2283522" name="Rectangle 2"/>
          <p:cNvSpPr>
            <a:spLocks noGrp="1" noChangeArrowheads="1"/>
          </p:cNvSpPr>
          <p:nvPr>
            <p:ph type="title"/>
          </p:nvPr>
        </p:nvSpPr>
        <p:spPr/>
        <p:txBody>
          <a:bodyPr/>
          <a:lstStyle/>
          <a:p>
            <a:r>
              <a:rPr lang="en-US" dirty="0"/>
              <a:t>Sweet or Sour?</a:t>
            </a:r>
          </a:p>
        </p:txBody>
      </p:sp>
      <p:sp>
        <p:nvSpPr>
          <p:cNvPr id="2283523" name="Rectangle 3"/>
          <p:cNvSpPr>
            <a:spLocks noGrp="1" noChangeArrowheads="1"/>
          </p:cNvSpPr>
          <p:nvPr>
            <p:ph type="body" idx="1"/>
          </p:nvPr>
        </p:nvSpPr>
        <p:spPr>
          <a:xfrm>
            <a:off x="1752600" y="1752600"/>
            <a:ext cx="8686800" cy="1676400"/>
          </a:xfrm>
        </p:spPr>
        <p:txBody>
          <a:bodyPr/>
          <a:lstStyle/>
          <a:p>
            <a:r>
              <a:rPr lang="en-US" sz="1800" dirty="0"/>
              <a:t>Sulfur content is the second most important determinant of a crude oil’s value.</a:t>
            </a:r>
          </a:p>
          <a:p>
            <a:pPr lvl="1">
              <a:buNone/>
            </a:pPr>
            <a:r>
              <a:rPr lang="en-US" sz="1400" dirty="0"/>
              <a:t>Sweet crudes generally have &lt; 1% Sulfur</a:t>
            </a:r>
          </a:p>
          <a:p>
            <a:pPr lvl="1">
              <a:buNone/>
            </a:pPr>
            <a:r>
              <a:rPr lang="en-US" sz="1400" dirty="0"/>
              <a:t>Sour crudes generally have &gt; 1% Sulfur</a:t>
            </a:r>
          </a:p>
          <a:p>
            <a:pPr lvl="1">
              <a:buNone/>
            </a:pPr>
            <a:endParaRPr lang="en-US" sz="1400" dirty="0"/>
          </a:p>
          <a:p>
            <a:r>
              <a:rPr lang="en-US" sz="1800" dirty="0"/>
              <a:t>The higher the sulfur and the lower the API so the value of the crude decreases</a:t>
            </a:r>
          </a:p>
        </p:txBody>
      </p:sp>
      <p:sp>
        <p:nvSpPr>
          <p:cNvPr id="2283524" name="Text Box 4"/>
          <p:cNvSpPr txBox="1">
            <a:spLocks noChangeArrowheads="1"/>
          </p:cNvSpPr>
          <p:nvPr/>
        </p:nvSpPr>
        <p:spPr bwMode="auto">
          <a:xfrm>
            <a:off x="1786641" y="3871912"/>
            <a:ext cx="2895600" cy="2154436"/>
          </a:xfrm>
          <a:prstGeom prst="rect">
            <a:avLst/>
          </a:prstGeom>
          <a:noFill/>
          <a:ln w="9525">
            <a:noFill/>
            <a:miter lim="800000"/>
            <a:headEnd/>
            <a:tailEnd/>
          </a:ln>
          <a:effectLst/>
        </p:spPr>
        <p:txBody>
          <a:bodyPr>
            <a:spAutoFit/>
          </a:bodyPr>
          <a:lstStyle/>
          <a:p>
            <a:pPr algn="ctr">
              <a:spcBef>
                <a:spcPct val="50000"/>
              </a:spcBef>
            </a:pPr>
            <a:r>
              <a:rPr lang="en-US" sz="2000" dirty="0"/>
              <a:t>High Value Crudes</a:t>
            </a:r>
          </a:p>
          <a:p>
            <a:pPr algn="ctr">
              <a:spcBef>
                <a:spcPct val="50000"/>
              </a:spcBef>
            </a:pPr>
            <a:r>
              <a:rPr lang="en-US" sz="2000" dirty="0"/>
              <a:t>WTI 40 API, 0.25% Sulfur</a:t>
            </a:r>
          </a:p>
          <a:p>
            <a:pPr algn="ctr">
              <a:spcBef>
                <a:spcPct val="50000"/>
              </a:spcBef>
            </a:pPr>
            <a:r>
              <a:rPr lang="en-US" sz="2000" dirty="0"/>
              <a:t>Brent 39 API, 0.3% Sulfur</a:t>
            </a:r>
          </a:p>
          <a:p>
            <a:pPr>
              <a:spcBef>
                <a:spcPct val="50000"/>
              </a:spcBef>
            </a:pPr>
            <a:endParaRPr lang="en-US" dirty="0"/>
          </a:p>
          <a:p>
            <a:pPr>
              <a:spcBef>
                <a:spcPct val="50000"/>
              </a:spcBef>
            </a:pPr>
            <a:endParaRPr lang="en-US" dirty="0"/>
          </a:p>
        </p:txBody>
      </p:sp>
      <p:sp>
        <p:nvSpPr>
          <p:cNvPr id="2283525" name="Text Box 5"/>
          <p:cNvSpPr txBox="1">
            <a:spLocks noChangeArrowheads="1"/>
          </p:cNvSpPr>
          <p:nvPr/>
        </p:nvSpPr>
        <p:spPr bwMode="auto">
          <a:xfrm>
            <a:off x="6468882" y="3871912"/>
            <a:ext cx="3936476" cy="2246769"/>
          </a:xfrm>
          <a:prstGeom prst="rect">
            <a:avLst/>
          </a:prstGeom>
          <a:noFill/>
          <a:ln w="9525">
            <a:noFill/>
            <a:miter lim="800000"/>
            <a:headEnd/>
            <a:tailEnd/>
          </a:ln>
          <a:effectLst/>
        </p:spPr>
        <p:txBody>
          <a:bodyPr wrap="square">
            <a:spAutoFit/>
          </a:bodyPr>
          <a:lstStyle/>
          <a:p>
            <a:pPr algn="ctr">
              <a:spcBef>
                <a:spcPct val="50000"/>
              </a:spcBef>
            </a:pPr>
            <a:r>
              <a:rPr lang="en-US" sz="2000" dirty="0"/>
              <a:t>Low Value Crudes</a:t>
            </a:r>
          </a:p>
          <a:p>
            <a:pPr algn="ctr">
              <a:spcBef>
                <a:spcPct val="50000"/>
              </a:spcBef>
            </a:pPr>
            <a:r>
              <a:rPr lang="en-US" sz="2000" dirty="0"/>
              <a:t>Maya  22 API, 3.4% Sulfur</a:t>
            </a:r>
          </a:p>
          <a:p>
            <a:pPr algn="ctr">
              <a:spcBef>
                <a:spcPct val="50000"/>
              </a:spcBef>
            </a:pPr>
            <a:r>
              <a:rPr lang="en-US" sz="2000" dirty="0"/>
              <a:t>Arab Medium 30 API, 2.5% Sulfur</a:t>
            </a:r>
          </a:p>
          <a:p>
            <a:pPr algn="l">
              <a:spcBef>
                <a:spcPct val="50000"/>
              </a:spcBef>
            </a:pPr>
            <a:endParaRPr lang="en-US" sz="2000" dirty="0"/>
          </a:p>
          <a:p>
            <a:pPr>
              <a:spcBef>
                <a:spcPct val="50000"/>
              </a:spcBef>
            </a:pPr>
            <a:endParaRPr lang="en-US" sz="2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fld id="{105B0078-5EF0-42A5-8436-D5349DD2DAA9}" type="slidenum">
              <a:rPr lang="en-US"/>
              <a:pPr/>
              <a:t>24</a:t>
            </a:fld>
            <a:endParaRPr lang="en-US"/>
          </a:p>
        </p:txBody>
      </p:sp>
      <p:sp>
        <p:nvSpPr>
          <p:cNvPr id="2231298" name="Rectangle 2"/>
          <p:cNvSpPr>
            <a:spLocks noGrp="1" noChangeArrowheads="1"/>
          </p:cNvSpPr>
          <p:nvPr>
            <p:ph type="title"/>
          </p:nvPr>
        </p:nvSpPr>
        <p:spPr>
          <a:xfrm>
            <a:off x="2633663" y="381001"/>
            <a:ext cx="6924675" cy="696913"/>
          </a:xfrm>
        </p:spPr>
        <p:txBody>
          <a:bodyPr/>
          <a:lstStyle/>
          <a:p>
            <a:pPr algn="ctr"/>
            <a:r>
              <a:rPr lang="en-US" sz="2800" dirty="0"/>
              <a:t>Drilling and Producing Oil and Natural Gas</a:t>
            </a:r>
          </a:p>
        </p:txBody>
      </p:sp>
      <p:pic>
        <p:nvPicPr>
          <p:cNvPr id="2231299" name="Picture 3" descr="Trap"/>
          <p:cNvPicPr>
            <a:picLocks noGrp="1" noChangeAspect="1" noChangeArrowheads="1"/>
          </p:cNvPicPr>
          <p:nvPr>
            <p:ph sz="quarter" idx="2"/>
          </p:nvPr>
        </p:nvPicPr>
        <p:blipFill>
          <a:blip r:embed="rId3" cstate="print"/>
          <a:srcRect/>
          <a:stretch>
            <a:fillRect/>
          </a:stretch>
        </p:blipFill>
        <p:spPr>
          <a:xfrm>
            <a:off x="6096000" y="1354138"/>
            <a:ext cx="4010025" cy="4751388"/>
          </a:xfrm>
          <a:solidFill>
            <a:schemeClr val="tx1"/>
          </a:solidFill>
          <a:ln/>
        </p:spPr>
      </p:pic>
      <p:pic>
        <p:nvPicPr>
          <p:cNvPr id="2231300" name="Picture 4" descr="untitled"/>
          <p:cNvPicPr>
            <a:picLocks noGrp="1" noChangeAspect="1" noChangeArrowheads="1"/>
          </p:cNvPicPr>
          <p:nvPr>
            <p:ph sz="quarter" idx="3"/>
          </p:nvPr>
        </p:nvPicPr>
        <p:blipFill>
          <a:blip r:embed="rId4" cstate="print"/>
          <a:srcRect/>
          <a:stretch>
            <a:fillRect/>
          </a:stretch>
        </p:blipFill>
        <p:spPr>
          <a:xfrm>
            <a:off x="2495550" y="1417639"/>
            <a:ext cx="2800350" cy="2420937"/>
          </a:xfrm>
          <a:noFill/>
          <a:ln/>
        </p:spPr>
      </p:pic>
      <p:pic>
        <p:nvPicPr>
          <p:cNvPr id="2231301" name="Picture 5" descr="BI3_drilling_oil_85V"/>
          <p:cNvPicPr>
            <a:picLocks noGrp="1" noChangeAspect="1" noChangeArrowheads="1"/>
          </p:cNvPicPr>
          <p:nvPr>
            <p:ph sz="half" idx="1"/>
          </p:nvPr>
        </p:nvPicPr>
        <p:blipFill>
          <a:blip r:embed="rId5" cstate="print"/>
          <a:srcRect/>
          <a:stretch>
            <a:fillRect/>
          </a:stretch>
        </p:blipFill>
        <p:spPr>
          <a:xfrm>
            <a:off x="2600324" y="3921919"/>
            <a:ext cx="2706687" cy="2305050"/>
          </a:xfrm>
          <a:noFill/>
          <a:ln/>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F5EF7793-3180-44D9-AC79-8CAA5C57EF29}" type="slidenum">
              <a:rPr lang="en-US"/>
              <a:pPr/>
              <a:t>25</a:t>
            </a:fld>
            <a:endParaRPr lang="en-US"/>
          </a:p>
        </p:txBody>
      </p:sp>
      <p:sp>
        <p:nvSpPr>
          <p:cNvPr id="2305026" name="Rectangle 2"/>
          <p:cNvSpPr>
            <a:spLocks noGrp="1" noChangeArrowheads="1"/>
          </p:cNvSpPr>
          <p:nvPr>
            <p:ph type="title"/>
          </p:nvPr>
        </p:nvSpPr>
        <p:spPr>
          <a:xfrm>
            <a:off x="1473200" y="304799"/>
            <a:ext cx="9245600" cy="873551"/>
          </a:xfrm>
        </p:spPr>
        <p:txBody>
          <a:bodyPr>
            <a:normAutofit/>
          </a:bodyPr>
          <a:lstStyle/>
          <a:p>
            <a:pPr algn="ctr"/>
            <a:r>
              <a:rPr lang="en-US" dirty="0"/>
              <a:t>Finding &amp; Lifting Costs</a:t>
            </a:r>
          </a:p>
        </p:txBody>
      </p:sp>
      <p:graphicFrame>
        <p:nvGraphicFramePr>
          <p:cNvPr id="2305027" name="Object 3"/>
          <p:cNvGraphicFramePr>
            <a:graphicFrameLocks noGrp="1" noChangeAspect="1"/>
          </p:cNvGraphicFramePr>
          <p:nvPr>
            <p:ph type="chart" idx="1"/>
            <p:extLst>
              <p:ext uri="{D42A27DB-BD31-4B8C-83A1-F6EECF244321}">
                <p14:modId xmlns:p14="http://schemas.microsoft.com/office/powerpoint/2010/main" val="1188937383"/>
              </p:ext>
            </p:extLst>
          </p:nvPr>
        </p:nvGraphicFramePr>
        <p:xfrm>
          <a:off x="2262188" y="1555750"/>
          <a:ext cx="7667625" cy="4838700"/>
        </p:xfrm>
        <a:graphic>
          <a:graphicData uri="http://schemas.openxmlformats.org/presentationml/2006/ole">
            <mc:AlternateContent xmlns:mc="http://schemas.openxmlformats.org/markup-compatibility/2006">
              <mc:Choice xmlns:v="urn:schemas-microsoft-com:vml" Requires="v">
                <p:oleObj name="Chart" r:id="rId3" imgW="6696115" imgH="4219408" progId="MSGraph.Chart.8">
                  <p:embed followColorScheme="full"/>
                </p:oleObj>
              </mc:Choice>
              <mc:Fallback>
                <p:oleObj name="Chart" r:id="rId3" imgW="6696115" imgH="4219408" progId="MSGraph.Chart.8">
                  <p:embed followColorScheme="full"/>
                  <p:pic>
                    <p:nvPicPr>
                      <p:cNvPr id="2305027" name="Object 3"/>
                      <p:cNvPicPr>
                        <a:picLocks noChangeAspect="1" noChangeArrowheads="1"/>
                      </p:cNvPicPr>
                      <p:nvPr/>
                    </p:nvPicPr>
                    <p:blipFill>
                      <a:blip r:embed="rId4"/>
                      <a:srcRect/>
                      <a:stretch>
                        <a:fillRect/>
                      </a:stretch>
                    </p:blipFill>
                    <p:spPr bwMode="auto">
                      <a:xfrm>
                        <a:off x="2262188" y="1555750"/>
                        <a:ext cx="7667625" cy="48387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305028" name="Text Box 4"/>
          <p:cNvSpPr txBox="1">
            <a:spLocks noChangeArrowheads="1"/>
          </p:cNvSpPr>
          <p:nvPr/>
        </p:nvSpPr>
        <p:spPr bwMode="auto">
          <a:xfrm>
            <a:off x="4672013" y="3937000"/>
            <a:ext cx="557212" cy="274638"/>
          </a:xfrm>
          <a:prstGeom prst="rect">
            <a:avLst/>
          </a:prstGeom>
          <a:noFill/>
          <a:ln w="9525">
            <a:noFill/>
            <a:miter lim="800000"/>
            <a:headEnd/>
            <a:tailEnd/>
          </a:ln>
          <a:effectLst/>
        </p:spPr>
        <p:txBody>
          <a:bodyPr wrap="none">
            <a:spAutoFit/>
          </a:bodyPr>
          <a:lstStyle/>
          <a:p>
            <a:pPr algn="l"/>
            <a:r>
              <a:rPr lang="en-US" sz="1100" b="1">
                <a:latin typeface="Arial" charset="0"/>
              </a:rPr>
              <a:t>$</a:t>
            </a:r>
            <a:r>
              <a:rPr lang="en-US" sz="1200" b="1">
                <a:latin typeface="Arial" charset="0"/>
              </a:rPr>
              <a:t>7.59</a:t>
            </a:r>
          </a:p>
        </p:txBody>
      </p:sp>
      <p:sp>
        <p:nvSpPr>
          <p:cNvPr id="2305029" name="Text Box 5"/>
          <p:cNvSpPr txBox="1">
            <a:spLocks noChangeArrowheads="1"/>
          </p:cNvSpPr>
          <p:nvPr/>
        </p:nvSpPr>
        <p:spPr bwMode="auto">
          <a:xfrm>
            <a:off x="4114801" y="4005264"/>
            <a:ext cx="563563" cy="274637"/>
          </a:xfrm>
          <a:prstGeom prst="rect">
            <a:avLst/>
          </a:prstGeom>
          <a:noFill/>
          <a:ln w="9525">
            <a:noFill/>
            <a:miter lim="800000"/>
            <a:headEnd/>
            <a:tailEnd/>
          </a:ln>
          <a:effectLst/>
        </p:spPr>
        <p:txBody>
          <a:bodyPr wrap="none">
            <a:spAutoFit/>
          </a:bodyPr>
          <a:lstStyle/>
          <a:p>
            <a:pPr algn="l"/>
            <a:r>
              <a:rPr lang="en-US" sz="1200" b="1">
                <a:latin typeface="Arial" charset="0"/>
              </a:rPr>
              <a:t>$7.50</a:t>
            </a:r>
          </a:p>
        </p:txBody>
      </p:sp>
    </p:spTree>
  </p:cSld>
  <p:clrMapOvr>
    <a:masterClrMapping/>
  </p:clrMapOvr>
  <p:transition spd="med">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p:cNvSpPr>
            <a:spLocks noGrp="1"/>
          </p:cNvSpPr>
          <p:nvPr>
            <p:ph type="sldNum" sz="quarter" idx="10"/>
          </p:nvPr>
        </p:nvSpPr>
        <p:spPr/>
        <p:txBody>
          <a:bodyPr/>
          <a:lstStyle/>
          <a:p>
            <a:fld id="{92B8335C-0CB0-48CF-A305-75678F4708BE}" type="slidenum">
              <a:rPr lang="en-US"/>
              <a:pPr/>
              <a:t>26</a:t>
            </a:fld>
            <a:endParaRPr lang="en-US"/>
          </a:p>
        </p:txBody>
      </p:sp>
      <p:sp>
        <p:nvSpPr>
          <p:cNvPr id="2300930" name="Rectangle 2"/>
          <p:cNvSpPr>
            <a:spLocks noGrp="1" noChangeArrowheads="1"/>
          </p:cNvSpPr>
          <p:nvPr>
            <p:ph type="title"/>
          </p:nvPr>
        </p:nvSpPr>
        <p:spPr>
          <a:xfrm>
            <a:off x="1473200" y="304800"/>
            <a:ext cx="9245600" cy="712788"/>
          </a:xfrm>
        </p:spPr>
        <p:txBody>
          <a:bodyPr>
            <a:normAutofit/>
          </a:bodyPr>
          <a:lstStyle/>
          <a:p>
            <a:pPr algn="ctr"/>
            <a:r>
              <a:rPr lang="en-US" dirty="0"/>
              <a:t>Shipping Petroleum by Water</a:t>
            </a:r>
          </a:p>
        </p:txBody>
      </p:sp>
      <p:pic>
        <p:nvPicPr>
          <p:cNvPr id="2300931" name="Picture 3" descr="shellshipping45000"/>
          <p:cNvPicPr>
            <a:picLocks noGrp="1" noChangeAspect="1" noChangeArrowheads="1"/>
          </p:cNvPicPr>
          <p:nvPr>
            <p:ph sz="half" idx="1"/>
          </p:nvPr>
        </p:nvPicPr>
        <p:blipFill>
          <a:blip r:embed="rId3" cstate="print"/>
          <a:srcRect/>
          <a:stretch>
            <a:fillRect/>
          </a:stretch>
        </p:blipFill>
        <p:spPr>
          <a:xfrm>
            <a:off x="3344863" y="2835275"/>
            <a:ext cx="3484562" cy="1593850"/>
          </a:xfrm>
          <a:noFill/>
          <a:ln/>
        </p:spPr>
      </p:pic>
      <p:pic>
        <p:nvPicPr>
          <p:cNvPr id="2300932" name="Picture 4" descr="shellshipping"/>
          <p:cNvPicPr>
            <a:picLocks noGrp="1" noChangeAspect="1" noChangeArrowheads="1"/>
          </p:cNvPicPr>
          <p:nvPr>
            <p:ph sz="quarter" idx="2"/>
          </p:nvPr>
        </p:nvPicPr>
        <p:blipFill>
          <a:blip r:embed="rId4" cstate="print"/>
          <a:srcRect/>
          <a:stretch>
            <a:fillRect/>
          </a:stretch>
        </p:blipFill>
        <p:spPr>
          <a:xfrm>
            <a:off x="3348038" y="1574800"/>
            <a:ext cx="2855912" cy="1398588"/>
          </a:xfrm>
          <a:noFill/>
          <a:ln/>
        </p:spPr>
      </p:pic>
      <p:pic>
        <p:nvPicPr>
          <p:cNvPr id="2300933" name="Picture 5" descr="aframax"/>
          <p:cNvPicPr>
            <a:picLocks noGrp="1" noChangeAspect="1" noChangeArrowheads="1"/>
          </p:cNvPicPr>
          <p:nvPr>
            <p:ph sz="quarter" idx="3"/>
          </p:nvPr>
        </p:nvPicPr>
        <p:blipFill>
          <a:blip r:embed="rId5" cstate="print"/>
          <a:srcRect/>
          <a:stretch>
            <a:fillRect/>
          </a:stretch>
        </p:blipFill>
        <p:spPr>
          <a:xfrm>
            <a:off x="3278188" y="4410075"/>
            <a:ext cx="3448050" cy="1474788"/>
          </a:xfrm>
          <a:noFill/>
          <a:ln/>
        </p:spPr>
      </p:pic>
      <p:sp>
        <p:nvSpPr>
          <p:cNvPr id="2300934" name="Text Box 6"/>
          <p:cNvSpPr txBox="1">
            <a:spLocks noChangeArrowheads="1"/>
          </p:cNvSpPr>
          <p:nvPr/>
        </p:nvSpPr>
        <p:spPr bwMode="auto">
          <a:xfrm>
            <a:off x="1965325" y="2098676"/>
            <a:ext cx="877888" cy="396875"/>
          </a:xfrm>
          <a:prstGeom prst="rect">
            <a:avLst/>
          </a:prstGeom>
          <a:noFill/>
          <a:ln w="12699" algn="ctr">
            <a:noFill/>
            <a:miter lim="800000"/>
            <a:headEnd/>
            <a:tailEnd/>
          </a:ln>
          <a:effectLst>
            <a:outerShdw dist="28398" dir="1593903" algn="ctr" rotWithShape="0">
              <a:schemeClr val="bg1">
                <a:alpha val="50000"/>
              </a:schemeClr>
            </a:outerShdw>
          </a:effectLst>
        </p:spPr>
        <p:txBody>
          <a:bodyPr wrap="none">
            <a:spAutoFit/>
          </a:bodyPr>
          <a:lstStyle/>
          <a:p>
            <a:pPr algn="l"/>
            <a:r>
              <a:rPr lang="en-US" sz="2000" b="1">
                <a:solidFill>
                  <a:schemeClr val="accent2"/>
                </a:solidFill>
                <a:latin typeface="Arial" charset="0"/>
              </a:rPr>
              <a:t>VLCC</a:t>
            </a:r>
          </a:p>
        </p:txBody>
      </p:sp>
      <p:sp>
        <p:nvSpPr>
          <p:cNvPr id="2300935" name="Text Box 7"/>
          <p:cNvSpPr txBox="1">
            <a:spLocks noChangeArrowheads="1"/>
          </p:cNvSpPr>
          <p:nvPr/>
        </p:nvSpPr>
        <p:spPr bwMode="auto">
          <a:xfrm>
            <a:off x="1843089" y="3576639"/>
            <a:ext cx="1285875" cy="396875"/>
          </a:xfrm>
          <a:prstGeom prst="rect">
            <a:avLst/>
          </a:prstGeom>
          <a:noFill/>
          <a:ln w="12699" algn="ctr">
            <a:noFill/>
            <a:miter lim="800000"/>
            <a:headEnd/>
            <a:tailEnd/>
          </a:ln>
          <a:effectLst>
            <a:outerShdw dist="28398" dir="1593903" algn="ctr" rotWithShape="0">
              <a:schemeClr val="bg1">
                <a:alpha val="50000"/>
              </a:schemeClr>
            </a:outerShdw>
          </a:effectLst>
        </p:spPr>
        <p:txBody>
          <a:bodyPr wrap="none">
            <a:spAutoFit/>
          </a:bodyPr>
          <a:lstStyle/>
          <a:p>
            <a:pPr algn="l"/>
            <a:r>
              <a:rPr lang="en-US" sz="2000" b="1">
                <a:solidFill>
                  <a:schemeClr val="accent2"/>
                </a:solidFill>
                <a:latin typeface="Arial" charset="0"/>
              </a:rPr>
              <a:t>Suezmax</a:t>
            </a:r>
          </a:p>
        </p:txBody>
      </p:sp>
      <p:sp>
        <p:nvSpPr>
          <p:cNvPr id="2300936" name="Text Box 8"/>
          <p:cNvSpPr txBox="1">
            <a:spLocks noChangeArrowheads="1"/>
          </p:cNvSpPr>
          <p:nvPr/>
        </p:nvSpPr>
        <p:spPr bwMode="auto">
          <a:xfrm>
            <a:off x="1857375" y="5192714"/>
            <a:ext cx="1200150" cy="396875"/>
          </a:xfrm>
          <a:prstGeom prst="rect">
            <a:avLst/>
          </a:prstGeom>
          <a:noFill/>
          <a:ln w="12699" algn="ctr">
            <a:noFill/>
            <a:miter lim="800000"/>
            <a:headEnd/>
            <a:tailEnd/>
          </a:ln>
          <a:effectLst>
            <a:outerShdw dist="28398" dir="1593903" algn="ctr" rotWithShape="0">
              <a:schemeClr val="bg1">
                <a:alpha val="50000"/>
              </a:schemeClr>
            </a:outerShdw>
          </a:effectLst>
        </p:spPr>
        <p:txBody>
          <a:bodyPr wrap="none">
            <a:spAutoFit/>
          </a:bodyPr>
          <a:lstStyle/>
          <a:p>
            <a:pPr algn="l"/>
            <a:r>
              <a:rPr lang="en-US" sz="2000" b="1">
                <a:solidFill>
                  <a:schemeClr val="accent2"/>
                </a:solidFill>
                <a:latin typeface="Arial" charset="0"/>
              </a:rPr>
              <a:t>Aframax</a:t>
            </a:r>
          </a:p>
        </p:txBody>
      </p:sp>
      <p:sp>
        <p:nvSpPr>
          <p:cNvPr id="2300937" name="Text Box 9"/>
          <p:cNvSpPr txBox="1">
            <a:spLocks noChangeArrowheads="1"/>
          </p:cNvSpPr>
          <p:nvPr/>
        </p:nvSpPr>
        <p:spPr bwMode="auto">
          <a:xfrm>
            <a:off x="6569076" y="1825626"/>
            <a:ext cx="3313113" cy="701675"/>
          </a:xfrm>
          <a:prstGeom prst="rect">
            <a:avLst/>
          </a:prstGeom>
          <a:noFill/>
          <a:ln w="12699" algn="ctr">
            <a:noFill/>
            <a:miter lim="800000"/>
            <a:headEnd/>
            <a:tailEnd/>
          </a:ln>
          <a:effectLst>
            <a:outerShdw dist="28398" dir="1593903" algn="ctr" rotWithShape="0">
              <a:schemeClr val="bg1">
                <a:alpha val="50000"/>
              </a:schemeClr>
            </a:outerShdw>
          </a:effectLst>
        </p:spPr>
        <p:txBody>
          <a:bodyPr>
            <a:spAutoFit/>
          </a:bodyPr>
          <a:lstStyle/>
          <a:p>
            <a:pPr algn="l"/>
            <a:r>
              <a:rPr lang="en-US" sz="2000" b="1">
                <a:solidFill>
                  <a:schemeClr val="accent2"/>
                </a:solidFill>
                <a:latin typeface="Arial" charset="0"/>
              </a:rPr>
              <a:t>Transports 2.0 MM Bbls with Draft of 90 Feet</a:t>
            </a:r>
          </a:p>
        </p:txBody>
      </p:sp>
      <p:sp>
        <p:nvSpPr>
          <p:cNvPr id="2300938" name="Rectangle 10"/>
          <p:cNvSpPr>
            <a:spLocks noChangeArrowheads="1"/>
          </p:cNvSpPr>
          <p:nvPr/>
        </p:nvSpPr>
        <p:spPr bwMode="auto">
          <a:xfrm>
            <a:off x="6934201" y="3200401"/>
            <a:ext cx="3109913" cy="1311275"/>
          </a:xfrm>
          <a:prstGeom prst="rect">
            <a:avLst/>
          </a:prstGeom>
          <a:noFill/>
          <a:ln w="12699" algn="ctr">
            <a:noFill/>
            <a:miter lim="800000"/>
            <a:headEnd/>
            <a:tailEnd/>
          </a:ln>
          <a:effectLst>
            <a:outerShdw dist="28398" dir="1593903" algn="ctr" rotWithShape="0">
              <a:schemeClr val="bg1">
                <a:alpha val="50000"/>
              </a:schemeClr>
            </a:outerShdw>
          </a:effectLst>
        </p:spPr>
        <p:txBody>
          <a:bodyPr>
            <a:spAutoFit/>
          </a:bodyPr>
          <a:lstStyle/>
          <a:p>
            <a:pPr algn="l"/>
            <a:r>
              <a:rPr lang="en-US" sz="2000" b="1">
                <a:solidFill>
                  <a:schemeClr val="accent2"/>
                </a:solidFill>
                <a:latin typeface="Arial" charset="0"/>
              </a:rPr>
              <a:t>Transports 1.0 MM Bbls with draft of 45 Feet (largest vessel which can use Suez Canal)</a:t>
            </a:r>
          </a:p>
        </p:txBody>
      </p:sp>
      <p:sp>
        <p:nvSpPr>
          <p:cNvPr id="2300939" name="Rectangle 11"/>
          <p:cNvSpPr>
            <a:spLocks noChangeArrowheads="1"/>
          </p:cNvSpPr>
          <p:nvPr/>
        </p:nvSpPr>
        <p:spPr bwMode="auto">
          <a:xfrm>
            <a:off x="7239001" y="4876801"/>
            <a:ext cx="3109913" cy="701675"/>
          </a:xfrm>
          <a:prstGeom prst="rect">
            <a:avLst/>
          </a:prstGeom>
          <a:noFill/>
          <a:ln w="12699" algn="ctr">
            <a:noFill/>
            <a:miter lim="800000"/>
            <a:headEnd/>
            <a:tailEnd/>
          </a:ln>
          <a:effectLst>
            <a:outerShdw dist="28398" dir="1593903" algn="ctr" rotWithShape="0">
              <a:schemeClr val="bg1">
                <a:alpha val="50000"/>
              </a:schemeClr>
            </a:outerShdw>
          </a:effectLst>
        </p:spPr>
        <p:txBody>
          <a:bodyPr>
            <a:spAutoFit/>
          </a:bodyPr>
          <a:lstStyle/>
          <a:p>
            <a:pPr algn="l"/>
            <a:r>
              <a:rPr lang="en-US" sz="2000" b="1">
                <a:solidFill>
                  <a:schemeClr val="accent2"/>
                </a:solidFill>
                <a:latin typeface="Arial" charset="0"/>
              </a:rPr>
              <a:t>Transports 0.5 MM Bbls with draft of 67 Feet</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4D143A0-1735-459B-AA50-E644CC16F0F5}" type="slidenum">
              <a:rPr lang="en-US"/>
              <a:pPr/>
              <a:t>27</a:t>
            </a:fld>
            <a:endParaRPr lang="en-US"/>
          </a:p>
        </p:txBody>
      </p:sp>
      <p:sp>
        <p:nvSpPr>
          <p:cNvPr id="2308098" name="Rectangle 2"/>
          <p:cNvSpPr>
            <a:spLocks noGrp="1" noChangeArrowheads="1"/>
          </p:cNvSpPr>
          <p:nvPr>
            <p:ph type="title"/>
          </p:nvPr>
        </p:nvSpPr>
        <p:spPr>
          <a:xfrm>
            <a:off x="838200" y="317991"/>
            <a:ext cx="10515600" cy="1325563"/>
          </a:xfrm>
        </p:spPr>
        <p:txBody>
          <a:bodyPr>
            <a:normAutofit/>
          </a:bodyPr>
          <a:lstStyle/>
          <a:p>
            <a:r>
              <a:rPr lang="en-US" sz="4000" dirty="0"/>
              <a:t>Financial Crude Oil Markets</a:t>
            </a:r>
          </a:p>
        </p:txBody>
      </p:sp>
      <p:sp>
        <p:nvSpPr>
          <p:cNvPr id="2308099" name="Rectangle 3"/>
          <p:cNvSpPr>
            <a:spLocks noGrp="1" noChangeArrowheads="1"/>
          </p:cNvSpPr>
          <p:nvPr>
            <p:ph type="body" idx="1"/>
          </p:nvPr>
        </p:nvSpPr>
        <p:spPr>
          <a:xfrm>
            <a:off x="838200" y="1530350"/>
            <a:ext cx="8889207" cy="4775200"/>
          </a:xfrm>
        </p:spPr>
        <p:txBody>
          <a:bodyPr>
            <a:normAutofit/>
          </a:bodyPr>
          <a:lstStyle/>
          <a:p>
            <a:r>
              <a:rPr lang="en-US" sz="2400" dirty="0"/>
              <a:t>WTI and Brent crude oil contract are the most actively traded</a:t>
            </a:r>
          </a:p>
          <a:p>
            <a:pPr>
              <a:lnSpc>
                <a:spcPct val="125000"/>
              </a:lnSpc>
            </a:pPr>
            <a:r>
              <a:rPr lang="en-US" sz="2400" dirty="0"/>
              <a:t>Crude oil contract is 1,000 Barrels </a:t>
            </a:r>
          </a:p>
          <a:p>
            <a:pPr>
              <a:lnSpc>
                <a:spcPct val="125000"/>
              </a:lnSpc>
            </a:pPr>
            <a:r>
              <a:rPr lang="en-US" sz="2400" dirty="0"/>
              <a:t>Primary purpose is to hedge risk and speculate</a:t>
            </a:r>
          </a:p>
          <a:p>
            <a:pPr>
              <a:lnSpc>
                <a:spcPct val="125000"/>
              </a:lnSpc>
            </a:pPr>
            <a:r>
              <a:rPr lang="en-US" sz="2400" dirty="0"/>
              <a:t>Active OTC market as well as Exchange market</a:t>
            </a:r>
          </a:p>
          <a:p>
            <a:pPr>
              <a:lnSpc>
                <a:spcPct val="125000"/>
              </a:lnSpc>
            </a:pPr>
            <a:r>
              <a:rPr lang="en-US" sz="2400" dirty="0"/>
              <a:t>Market is very liquid for about 18 months</a:t>
            </a:r>
          </a:p>
          <a:p>
            <a:r>
              <a:rPr lang="en-US" sz="2400" dirty="0"/>
              <a:t>Hedging past two years done with major trading houses (Morgan Stanley,  Goldman Sachs, etc.)</a:t>
            </a:r>
          </a:p>
          <a:p>
            <a:endParaRPr lang="en-US" dirty="0"/>
          </a:p>
        </p:txBody>
      </p:sp>
    </p:spTree>
  </p:cSld>
  <p:clrMapOvr>
    <a:masterClrMapping/>
  </p:clrMapOvr>
  <p:transition spd="med">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Rotterdam Oil Product Prices</a:t>
            </a:r>
          </a:p>
        </p:txBody>
      </p:sp>
      <p:sp>
        <p:nvSpPr>
          <p:cNvPr id="4" name="Slide Number Placeholder 3"/>
          <p:cNvSpPr>
            <a:spLocks noGrp="1"/>
          </p:cNvSpPr>
          <p:nvPr>
            <p:ph type="sldNum" sz="quarter" idx="10"/>
          </p:nvPr>
        </p:nvSpPr>
        <p:spPr/>
        <p:txBody>
          <a:bodyPr/>
          <a:lstStyle/>
          <a:p>
            <a:fld id="{E4A5EECC-4918-40E0-B004-9B03AE7EC8F8}" type="slidenum">
              <a:rPr lang="en-US" smtClean="0"/>
              <a:pPr/>
              <a:t>28</a:t>
            </a:fld>
            <a:endParaRPr lang="en-US"/>
          </a:p>
        </p:txBody>
      </p:sp>
      <p:pic>
        <p:nvPicPr>
          <p:cNvPr id="2463746" name="Picture 2"/>
          <p:cNvPicPr>
            <a:picLocks noChangeAspect="1" noChangeArrowheads="1"/>
          </p:cNvPicPr>
          <p:nvPr/>
        </p:nvPicPr>
        <p:blipFill>
          <a:blip r:embed="rId3" cstate="print"/>
          <a:srcRect/>
          <a:stretch>
            <a:fillRect/>
          </a:stretch>
        </p:blipFill>
        <p:spPr bwMode="auto">
          <a:xfrm>
            <a:off x="1731261" y="1371600"/>
            <a:ext cx="8729478" cy="493730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7463FF7-54D3-4B34-8A17-E7E76AE112FD}" type="slidenum">
              <a:rPr lang="en-US"/>
              <a:pPr/>
              <a:t>29</a:t>
            </a:fld>
            <a:endParaRPr lang="en-US"/>
          </a:p>
        </p:txBody>
      </p:sp>
      <p:sp>
        <p:nvSpPr>
          <p:cNvPr id="2420738" name="Rectangle 2"/>
          <p:cNvSpPr>
            <a:spLocks noGrp="1" noChangeArrowheads="1"/>
          </p:cNvSpPr>
          <p:nvPr>
            <p:ph type="title"/>
          </p:nvPr>
        </p:nvSpPr>
        <p:spPr>
          <a:xfrm>
            <a:off x="2628900" y="304799"/>
            <a:ext cx="6934200" cy="741575"/>
          </a:xfrm>
        </p:spPr>
        <p:txBody>
          <a:bodyPr>
            <a:normAutofit/>
          </a:bodyPr>
          <a:lstStyle/>
          <a:p>
            <a:pPr algn="ctr"/>
            <a:r>
              <a:rPr lang="en-US" altLang="en-GB" dirty="0"/>
              <a:t>Regional oil refining margins</a:t>
            </a:r>
          </a:p>
        </p:txBody>
      </p:sp>
      <p:pic>
        <p:nvPicPr>
          <p:cNvPr id="2420740" name="Picture 4"/>
          <p:cNvPicPr>
            <a:picLocks noChangeAspect="1" noChangeArrowheads="1"/>
          </p:cNvPicPr>
          <p:nvPr/>
        </p:nvPicPr>
        <p:blipFill>
          <a:blip r:embed="rId3" cstate="print"/>
          <a:srcRect/>
          <a:stretch>
            <a:fillRect/>
          </a:stretch>
        </p:blipFill>
        <p:spPr bwMode="auto">
          <a:xfrm>
            <a:off x="1686217" y="1253765"/>
            <a:ext cx="8819566" cy="518160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5399" y="304800"/>
            <a:ext cx="10341203" cy="828160"/>
          </a:xfrm>
        </p:spPr>
        <p:txBody>
          <a:bodyPr>
            <a:normAutofit fontScale="90000"/>
          </a:bodyPr>
          <a:lstStyle/>
          <a:p>
            <a:pPr algn="ctr"/>
            <a:r>
              <a:rPr lang="en-US" dirty="0"/>
              <a:t>Global Futures and Options Volumes by Category </a:t>
            </a:r>
          </a:p>
        </p:txBody>
      </p:sp>
      <p:sp>
        <p:nvSpPr>
          <p:cNvPr id="4" name="Slide Number Placeholder 3"/>
          <p:cNvSpPr>
            <a:spLocks noGrp="1"/>
          </p:cNvSpPr>
          <p:nvPr>
            <p:ph type="sldNum" sz="quarter" idx="10"/>
          </p:nvPr>
        </p:nvSpPr>
        <p:spPr/>
        <p:txBody>
          <a:bodyPr/>
          <a:lstStyle/>
          <a:p>
            <a:fld id="{E4A5EECC-4918-40E0-B004-9B03AE7EC8F8}" type="slidenum">
              <a:rPr lang="en-US" smtClean="0"/>
              <a:pPr/>
              <a:t>3</a:t>
            </a:fld>
            <a:endParaRPr lang="en-US"/>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662384309"/>
              </p:ext>
            </p:extLst>
          </p:nvPr>
        </p:nvGraphicFramePr>
        <p:xfrm>
          <a:off x="1752600" y="1371600"/>
          <a:ext cx="86868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1600200" y="1132960"/>
            <a:ext cx="1981200" cy="369332"/>
          </a:xfrm>
          <a:prstGeom prst="rect">
            <a:avLst/>
          </a:prstGeom>
          <a:noFill/>
        </p:spPr>
        <p:txBody>
          <a:bodyPr wrap="square" rtlCol="0">
            <a:spAutoFit/>
          </a:bodyPr>
          <a:lstStyle/>
          <a:p>
            <a:r>
              <a:rPr lang="en-US" dirty="0"/>
              <a:t>Jan – June 2008</a:t>
            </a:r>
          </a:p>
        </p:txBody>
      </p:sp>
      <p:sp>
        <p:nvSpPr>
          <p:cNvPr id="9" name="TextBox 8"/>
          <p:cNvSpPr txBox="1"/>
          <p:nvPr/>
        </p:nvSpPr>
        <p:spPr>
          <a:xfrm>
            <a:off x="3318235" y="6248401"/>
            <a:ext cx="5555530" cy="369332"/>
          </a:xfrm>
          <a:prstGeom prst="rect">
            <a:avLst/>
          </a:prstGeom>
          <a:noFill/>
        </p:spPr>
        <p:txBody>
          <a:bodyPr wrap="square" rtlCol="0">
            <a:spAutoFit/>
          </a:bodyPr>
          <a:lstStyle/>
          <a:p>
            <a:pPr algn="ctr"/>
            <a:r>
              <a:rPr lang="en-US" dirty="0"/>
              <a:t>Source: Futures Industry Association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E10612EF-89DA-43BD-B17B-EF701027A758}" type="slidenum">
              <a:rPr lang="en-US"/>
              <a:pPr/>
              <a:t>30</a:t>
            </a:fld>
            <a:endParaRPr lang="en-US"/>
          </a:p>
        </p:txBody>
      </p:sp>
      <p:sp>
        <p:nvSpPr>
          <p:cNvPr id="2289666" name="Rectangle 2"/>
          <p:cNvSpPr>
            <a:spLocks noGrp="1" noChangeArrowheads="1"/>
          </p:cNvSpPr>
          <p:nvPr>
            <p:ph type="title"/>
          </p:nvPr>
        </p:nvSpPr>
        <p:spPr>
          <a:xfrm>
            <a:off x="2881313" y="0"/>
            <a:ext cx="6429375" cy="1143000"/>
          </a:xfrm>
        </p:spPr>
        <p:txBody>
          <a:bodyPr/>
          <a:lstStyle/>
          <a:p>
            <a:pPr algn="ctr"/>
            <a:r>
              <a:rPr lang="en-US" dirty="0"/>
              <a:t>Light/Heavy Spread</a:t>
            </a:r>
          </a:p>
        </p:txBody>
      </p:sp>
      <p:graphicFrame>
        <p:nvGraphicFramePr>
          <p:cNvPr id="2289667" name="Object 3"/>
          <p:cNvGraphicFramePr>
            <a:graphicFrameLocks noGrp="1" noChangeAspect="1"/>
          </p:cNvGraphicFramePr>
          <p:nvPr>
            <p:ph type="chart" idx="1"/>
            <p:extLst>
              <p:ext uri="{D42A27DB-BD31-4B8C-83A1-F6EECF244321}">
                <p14:modId xmlns:p14="http://schemas.microsoft.com/office/powerpoint/2010/main" val="569670039"/>
              </p:ext>
            </p:extLst>
          </p:nvPr>
        </p:nvGraphicFramePr>
        <p:xfrm>
          <a:off x="1982788" y="1285875"/>
          <a:ext cx="8226425" cy="4903788"/>
        </p:xfrm>
        <a:graphic>
          <a:graphicData uri="http://schemas.openxmlformats.org/presentationml/2006/ole">
            <mc:AlternateContent xmlns:mc="http://schemas.openxmlformats.org/markup-compatibility/2006">
              <mc:Choice xmlns:v="urn:schemas-microsoft-com:vml" Requires="v">
                <p:oleObj name="Chart" r:id="rId3" imgW="8229600" imgH="4905439" progId="MSGraph.Chart.8">
                  <p:embed followColorScheme="full"/>
                </p:oleObj>
              </mc:Choice>
              <mc:Fallback>
                <p:oleObj name="Chart" r:id="rId3" imgW="8229600" imgH="4905439" progId="MSGraph.Chart.8">
                  <p:embed followColorScheme="full"/>
                  <p:pic>
                    <p:nvPicPr>
                      <p:cNvPr id="2289667" name="Object 3"/>
                      <p:cNvPicPr>
                        <a:picLocks noChangeAspect="1" noChangeArrowheads="1"/>
                      </p:cNvPicPr>
                      <p:nvPr/>
                    </p:nvPicPr>
                    <p:blipFill>
                      <a:blip r:embed="rId4"/>
                      <a:srcRect/>
                      <a:stretch>
                        <a:fillRect/>
                      </a:stretch>
                    </p:blipFill>
                    <p:spPr bwMode="auto">
                      <a:xfrm>
                        <a:off x="1982788" y="1285875"/>
                        <a:ext cx="8226425" cy="49037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289668" name="Text Box 4"/>
          <p:cNvSpPr txBox="1">
            <a:spLocks noChangeArrowheads="1"/>
          </p:cNvSpPr>
          <p:nvPr/>
        </p:nvSpPr>
        <p:spPr bwMode="auto">
          <a:xfrm>
            <a:off x="3926681" y="6244431"/>
            <a:ext cx="4338638" cy="274637"/>
          </a:xfrm>
          <a:prstGeom prst="rect">
            <a:avLst/>
          </a:prstGeom>
          <a:noFill/>
          <a:ln w="9525">
            <a:noFill/>
            <a:miter lim="800000"/>
            <a:headEnd/>
            <a:tailEnd/>
          </a:ln>
          <a:effectLst/>
        </p:spPr>
        <p:txBody>
          <a:bodyPr>
            <a:spAutoFit/>
          </a:bodyPr>
          <a:lstStyle/>
          <a:p>
            <a:pPr algn="ctr">
              <a:spcBef>
                <a:spcPct val="50000"/>
              </a:spcBef>
              <a:buFont typeface="Wingdings" pitchFamily="2" charset="2"/>
              <a:buNone/>
            </a:pPr>
            <a:r>
              <a:rPr lang="en-US" sz="1200" b="1">
                <a:latin typeface="Arial" charset="0"/>
              </a:rPr>
              <a:t>Source: S&amp;P’s DRI/Platts</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059C7DE4-0BB3-4A16-B8A4-873B5AF2C7F7}" type="slidenum">
              <a:rPr lang="en-US"/>
              <a:pPr/>
              <a:t>31</a:t>
            </a:fld>
            <a:endParaRPr lang="en-US"/>
          </a:p>
        </p:txBody>
      </p:sp>
      <p:sp>
        <p:nvSpPr>
          <p:cNvPr id="2287618" name="Rectangle 2"/>
          <p:cNvSpPr>
            <a:spLocks noGrp="1" noChangeArrowheads="1"/>
          </p:cNvSpPr>
          <p:nvPr>
            <p:ph type="title"/>
          </p:nvPr>
        </p:nvSpPr>
        <p:spPr>
          <a:xfrm>
            <a:off x="2369344" y="228601"/>
            <a:ext cx="7453313" cy="652463"/>
          </a:xfrm>
        </p:spPr>
        <p:txBody>
          <a:bodyPr>
            <a:normAutofit fontScale="90000"/>
          </a:bodyPr>
          <a:lstStyle/>
          <a:p>
            <a:pPr algn="ctr"/>
            <a:r>
              <a:rPr lang="en-US" dirty="0"/>
              <a:t>Heavy Crude imports increase</a:t>
            </a:r>
          </a:p>
        </p:txBody>
      </p:sp>
      <p:graphicFrame>
        <p:nvGraphicFramePr>
          <p:cNvPr id="2287619" name="Object 3"/>
          <p:cNvGraphicFramePr>
            <a:graphicFrameLocks noGrp="1" noChangeAspect="1"/>
          </p:cNvGraphicFramePr>
          <p:nvPr>
            <p:ph type="chart" idx="1"/>
            <p:extLst>
              <p:ext uri="{D42A27DB-BD31-4B8C-83A1-F6EECF244321}">
                <p14:modId xmlns:p14="http://schemas.microsoft.com/office/powerpoint/2010/main" val="3699704196"/>
              </p:ext>
            </p:extLst>
          </p:nvPr>
        </p:nvGraphicFramePr>
        <p:xfrm>
          <a:off x="1863725" y="1298576"/>
          <a:ext cx="8464550" cy="5122863"/>
        </p:xfrm>
        <a:graphic>
          <a:graphicData uri="http://schemas.openxmlformats.org/presentationml/2006/ole">
            <mc:AlternateContent xmlns:mc="http://schemas.openxmlformats.org/markup-compatibility/2006">
              <mc:Choice xmlns:v="urn:schemas-microsoft-com:vml" Requires="v">
                <p:oleObj name="Chart" r:id="rId3" imgW="8467656" imgH="5124386" progId="MSGraph.Chart.8">
                  <p:embed followColorScheme="full"/>
                </p:oleObj>
              </mc:Choice>
              <mc:Fallback>
                <p:oleObj name="Chart" r:id="rId3" imgW="8467656" imgH="5124386" progId="MSGraph.Chart.8">
                  <p:embed followColorScheme="full"/>
                  <p:pic>
                    <p:nvPicPr>
                      <p:cNvPr id="2287619" name="Object 3"/>
                      <p:cNvPicPr>
                        <a:picLocks noChangeAspect="1" noChangeArrowheads="1"/>
                      </p:cNvPicPr>
                      <p:nvPr/>
                    </p:nvPicPr>
                    <p:blipFill>
                      <a:blip r:embed="rId4"/>
                      <a:srcRect/>
                      <a:stretch>
                        <a:fillRect/>
                      </a:stretch>
                    </p:blipFill>
                    <p:spPr bwMode="auto">
                      <a:xfrm>
                        <a:off x="1863725" y="1298576"/>
                        <a:ext cx="8464550" cy="512286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287620" name="Text Box 4"/>
          <p:cNvSpPr txBox="1">
            <a:spLocks noChangeArrowheads="1"/>
          </p:cNvSpPr>
          <p:nvPr/>
        </p:nvSpPr>
        <p:spPr bwMode="auto">
          <a:xfrm>
            <a:off x="6329364" y="6583364"/>
            <a:ext cx="4338637" cy="274637"/>
          </a:xfrm>
          <a:prstGeom prst="rect">
            <a:avLst/>
          </a:prstGeom>
          <a:noFill/>
          <a:ln w="9525">
            <a:noFill/>
            <a:miter lim="800000"/>
            <a:headEnd/>
            <a:tailEnd/>
          </a:ln>
          <a:effectLst/>
        </p:spPr>
        <p:txBody>
          <a:bodyPr>
            <a:spAutoFit/>
          </a:bodyPr>
          <a:lstStyle/>
          <a:p>
            <a:pPr algn="l">
              <a:spcBef>
                <a:spcPct val="50000"/>
              </a:spcBef>
              <a:buFont typeface="Wingdings" pitchFamily="2" charset="2"/>
              <a:buNone/>
            </a:pPr>
            <a:r>
              <a:rPr lang="en-US" sz="1200" b="1">
                <a:latin typeface="Arial" charset="0"/>
              </a:rPr>
              <a:t>Source: EIA</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4FDA9D67-1E9E-4EDB-987C-8F9A0AD00521}" type="slidenum">
              <a:rPr lang="en-US"/>
              <a:pPr/>
              <a:t>32</a:t>
            </a:fld>
            <a:endParaRPr lang="en-US"/>
          </a:p>
        </p:txBody>
      </p:sp>
      <p:sp>
        <p:nvSpPr>
          <p:cNvPr id="2291714" name="Rectangle 2"/>
          <p:cNvSpPr>
            <a:spLocks noGrp="1" noChangeArrowheads="1"/>
          </p:cNvSpPr>
          <p:nvPr>
            <p:ph type="title"/>
          </p:nvPr>
        </p:nvSpPr>
        <p:spPr>
          <a:xfrm>
            <a:off x="2209800" y="265114"/>
            <a:ext cx="7772400" cy="809625"/>
          </a:xfrm>
        </p:spPr>
        <p:txBody>
          <a:bodyPr/>
          <a:lstStyle/>
          <a:p>
            <a:pPr algn="ctr"/>
            <a:r>
              <a:rPr lang="en-US" dirty="0"/>
              <a:t>U.S. Refinery Input Quality</a:t>
            </a:r>
          </a:p>
        </p:txBody>
      </p:sp>
      <p:graphicFrame>
        <p:nvGraphicFramePr>
          <p:cNvPr id="2291715" name="Object 3"/>
          <p:cNvGraphicFramePr>
            <a:graphicFrameLocks noGrp="1" noChangeAspect="1"/>
          </p:cNvGraphicFramePr>
          <p:nvPr>
            <p:ph type="chart" idx="1"/>
            <p:extLst>
              <p:ext uri="{D42A27DB-BD31-4B8C-83A1-F6EECF244321}">
                <p14:modId xmlns:p14="http://schemas.microsoft.com/office/powerpoint/2010/main" val="217062527"/>
              </p:ext>
            </p:extLst>
          </p:nvPr>
        </p:nvGraphicFramePr>
        <p:xfrm>
          <a:off x="1744663" y="1066800"/>
          <a:ext cx="8702675" cy="5437188"/>
        </p:xfrm>
        <a:graphic>
          <a:graphicData uri="http://schemas.openxmlformats.org/presentationml/2006/ole">
            <mc:AlternateContent xmlns:mc="http://schemas.openxmlformats.org/markup-compatibility/2006">
              <mc:Choice xmlns:v="urn:schemas-microsoft-com:vml" Requires="v">
                <p:oleObj name="Chart" r:id="rId3" imgW="8705713" imgH="5438904" progId="MSGraph.Chart.8">
                  <p:embed followColorScheme="full"/>
                </p:oleObj>
              </mc:Choice>
              <mc:Fallback>
                <p:oleObj name="Chart" r:id="rId3" imgW="8705713" imgH="5438904" progId="MSGraph.Chart.8">
                  <p:embed followColorScheme="full"/>
                  <p:pic>
                    <p:nvPicPr>
                      <p:cNvPr id="2291715" name="Object 3"/>
                      <p:cNvPicPr>
                        <a:picLocks noChangeAspect="1" noChangeArrowheads="1"/>
                      </p:cNvPicPr>
                      <p:nvPr/>
                    </p:nvPicPr>
                    <p:blipFill>
                      <a:blip r:embed="rId4"/>
                      <a:srcRect/>
                      <a:stretch>
                        <a:fillRect/>
                      </a:stretch>
                    </p:blipFill>
                    <p:spPr bwMode="auto">
                      <a:xfrm>
                        <a:off x="1744663" y="1066800"/>
                        <a:ext cx="8702675" cy="54371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291716" name="Text Box 4"/>
          <p:cNvSpPr txBox="1">
            <a:spLocks noChangeArrowheads="1"/>
          </p:cNvSpPr>
          <p:nvPr/>
        </p:nvSpPr>
        <p:spPr bwMode="auto">
          <a:xfrm>
            <a:off x="3926682" y="6583364"/>
            <a:ext cx="4338637" cy="274637"/>
          </a:xfrm>
          <a:prstGeom prst="rect">
            <a:avLst/>
          </a:prstGeom>
          <a:noFill/>
          <a:ln w="9525">
            <a:noFill/>
            <a:miter lim="800000"/>
            <a:headEnd/>
            <a:tailEnd/>
          </a:ln>
          <a:effectLst/>
        </p:spPr>
        <p:txBody>
          <a:bodyPr>
            <a:spAutoFit/>
          </a:bodyPr>
          <a:lstStyle/>
          <a:p>
            <a:pPr algn="ctr">
              <a:spcBef>
                <a:spcPct val="50000"/>
              </a:spcBef>
              <a:buFont typeface="Wingdings" pitchFamily="2" charset="2"/>
              <a:buNone/>
            </a:pPr>
            <a:r>
              <a:rPr lang="en-US" sz="1200" b="1" dirty="0">
                <a:latin typeface="Arial" charset="0"/>
              </a:rPr>
              <a:t>Source: EIA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917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917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291715" grpId="0" bld="series"/>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06B10C09-E6F8-4307-BB2E-8039EE6439BB}" type="slidenum">
              <a:rPr lang="en-US"/>
              <a:pPr/>
              <a:t>33</a:t>
            </a:fld>
            <a:endParaRPr lang="en-US"/>
          </a:p>
        </p:txBody>
      </p:sp>
      <p:sp>
        <p:nvSpPr>
          <p:cNvPr id="2293762" name="Rectangle 2"/>
          <p:cNvSpPr>
            <a:spLocks noGrp="1" noChangeArrowheads="1"/>
          </p:cNvSpPr>
          <p:nvPr>
            <p:ph type="title"/>
          </p:nvPr>
        </p:nvSpPr>
        <p:spPr>
          <a:xfrm>
            <a:off x="1840584" y="0"/>
            <a:ext cx="8510833" cy="1143000"/>
          </a:xfrm>
        </p:spPr>
        <p:txBody>
          <a:bodyPr>
            <a:normAutofit fontScale="90000"/>
          </a:bodyPr>
          <a:lstStyle/>
          <a:p>
            <a:pPr algn="ctr"/>
            <a:r>
              <a:rPr lang="en-US" dirty="0"/>
              <a:t>Increased ability to handle Sour crudes</a:t>
            </a:r>
          </a:p>
        </p:txBody>
      </p:sp>
      <p:graphicFrame>
        <p:nvGraphicFramePr>
          <p:cNvPr id="2293763" name="Object 3"/>
          <p:cNvGraphicFramePr>
            <a:graphicFrameLocks noGrp="1" noChangeAspect="1"/>
          </p:cNvGraphicFramePr>
          <p:nvPr>
            <p:ph type="chart" idx="1"/>
            <p:extLst>
              <p:ext uri="{D42A27DB-BD31-4B8C-83A1-F6EECF244321}">
                <p14:modId xmlns:p14="http://schemas.microsoft.com/office/powerpoint/2010/main" val="1056073751"/>
              </p:ext>
            </p:extLst>
          </p:nvPr>
        </p:nvGraphicFramePr>
        <p:xfrm>
          <a:off x="2213769" y="1298575"/>
          <a:ext cx="7764462" cy="5049838"/>
        </p:xfrm>
        <a:graphic>
          <a:graphicData uri="http://schemas.openxmlformats.org/presentationml/2006/ole">
            <mc:AlternateContent xmlns:mc="http://schemas.openxmlformats.org/markup-compatibility/2006">
              <mc:Choice xmlns:v="urn:schemas-microsoft-com:vml" Requires="v">
                <p:oleObj name="Chart" r:id="rId3" imgW="7762857" imgH="5048276" progId="MSGraph.Chart.8">
                  <p:embed followColorScheme="full"/>
                </p:oleObj>
              </mc:Choice>
              <mc:Fallback>
                <p:oleObj name="Chart" r:id="rId3" imgW="7762857" imgH="5048276" progId="MSGraph.Chart.8">
                  <p:embed followColorScheme="full"/>
                  <p:pic>
                    <p:nvPicPr>
                      <p:cNvPr id="2293763" name="Object 3"/>
                      <p:cNvPicPr>
                        <a:picLocks noChangeAspect="1" noChangeArrowheads="1"/>
                      </p:cNvPicPr>
                      <p:nvPr/>
                    </p:nvPicPr>
                    <p:blipFill>
                      <a:blip r:embed="rId4"/>
                      <a:srcRect/>
                      <a:stretch>
                        <a:fillRect/>
                      </a:stretch>
                    </p:blipFill>
                    <p:spPr bwMode="auto">
                      <a:xfrm>
                        <a:off x="2213769" y="1298575"/>
                        <a:ext cx="7764462" cy="504983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293764" name="Text Box 4"/>
          <p:cNvSpPr txBox="1">
            <a:spLocks noChangeArrowheads="1"/>
          </p:cNvSpPr>
          <p:nvPr/>
        </p:nvSpPr>
        <p:spPr bwMode="auto">
          <a:xfrm>
            <a:off x="3926681" y="6583364"/>
            <a:ext cx="4338638" cy="274637"/>
          </a:xfrm>
          <a:prstGeom prst="rect">
            <a:avLst/>
          </a:prstGeom>
          <a:noFill/>
          <a:ln w="9525">
            <a:noFill/>
            <a:miter lim="800000"/>
            <a:headEnd/>
            <a:tailEnd/>
          </a:ln>
          <a:effectLst/>
        </p:spPr>
        <p:txBody>
          <a:bodyPr>
            <a:spAutoFit/>
          </a:bodyPr>
          <a:lstStyle/>
          <a:p>
            <a:pPr algn="ctr">
              <a:spcBef>
                <a:spcPct val="50000"/>
              </a:spcBef>
              <a:buFont typeface="Wingdings" pitchFamily="2" charset="2"/>
              <a:buNone/>
            </a:pPr>
            <a:r>
              <a:rPr lang="en-US" sz="1200" b="1" dirty="0">
                <a:latin typeface="Arial" charset="0"/>
              </a:rPr>
              <a:t>Source: EIA – Capacity as of January Each Year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lide Number Placeholder 2"/>
          <p:cNvSpPr>
            <a:spLocks noGrp="1"/>
          </p:cNvSpPr>
          <p:nvPr>
            <p:ph type="sldNum" sz="quarter" idx="10"/>
          </p:nvPr>
        </p:nvSpPr>
        <p:spPr/>
        <p:txBody>
          <a:bodyPr/>
          <a:lstStyle/>
          <a:p>
            <a:fld id="{7DBC47BE-A76A-493B-8289-2AFF097F6B14}" type="slidenum">
              <a:rPr lang="en-US"/>
              <a:pPr/>
              <a:t>34</a:t>
            </a:fld>
            <a:endParaRPr lang="en-US"/>
          </a:p>
        </p:txBody>
      </p:sp>
      <p:sp>
        <p:nvSpPr>
          <p:cNvPr id="2234370" name="Rectangle 2"/>
          <p:cNvSpPr>
            <a:spLocks noGrp="1" noChangeArrowheads="1"/>
          </p:cNvSpPr>
          <p:nvPr>
            <p:ph type="title"/>
          </p:nvPr>
        </p:nvSpPr>
        <p:spPr>
          <a:xfrm>
            <a:off x="2909888" y="369888"/>
            <a:ext cx="6372225" cy="758826"/>
          </a:xfrm>
        </p:spPr>
        <p:txBody>
          <a:bodyPr>
            <a:noAutofit/>
          </a:bodyPr>
          <a:lstStyle/>
          <a:p>
            <a:pPr algn="ctr"/>
            <a:r>
              <a:rPr lang="en-US" sz="3600" dirty="0"/>
              <a:t>Shipping by Land: U.S. Crude</a:t>
            </a:r>
          </a:p>
        </p:txBody>
      </p:sp>
      <p:graphicFrame>
        <p:nvGraphicFramePr>
          <p:cNvPr id="2234371" name="Object 3"/>
          <p:cNvGraphicFramePr>
            <a:graphicFrameLocks/>
          </p:cNvGraphicFramePr>
          <p:nvPr/>
        </p:nvGraphicFramePr>
        <p:xfrm>
          <a:off x="1943100" y="1447800"/>
          <a:ext cx="8191500" cy="5410200"/>
        </p:xfrm>
        <a:graphic>
          <a:graphicData uri="http://schemas.openxmlformats.org/presentationml/2006/ole">
            <mc:AlternateContent xmlns:mc="http://schemas.openxmlformats.org/markup-compatibility/2006">
              <mc:Choice xmlns:v="urn:schemas-microsoft-com:vml" Requires="v">
                <p:oleObj name="CorelDRAW" r:id="rId3" imgW="9124920" imgH="7311960" progId="">
                  <p:embed/>
                </p:oleObj>
              </mc:Choice>
              <mc:Fallback>
                <p:oleObj name="CorelDRAW" r:id="rId3" imgW="9124920" imgH="7311960" progId="">
                  <p:embed/>
                  <p:pic>
                    <p:nvPicPr>
                      <p:cNvPr id="2234371" name="Object 3"/>
                      <p:cNvPicPr>
                        <a:picLocks noChangeArrowheads="1"/>
                      </p:cNvPicPr>
                      <p:nvPr/>
                    </p:nvPicPr>
                    <p:blipFill>
                      <a:blip r:embed="rId4">
                        <a:extLst>
                          <a:ext uri="{28A0092B-C50C-407E-A947-70E740481C1C}">
                            <a14:useLocalDpi xmlns:a14="http://schemas.microsoft.com/office/drawing/2010/main" val="0"/>
                          </a:ext>
                        </a:extLst>
                      </a:blip>
                      <a:srcRect t="13881" b="4002"/>
                      <a:stretch>
                        <a:fillRect/>
                      </a:stretch>
                    </p:blipFill>
                    <p:spPr bwMode="auto">
                      <a:xfrm>
                        <a:off x="1943100" y="1447800"/>
                        <a:ext cx="8191500" cy="5410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234372" name="Oval 4"/>
          <p:cNvSpPr>
            <a:spLocks noChangeArrowheads="1"/>
          </p:cNvSpPr>
          <p:nvPr/>
        </p:nvSpPr>
        <p:spPr bwMode="auto">
          <a:xfrm>
            <a:off x="2593976" y="1724025"/>
            <a:ext cx="100013" cy="101600"/>
          </a:xfrm>
          <a:prstGeom prst="ellipse">
            <a:avLst/>
          </a:prstGeom>
          <a:solidFill>
            <a:srgbClr val="FF0014"/>
          </a:solidFill>
          <a:ln w="12700">
            <a:solidFill>
              <a:schemeClr val="bg1"/>
            </a:solidFill>
            <a:round/>
            <a:headEnd/>
            <a:tailEnd/>
          </a:ln>
          <a:effectLst/>
        </p:spPr>
        <p:txBody>
          <a:bodyPr wrap="none" anchor="ctr"/>
          <a:lstStyle/>
          <a:p>
            <a:endParaRPr lang="en-US"/>
          </a:p>
        </p:txBody>
      </p:sp>
      <p:sp>
        <p:nvSpPr>
          <p:cNvPr id="2234373" name="Oval 5"/>
          <p:cNvSpPr>
            <a:spLocks noChangeArrowheads="1"/>
          </p:cNvSpPr>
          <p:nvPr/>
        </p:nvSpPr>
        <p:spPr bwMode="auto">
          <a:xfrm>
            <a:off x="6099175" y="3000375"/>
            <a:ext cx="101600" cy="103188"/>
          </a:xfrm>
          <a:prstGeom prst="ellipse">
            <a:avLst/>
          </a:prstGeom>
          <a:solidFill>
            <a:srgbClr val="FF0014"/>
          </a:solidFill>
          <a:ln w="12700">
            <a:solidFill>
              <a:schemeClr val="bg1"/>
            </a:solidFill>
            <a:round/>
            <a:headEnd/>
            <a:tailEnd/>
          </a:ln>
          <a:effectLst/>
        </p:spPr>
        <p:txBody>
          <a:bodyPr wrap="none" anchor="ctr"/>
          <a:lstStyle/>
          <a:p>
            <a:endParaRPr lang="en-US"/>
          </a:p>
        </p:txBody>
      </p:sp>
      <p:sp>
        <p:nvSpPr>
          <p:cNvPr id="2234374" name="Oval 6"/>
          <p:cNvSpPr>
            <a:spLocks noChangeArrowheads="1"/>
          </p:cNvSpPr>
          <p:nvPr/>
        </p:nvSpPr>
        <p:spPr bwMode="auto">
          <a:xfrm>
            <a:off x="3560763" y="3505200"/>
            <a:ext cx="101600" cy="101600"/>
          </a:xfrm>
          <a:prstGeom prst="ellipse">
            <a:avLst/>
          </a:prstGeom>
          <a:solidFill>
            <a:srgbClr val="FF0014"/>
          </a:solidFill>
          <a:ln w="12700">
            <a:solidFill>
              <a:schemeClr val="bg1"/>
            </a:solidFill>
            <a:round/>
            <a:headEnd/>
            <a:tailEnd/>
          </a:ln>
          <a:effectLst/>
        </p:spPr>
        <p:txBody>
          <a:bodyPr wrap="none" anchor="ctr"/>
          <a:lstStyle/>
          <a:p>
            <a:endParaRPr lang="en-US"/>
          </a:p>
        </p:txBody>
      </p:sp>
      <p:sp>
        <p:nvSpPr>
          <p:cNvPr id="2234375" name="Oval 7"/>
          <p:cNvSpPr>
            <a:spLocks noChangeArrowheads="1"/>
          </p:cNvSpPr>
          <p:nvPr/>
        </p:nvSpPr>
        <p:spPr bwMode="auto">
          <a:xfrm>
            <a:off x="8535988" y="2547938"/>
            <a:ext cx="101600" cy="101600"/>
          </a:xfrm>
          <a:prstGeom prst="ellipse">
            <a:avLst/>
          </a:prstGeom>
          <a:solidFill>
            <a:srgbClr val="FF0014"/>
          </a:solidFill>
          <a:ln w="12700">
            <a:solidFill>
              <a:schemeClr val="bg1"/>
            </a:solidFill>
            <a:round/>
            <a:headEnd/>
            <a:tailEnd/>
          </a:ln>
          <a:effectLst/>
        </p:spPr>
        <p:txBody>
          <a:bodyPr wrap="none" anchor="ctr"/>
          <a:lstStyle/>
          <a:p>
            <a:endParaRPr lang="en-US"/>
          </a:p>
        </p:txBody>
      </p:sp>
      <p:sp>
        <p:nvSpPr>
          <p:cNvPr id="2234376" name="Line 8"/>
          <p:cNvSpPr>
            <a:spLocks noChangeShapeType="1"/>
          </p:cNvSpPr>
          <p:nvPr/>
        </p:nvSpPr>
        <p:spPr bwMode="auto">
          <a:xfrm flipV="1">
            <a:off x="6623050" y="4162426"/>
            <a:ext cx="230188" cy="1603375"/>
          </a:xfrm>
          <a:prstGeom prst="line">
            <a:avLst/>
          </a:prstGeom>
          <a:noFill/>
          <a:ln w="25400">
            <a:solidFill>
              <a:schemeClr val="bg2"/>
            </a:solidFill>
            <a:round/>
            <a:headEnd type="none" w="sm" len="sm"/>
            <a:tailEnd type="stealth" w="med" len="med"/>
          </a:ln>
          <a:effectLst/>
        </p:spPr>
        <p:txBody>
          <a:bodyPr/>
          <a:lstStyle/>
          <a:p>
            <a:endParaRPr lang="en-US"/>
          </a:p>
        </p:txBody>
      </p:sp>
      <p:sp>
        <p:nvSpPr>
          <p:cNvPr id="2234377" name="Line 9"/>
          <p:cNvSpPr>
            <a:spLocks noChangeShapeType="1"/>
          </p:cNvSpPr>
          <p:nvPr/>
        </p:nvSpPr>
        <p:spPr bwMode="auto">
          <a:xfrm flipV="1">
            <a:off x="6799263" y="3570289"/>
            <a:ext cx="0" cy="498475"/>
          </a:xfrm>
          <a:prstGeom prst="line">
            <a:avLst/>
          </a:prstGeom>
          <a:noFill/>
          <a:ln w="25400">
            <a:solidFill>
              <a:schemeClr val="bg2"/>
            </a:solidFill>
            <a:round/>
            <a:headEnd type="none" w="sm" len="sm"/>
            <a:tailEnd type="stealth" w="med" len="med"/>
          </a:ln>
          <a:effectLst/>
        </p:spPr>
        <p:txBody>
          <a:bodyPr/>
          <a:lstStyle/>
          <a:p>
            <a:endParaRPr lang="en-US"/>
          </a:p>
        </p:txBody>
      </p:sp>
      <p:sp>
        <p:nvSpPr>
          <p:cNvPr id="2234378" name="Line 10"/>
          <p:cNvSpPr>
            <a:spLocks noChangeShapeType="1"/>
          </p:cNvSpPr>
          <p:nvPr/>
        </p:nvSpPr>
        <p:spPr bwMode="auto">
          <a:xfrm flipV="1">
            <a:off x="4870451" y="5183188"/>
            <a:ext cx="1012825" cy="120650"/>
          </a:xfrm>
          <a:prstGeom prst="line">
            <a:avLst/>
          </a:prstGeom>
          <a:noFill/>
          <a:ln w="25400">
            <a:solidFill>
              <a:schemeClr val="bg2"/>
            </a:solidFill>
            <a:round/>
            <a:headEnd type="none" w="sm" len="sm"/>
            <a:tailEnd type="stealth" w="med" len="med"/>
          </a:ln>
          <a:effectLst/>
        </p:spPr>
        <p:txBody>
          <a:bodyPr/>
          <a:lstStyle/>
          <a:p>
            <a:endParaRPr lang="en-US"/>
          </a:p>
        </p:txBody>
      </p:sp>
      <p:sp>
        <p:nvSpPr>
          <p:cNvPr id="2234379" name="Freeform 11"/>
          <p:cNvSpPr>
            <a:spLocks/>
          </p:cNvSpPr>
          <p:nvPr/>
        </p:nvSpPr>
        <p:spPr bwMode="auto">
          <a:xfrm>
            <a:off x="5913439" y="4165600"/>
            <a:ext cx="1552575" cy="1003300"/>
          </a:xfrm>
          <a:custGeom>
            <a:avLst/>
            <a:gdLst/>
            <a:ahLst/>
            <a:cxnLst>
              <a:cxn ang="0">
                <a:pos x="0" y="667"/>
              </a:cxn>
              <a:cxn ang="0">
                <a:pos x="419" y="611"/>
              </a:cxn>
              <a:cxn ang="0">
                <a:pos x="1039" y="0"/>
              </a:cxn>
            </a:cxnLst>
            <a:rect l="0" t="0" r="r" b="b"/>
            <a:pathLst>
              <a:path w="1040" h="668">
                <a:moveTo>
                  <a:pt x="0" y="667"/>
                </a:moveTo>
                <a:lnTo>
                  <a:pt x="419" y="611"/>
                </a:lnTo>
                <a:lnTo>
                  <a:pt x="1039" y="0"/>
                </a:lnTo>
              </a:path>
            </a:pathLst>
          </a:custGeom>
          <a:noFill/>
          <a:ln w="25400" cap="rnd" cmpd="sng">
            <a:solidFill>
              <a:schemeClr val="bg2"/>
            </a:solidFill>
            <a:prstDash val="solid"/>
            <a:round/>
            <a:headEnd type="none" w="sm" len="sm"/>
            <a:tailEnd type="stealth" w="med" len="med"/>
          </a:ln>
          <a:effectLst/>
        </p:spPr>
        <p:txBody>
          <a:bodyPr/>
          <a:lstStyle/>
          <a:p>
            <a:endParaRPr lang="en-US"/>
          </a:p>
        </p:txBody>
      </p:sp>
      <p:sp>
        <p:nvSpPr>
          <p:cNvPr id="2234380" name="Line 12"/>
          <p:cNvSpPr>
            <a:spLocks noChangeShapeType="1"/>
          </p:cNvSpPr>
          <p:nvPr/>
        </p:nvSpPr>
        <p:spPr bwMode="auto">
          <a:xfrm flipV="1">
            <a:off x="6878638" y="3886200"/>
            <a:ext cx="533400" cy="223838"/>
          </a:xfrm>
          <a:prstGeom prst="line">
            <a:avLst/>
          </a:prstGeom>
          <a:noFill/>
          <a:ln w="25400">
            <a:solidFill>
              <a:schemeClr val="bg2"/>
            </a:solidFill>
            <a:round/>
            <a:headEnd type="none" w="sm" len="sm"/>
            <a:tailEnd type="stealth" w="med" len="med"/>
          </a:ln>
          <a:effectLst/>
        </p:spPr>
        <p:txBody>
          <a:bodyPr/>
          <a:lstStyle/>
          <a:p>
            <a:endParaRPr lang="en-US"/>
          </a:p>
        </p:txBody>
      </p:sp>
      <p:sp>
        <p:nvSpPr>
          <p:cNvPr id="2234381" name="Freeform 13"/>
          <p:cNvSpPr>
            <a:spLocks/>
          </p:cNvSpPr>
          <p:nvPr/>
        </p:nvSpPr>
        <p:spPr bwMode="auto">
          <a:xfrm>
            <a:off x="7464425" y="3617913"/>
            <a:ext cx="25400" cy="538162"/>
          </a:xfrm>
          <a:custGeom>
            <a:avLst/>
            <a:gdLst/>
            <a:ahLst/>
            <a:cxnLst>
              <a:cxn ang="0">
                <a:pos x="0" y="358"/>
              </a:cxn>
              <a:cxn ang="0">
                <a:pos x="16" y="162"/>
              </a:cxn>
              <a:cxn ang="0">
                <a:pos x="16" y="0"/>
              </a:cxn>
            </a:cxnLst>
            <a:rect l="0" t="0" r="r" b="b"/>
            <a:pathLst>
              <a:path w="17" h="359">
                <a:moveTo>
                  <a:pt x="0" y="358"/>
                </a:moveTo>
                <a:lnTo>
                  <a:pt x="16" y="162"/>
                </a:lnTo>
                <a:lnTo>
                  <a:pt x="16" y="0"/>
                </a:lnTo>
              </a:path>
            </a:pathLst>
          </a:custGeom>
          <a:noFill/>
          <a:ln w="25400" cap="rnd" cmpd="sng">
            <a:solidFill>
              <a:schemeClr val="bg2"/>
            </a:solidFill>
            <a:prstDash val="solid"/>
            <a:round/>
            <a:headEnd type="none" w="sm" len="sm"/>
            <a:tailEnd type="stealth" w="med" len="med"/>
          </a:ln>
          <a:effectLst/>
        </p:spPr>
        <p:txBody>
          <a:bodyPr/>
          <a:lstStyle/>
          <a:p>
            <a:endParaRPr lang="en-US"/>
          </a:p>
        </p:txBody>
      </p:sp>
      <p:sp>
        <p:nvSpPr>
          <p:cNvPr id="2234382" name="Line 14"/>
          <p:cNvSpPr>
            <a:spLocks noChangeShapeType="1"/>
          </p:cNvSpPr>
          <p:nvPr/>
        </p:nvSpPr>
        <p:spPr bwMode="auto">
          <a:xfrm>
            <a:off x="4826000" y="5326064"/>
            <a:ext cx="958850" cy="439737"/>
          </a:xfrm>
          <a:prstGeom prst="line">
            <a:avLst/>
          </a:prstGeom>
          <a:noFill/>
          <a:ln w="25400">
            <a:solidFill>
              <a:schemeClr val="bg2"/>
            </a:solidFill>
            <a:round/>
            <a:headEnd type="none" w="sm" len="sm"/>
            <a:tailEnd type="stealth" w="med" len="med"/>
          </a:ln>
          <a:effectLst/>
        </p:spPr>
        <p:txBody>
          <a:bodyPr/>
          <a:lstStyle/>
          <a:p>
            <a:endParaRPr lang="en-US"/>
          </a:p>
        </p:txBody>
      </p:sp>
      <p:sp>
        <p:nvSpPr>
          <p:cNvPr id="2234383" name="Line 15"/>
          <p:cNvSpPr>
            <a:spLocks noChangeShapeType="1"/>
          </p:cNvSpPr>
          <p:nvPr/>
        </p:nvSpPr>
        <p:spPr bwMode="auto">
          <a:xfrm flipV="1">
            <a:off x="4803775" y="4125913"/>
            <a:ext cx="1771650" cy="1192212"/>
          </a:xfrm>
          <a:prstGeom prst="line">
            <a:avLst/>
          </a:prstGeom>
          <a:noFill/>
          <a:ln w="25400">
            <a:solidFill>
              <a:schemeClr val="bg2"/>
            </a:solidFill>
            <a:round/>
            <a:headEnd type="none" w="sm" len="sm"/>
            <a:tailEnd type="stealth" w="med" len="med"/>
          </a:ln>
          <a:effectLst/>
        </p:spPr>
        <p:txBody>
          <a:bodyPr/>
          <a:lstStyle/>
          <a:p>
            <a:endParaRPr lang="en-US"/>
          </a:p>
        </p:txBody>
      </p:sp>
      <p:sp>
        <p:nvSpPr>
          <p:cNvPr id="2234384" name="Line 16"/>
          <p:cNvSpPr>
            <a:spLocks noChangeShapeType="1"/>
          </p:cNvSpPr>
          <p:nvPr/>
        </p:nvSpPr>
        <p:spPr bwMode="auto">
          <a:xfrm flipV="1">
            <a:off x="5692775" y="3109913"/>
            <a:ext cx="444500" cy="1592262"/>
          </a:xfrm>
          <a:prstGeom prst="line">
            <a:avLst/>
          </a:prstGeom>
          <a:noFill/>
          <a:ln w="25400">
            <a:solidFill>
              <a:schemeClr val="bg2"/>
            </a:solidFill>
            <a:round/>
            <a:headEnd type="none" w="sm" len="sm"/>
            <a:tailEnd type="stealth" w="med" len="med"/>
          </a:ln>
          <a:effectLst/>
        </p:spPr>
        <p:txBody>
          <a:bodyPr/>
          <a:lstStyle/>
          <a:p>
            <a:endParaRPr lang="en-US"/>
          </a:p>
        </p:txBody>
      </p:sp>
      <p:sp>
        <p:nvSpPr>
          <p:cNvPr id="2234385" name="Oval 17"/>
          <p:cNvSpPr>
            <a:spLocks noChangeArrowheads="1"/>
          </p:cNvSpPr>
          <p:nvPr/>
        </p:nvSpPr>
        <p:spPr bwMode="auto">
          <a:xfrm>
            <a:off x="7421563" y="3798889"/>
            <a:ext cx="101600" cy="103187"/>
          </a:xfrm>
          <a:prstGeom prst="ellipse">
            <a:avLst/>
          </a:prstGeom>
          <a:solidFill>
            <a:srgbClr val="FF0014"/>
          </a:solidFill>
          <a:ln w="12700">
            <a:solidFill>
              <a:schemeClr val="bg1"/>
            </a:solidFill>
            <a:round/>
            <a:headEnd/>
            <a:tailEnd/>
          </a:ln>
          <a:effectLst/>
        </p:spPr>
        <p:txBody>
          <a:bodyPr wrap="none" anchor="ctr"/>
          <a:lstStyle/>
          <a:p>
            <a:endParaRPr lang="en-US"/>
          </a:p>
        </p:txBody>
      </p:sp>
      <p:sp>
        <p:nvSpPr>
          <p:cNvPr id="2234386" name="Line 18"/>
          <p:cNvSpPr>
            <a:spLocks noChangeShapeType="1"/>
          </p:cNvSpPr>
          <p:nvPr/>
        </p:nvSpPr>
        <p:spPr bwMode="auto">
          <a:xfrm flipH="1" flipV="1">
            <a:off x="8659814" y="2624138"/>
            <a:ext cx="414337" cy="158750"/>
          </a:xfrm>
          <a:prstGeom prst="line">
            <a:avLst/>
          </a:prstGeom>
          <a:noFill/>
          <a:ln w="25400">
            <a:solidFill>
              <a:schemeClr val="bg2"/>
            </a:solidFill>
            <a:round/>
            <a:headEnd type="none" w="sm" len="sm"/>
            <a:tailEnd type="stealth" w="med" len="med"/>
          </a:ln>
          <a:effectLst/>
        </p:spPr>
        <p:txBody>
          <a:bodyPr/>
          <a:lstStyle/>
          <a:p>
            <a:endParaRPr lang="en-US"/>
          </a:p>
        </p:txBody>
      </p:sp>
      <p:sp>
        <p:nvSpPr>
          <p:cNvPr id="2234387" name="Line 19"/>
          <p:cNvSpPr>
            <a:spLocks noChangeShapeType="1"/>
          </p:cNvSpPr>
          <p:nvPr/>
        </p:nvSpPr>
        <p:spPr bwMode="auto">
          <a:xfrm flipH="1">
            <a:off x="3671888" y="3322639"/>
            <a:ext cx="679450" cy="204787"/>
          </a:xfrm>
          <a:prstGeom prst="line">
            <a:avLst/>
          </a:prstGeom>
          <a:noFill/>
          <a:ln w="25400">
            <a:solidFill>
              <a:schemeClr val="bg2"/>
            </a:solidFill>
            <a:round/>
            <a:headEnd type="none" w="sm" len="sm"/>
            <a:tailEnd type="stealth" w="med" len="med"/>
          </a:ln>
          <a:effectLst/>
        </p:spPr>
        <p:txBody>
          <a:bodyPr/>
          <a:lstStyle/>
          <a:p>
            <a:endParaRPr lang="en-US"/>
          </a:p>
        </p:txBody>
      </p:sp>
      <p:sp>
        <p:nvSpPr>
          <p:cNvPr id="2234388" name="Freeform 20"/>
          <p:cNvSpPr>
            <a:spLocks/>
          </p:cNvSpPr>
          <p:nvPr/>
        </p:nvSpPr>
        <p:spPr bwMode="auto">
          <a:xfrm>
            <a:off x="4119564" y="2835276"/>
            <a:ext cx="458787" cy="701675"/>
          </a:xfrm>
          <a:custGeom>
            <a:avLst/>
            <a:gdLst/>
            <a:ahLst/>
            <a:cxnLst>
              <a:cxn ang="0">
                <a:pos x="306" y="467"/>
              </a:cxn>
              <a:cxn ang="0">
                <a:pos x="135" y="327"/>
              </a:cxn>
              <a:cxn ang="0">
                <a:pos x="0" y="0"/>
              </a:cxn>
            </a:cxnLst>
            <a:rect l="0" t="0" r="r" b="b"/>
            <a:pathLst>
              <a:path w="307" h="468">
                <a:moveTo>
                  <a:pt x="306" y="467"/>
                </a:moveTo>
                <a:lnTo>
                  <a:pt x="135" y="327"/>
                </a:lnTo>
                <a:lnTo>
                  <a:pt x="0" y="0"/>
                </a:lnTo>
              </a:path>
            </a:pathLst>
          </a:custGeom>
          <a:noFill/>
          <a:ln w="25400" cap="rnd" cmpd="sng">
            <a:solidFill>
              <a:schemeClr val="bg2"/>
            </a:solidFill>
            <a:prstDash val="solid"/>
            <a:round/>
            <a:headEnd type="none" w="sm" len="sm"/>
            <a:tailEnd type="stealth" w="med" len="med"/>
          </a:ln>
          <a:effectLst/>
        </p:spPr>
        <p:txBody>
          <a:bodyPr/>
          <a:lstStyle/>
          <a:p>
            <a:endParaRPr lang="en-US"/>
          </a:p>
        </p:txBody>
      </p:sp>
      <p:sp>
        <p:nvSpPr>
          <p:cNvPr id="2234389" name="Line 21"/>
          <p:cNvSpPr>
            <a:spLocks noChangeShapeType="1"/>
          </p:cNvSpPr>
          <p:nvPr/>
        </p:nvSpPr>
        <p:spPr bwMode="auto">
          <a:xfrm>
            <a:off x="4592639" y="3557589"/>
            <a:ext cx="987425" cy="523875"/>
          </a:xfrm>
          <a:prstGeom prst="line">
            <a:avLst/>
          </a:prstGeom>
          <a:noFill/>
          <a:ln w="25400">
            <a:solidFill>
              <a:schemeClr val="bg2"/>
            </a:solidFill>
            <a:round/>
            <a:headEnd type="none" w="sm" len="sm"/>
            <a:tailEnd type="stealth" w="med" len="med"/>
          </a:ln>
          <a:effectLst/>
        </p:spPr>
        <p:txBody>
          <a:bodyPr/>
          <a:lstStyle/>
          <a:p>
            <a:endParaRPr lang="en-US"/>
          </a:p>
        </p:txBody>
      </p:sp>
      <p:sp>
        <p:nvSpPr>
          <p:cNvPr id="2234390" name="Line 22"/>
          <p:cNvSpPr>
            <a:spLocks noChangeShapeType="1"/>
          </p:cNvSpPr>
          <p:nvPr/>
        </p:nvSpPr>
        <p:spPr bwMode="auto">
          <a:xfrm>
            <a:off x="5368925" y="3975101"/>
            <a:ext cx="681038" cy="352425"/>
          </a:xfrm>
          <a:prstGeom prst="line">
            <a:avLst/>
          </a:prstGeom>
          <a:noFill/>
          <a:ln w="25400">
            <a:solidFill>
              <a:schemeClr val="bg2"/>
            </a:solidFill>
            <a:round/>
            <a:headEnd type="none" w="sm" len="sm"/>
            <a:tailEnd type="none" w="sm" len="sm"/>
          </a:ln>
          <a:effectLst/>
        </p:spPr>
        <p:txBody>
          <a:bodyPr/>
          <a:lstStyle/>
          <a:p>
            <a:endParaRPr lang="en-US"/>
          </a:p>
        </p:txBody>
      </p:sp>
      <p:sp>
        <p:nvSpPr>
          <p:cNvPr id="2234391" name="Line 23"/>
          <p:cNvSpPr>
            <a:spLocks noChangeShapeType="1"/>
          </p:cNvSpPr>
          <p:nvPr/>
        </p:nvSpPr>
        <p:spPr bwMode="auto">
          <a:xfrm>
            <a:off x="6227763" y="2709864"/>
            <a:ext cx="558800" cy="763587"/>
          </a:xfrm>
          <a:prstGeom prst="line">
            <a:avLst/>
          </a:prstGeom>
          <a:noFill/>
          <a:ln w="25400">
            <a:solidFill>
              <a:schemeClr val="bg2"/>
            </a:solidFill>
            <a:round/>
            <a:headEnd type="none" w="sm" len="sm"/>
            <a:tailEnd type="stealth" w="med" len="med"/>
          </a:ln>
          <a:effectLst/>
        </p:spPr>
        <p:txBody>
          <a:bodyPr/>
          <a:lstStyle/>
          <a:p>
            <a:endParaRPr lang="en-US"/>
          </a:p>
        </p:txBody>
      </p:sp>
      <p:sp>
        <p:nvSpPr>
          <p:cNvPr id="2234392" name="Freeform 24"/>
          <p:cNvSpPr>
            <a:spLocks/>
          </p:cNvSpPr>
          <p:nvPr/>
        </p:nvSpPr>
        <p:spPr bwMode="auto">
          <a:xfrm>
            <a:off x="6710364" y="2719389"/>
            <a:ext cx="682625" cy="644525"/>
          </a:xfrm>
          <a:custGeom>
            <a:avLst/>
            <a:gdLst/>
            <a:ahLst/>
            <a:cxnLst>
              <a:cxn ang="0">
                <a:pos x="0" y="0"/>
              </a:cxn>
              <a:cxn ang="0">
                <a:pos x="310" y="39"/>
              </a:cxn>
              <a:cxn ang="0">
                <a:pos x="456" y="429"/>
              </a:cxn>
            </a:cxnLst>
            <a:rect l="0" t="0" r="r" b="b"/>
            <a:pathLst>
              <a:path w="457" h="430">
                <a:moveTo>
                  <a:pt x="0" y="0"/>
                </a:moveTo>
                <a:lnTo>
                  <a:pt x="310" y="39"/>
                </a:lnTo>
                <a:lnTo>
                  <a:pt x="456" y="429"/>
                </a:lnTo>
              </a:path>
            </a:pathLst>
          </a:custGeom>
          <a:noFill/>
          <a:ln w="25400" cap="rnd" cmpd="sng">
            <a:solidFill>
              <a:schemeClr val="bg2"/>
            </a:solidFill>
            <a:prstDash val="solid"/>
            <a:round/>
            <a:headEnd type="none" w="sm" len="sm"/>
            <a:tailEnd type="stealth" w="med" len="med"/>
          </a:ln>
          <a:effectLst/>
        </p:spPr>
        <p:txBody>
          <a:bodyPr/>
          <a:lstStyle/>
          <a:p>
            <a:endParaRPr lang="en-US"/>
          </a:p>
        </p:txBody>
      </p:sp>
      <p:sp>
        <p:nvSpPr>
          <p:cNvPr id="2234393" name="Line 25"/>
          <p:cNvSpPr>
            <a:spLocks noChangeShapeType="1"/>
          </p:cNvSpPr>
          <p:nvPr/>
        </p:nvSpPr>
        <p:spPr bwMode="auto">
          <a:xfrm>
            <a:off x="6232525" y="2690814"/>
            <a:ext cx="501650" cy="33337"/>
          </a:xfrm>
          <a:prstGeom prst="line">
            <a:avLst/>
          </a:prstGeom>
          <a:noFill/>
          <a:ln w="25400">
            <a:solidFill>
              <a:schemeClr val="bg2"/>
            </a:solidFill>
            <a:round/>
            <a:headEnd type="none" w="sm" len="sm"/>
            <a:tailEnd type="stealth" w="med" len="med"/>
          </a:ln>
          <a:effectLst/>
        </p:spPr>
        <p:txBody>
          <a:bodyPr/>
          <a:lstStyle/>
          <a:p>
            <a:endParaRPr lang="en-US"/>
          </a:p>
        </p:txBody>
      </p:sp>
      <p:sp>
        <p:nvSpPr>
          <p:cNvPr id="2234394" name="Freeform 26"/>
          <p:cNvSpPr>
            <a:spLocks/>
          </p:cNvSpPr>
          <p:nvPr/>
        </p:nvSpPr>
        <p:spPr bwMode="auto">
          <a:xfrm>
            <a:off x="7407276" y="2646364"/>
            <a:ext cx="1133475" cy="904875"/>
          </a:xfrm>
          <a:custGeom>
            <a:avLst/>
            <a:gdLst/>
            <a:ahLst/>
            <a:cxnLst>
              <a:cxn ang="0">
                <a:pos x="35" y="602"/>
              </a:cxn>
              <a:cxn ang="0">
                <a:pos x="0" y="512"/>
              </a:cxn>
              <a:cxn ang="0">
                <a:pos x="115" y="439"/>
              </a:cxn>
              <a:cxn ang="0">
                <a:pos x="758" y="0"/>
              </a:cxn>
            </a:cxnLst>
            <a:rect l="0" t="0" r="r" b="b"/>
            <a:pathLst>
              <a:path w="759" h="603">
                <a:moveTo>
                  <a:pt x="35" y="602"/>
                </a:moveTo>
                <a:lnTo>
                  <a:pt x="0" y="512"/>
                </a:lnTo>
                <a:lnTo>
                  <a:pt x="115" y="439"/>
                </a:lnTo>
                <a:lnTo>
                  <a:pt x="758" y="0"/>
                </a:lnTo>
              </a:path>
            </a:pathLst>
          </a:custGeom>
          <a:noFill/>
          <a:ln w="25400" cap="rnd" cmpd="sng">
            <a:solidFill>
              <a:schemeClr val="bg2"/>
            </a:solidFill>
            <a:prstDash val="solid"/>
            <a:round/>
            <a:headEnd type="none" w="sm" len="sm"/>
            <a:tailEnd type="stealth" w="med" len="med"/>
          </a:ln>
          <a:effectLst/>
        </p:spPr>
        <p:txBody>
          <a:bodyPr/>
          <a:lstStyle/>
          <a:p>
            <a:endParaRPr lang="en-US"/>
          </a:p>
        </p:txBody>
      </p:sp>
      <p:sp>
        <p:nvSpPr>
          <p:cNvPr id="2234395" name="Rectangle 27"/>
          <p:cNvSpPr>
            <a:spLocks noChangeArrowheads="1"/>
          </p:cNvSpPr>
          <p:nvPr/>
        </p:nvSpPr>
        <p:spPr bwMode="auto">
          <a:xfrm>
            <a:off x="6439906" y="3775075"/>
            <a:ext cx="448841" cy="314574"/>
          </a:xfrm>
          <a:prstGeom prst="rect">
            <a:avLst/>
          </a:prstGeom>
          <a:noFill/>
          <a:ln w="9525">
            <a:noFill/>
            <a:miter lim="800000"/>
            <a:headEnd/>
            <a:tailEnd/>
          </a:ln>
          <a:effectLst/>
        </p:spPr>
        <p:txBody>
          <a:bodyPr wrap="none" lIns="92075" tIns="46038" rIns="92075" bIns="46038">
            <a:spAutoFit/>
          </a:bodyPr>
          <a:lstStyle/>
          <a:p>
            <a:pPr algn="ctr" defTabSz="885825">
              <a:lnSpc>
                <a:spcPct val="80000"/>
              </a:lnSpc>
            </a:pPr>
            <a:r>
              <a:rPr lang="en-US" sz="900" b="1">
                <a:solidFill>
                  <a:schemeClr val="bg1"/>
                </a:solidFill>
                <a:latin typeface="Arial Narrow" pitchFamily="34" charset="0"/>
              </a:rPr>
              <a:t>Wood</a:t>
            </a:r>
          </a:p>
          <a:p>
            <a:pPr algn="ctr" defTabSz="885825">
              <a:lnSpc>
                <a:spcPct val="80000"/>
              </a:lnSpc>
            </a:pPr>
            <a:r>
              <a:rPr lang="en-US" sz="900" b="1">
                <a:solidFill>
                  <a:schemeClr val="bg1"/>
                </a:solidFill>
                <a:latin typeface="Arial Narrow" pitchFamily="34" charset="0"/>
              </a:rPr>
              <a:t>River</a:t>
            </a:r>
          </a:p>
        </p:txBody>
      </p:sp>
      <p:sp>
        <p:nvSpPr>
          <p:cNvPr id="2234396" name="Rectangle 28"/>
          <p:cNvSpPr>
            <a:spLocks noChangeArrowheads="1"/>
          </p:cNvSpPr>
          <p:nvPr/>
        </p:nvSpPr>
        <p:spPr bwMode="auto">
          <a:xfrm>
            <a:off x="6819086" y="4110039"/>
            <a:ext cx="496931" cy="203775"/>
          </a:xfrm>
          <a:prstGeom prst="rect">
            <a:avLst/>
          </a:prstGeom>
          <a:noFill/>
          <a:ln w="9525">
            <a:noFill/>
            <a:miter lim="800000"/>
            <a:headEnd/>
            <a:tailEnd/>
          </a:ln>
          <a:effectLst/>
        </p:spPr>
        <p:txBody>
          <a:bodyPr wrap="none" lIns="92075" tIns="46038" rIns="92075" bIns="46038">
            <a:spAutoFit/>
          </a:bodyPr>
          <a:lstStyle/>
          <a:p>
            <a:pPr algn="ctr" defTabSz="885825">
              <a:lnSpc>
                <a:spcPct val="80000"/>
              </a:lnSpc>
            </a:pPr>
            <a:r>
              <a:rPr lang="en-US" sz="900" b="1">
                <a:solidFill>
                  <a:schemeClr val="bg1"/>
                </a:solidFill>
                <a:latin typeface="Arial Narrow" pitchFamily="34" charset="0"/>
              </a:rPr>
              <a:t>Patoka</a:t>
            </a:r>
          </a:p>
        </p:txBody>
      </p:sp>
      <p:sp>
        <p:nvSpPr>
          <p:cNvPr id="2234397" name="Rectangle 29"/>
          <p:cNvSpPr>
            <a:spLocks noChangeArrowheads="1"/>
          </p:cNvSpPr>
          <p:nvPr/>
        </p:nvSpPr>
        <p:spPr bwMode="auto">
          <a:xfrm>
            <a:off x="6259983" y="3425826"/>
            <a:ext cx="559449" cy="203775"/>
          </a:xfrm>
          <a:prstGeom prst="rect">
            <a:avLst/>
          </a:prstGeom>
          <a:noFill/>
          <a:ln w="9525">
            <a:noFill/>
            <a:miter lim="800000"/>
            <a:headEnd/>
            <a:tailEnd/>
          </a:ln>
          <a:effectLst/>
        </p:spPr>
        <p:txBody>
          <a:bodyPr wrap="none" lIns="92075" tIns="46038" rIns="92075" bIns="46038">
            <a:spAutoFit/>
          </a:bodyPr>
          <a:lstStyle/>
          <a:p>
            <a:pPr algn="ctr" defTabSz="885825">
              <a:lnSpc>
                <a:spcPct val="80000"/>
              </a:lnSpc>
            </a:pPr>
            <a:r>
              <a:rPr lang="en-US" sz="900" b="1">
                <a:solidFill>
                  <a:schemeClr val="bg1"/>
                </a:solidFill>
                <a:latin typeface="Arial Narrow" pitchFamily="34" charset="0"/>
              </a:rPr>
              <a:t>Chicago</a:t>
            </a:r>
          </a:p>
        </p:txBody>
      </p:sp>
      <p:sp>
        <p:nvSpPr>
          <p:cNvPr id="2234398" name="Rectangle 30"/>
          <p:cNvSpPr>
            <a:spLocks noChangeArrowheads="1"/>
          </p:cNvSpPr>
          <p:nvPr/>
        </p:nvSpPr>
        <p:spPr bwMode="auto">
          <a:xfrm>
            <a:off x="5120136" y="4602164"/>
            <a:ext cx="564257" cy="203775"/>
          </a:xfrm>
          <a:prstGeom prst="rect">
            <a:avLst/>
          </a:prstGeom>
          <a:noFill/>
          <a:ln w="9525">
            <a:noFill/>
            <a:miter lim="800000"/>
            <a:headEnd/>
            <a:tailEnd/>
          </a:ln>
          <a:effectLst/>
        </p:spPr>
        <p:txBody>
          <a:bodyPr wrap="none" lIns="92075" tIns="46038" rIns="92075" bIns="46038">
            <a:spAutoFit/>
          </a:bodyPr>
          <a:lstStyle/>
          <a:p>
            <a:pPr algn="ctr" defTabSz="885825">
              <a:lnSpc>
                <a:spcPct val="80000"/>
              </a:lnSpc>
            </a:pPr>
            <a:r>
              <a:rPr lang="en-US" sz="900" b="1">
                <a:solidFill>
                  <a:schemeClr val="bg1"/>
                </a:solidFill>
                <a:latin typeface="Arial Narrow" pitchFamily="34" charset="0"/>
              </a:rPr>
              <a:t>Cushing</a:t>
            </a:r>
          </a:p>
        </p:txBody>
      </p:sp>
      <p:sp>
        <p:nvSpPr>
          <p:cNvPr id="2234399" name="Rectangle 31"/>
          <p:cNvSpPr>
            <a:spLocks noChangeArrowheads="1"/>
          </p:cNvSpPr>
          <p:nvPr/>
        </p:nvSpPr>
        <p:spPr bwMode="auto">
          <a:xfrm>
            <a:off x="4367769" y="5389564"/>
            <a:ext cx="541815" cy="203775"/>
          </a:xfrm>
          <a:prstGeom prst="rect">
            <a:avLst/>
          </a:prstGeom>
          <a:noFill/>
          <a:ln w="9525">
            <a:noFill/>
            <a:miter lim="800000"/>
            <a:headEnd/>
            <a:tailEnd/>
          </a:ln>
          <a:effectLst/>
        </p:spPr>
        <p:txBody>
          <a:bodyPr wrap="none" lIns="92075" tIns="46038" rIns="92075" bIns="46038">
            <a:spAutoFit/>
          </a:bodyPr>
          <a:lstStyle/>
          <a:p>
            <a:pPr algn="ctr" defTabSz="885825">
              <a:lnSpc>
                <a:spcPct val="80000"/>
              </a:lnSpc>
            </a:pPr>
            <a:r>
              <a:rPr lang="en-US" sz="900" b="1">
                <a:solidFill>
                  <a:schemeClr val="bg1"/>
                </a:solidFill>
                <a:latin typeface="Arial Narrow" pitchFamily="34" charset="0"/>
              </a:rPr>
              <a:t>Midland</a:t>
            </a:r>
          </a:p>
        </p:txBody>
      </p:sp>
      <p:sp>
        <p:nvSpPr>
          <p:cNvPr id="2234400" name="Rectangle 32"/>
          <p:cNvSpPr>
            <a:spLocks noChangeArrowheads="1"/>
          </p:cNvSpPr>
          <p:nvPr/>
        </p:nvSpPr>
        <p:spPr bwMode="auto">
          <a:xfrm>
            <a:off x="4586448" y="3387726"/>
            <a:ext cx="623569" cy="203775"/>
          </a:xfrm>
          <a:prstGeom prst="rect">
            <a:avLst/>
          </a:prstGeom>
          <a:noFill/>
          <a:ln w="9525">
            <a:noFill/>
            <a:miter lim="800000"/>
            <a:headEnd/>
            <a:tailEnd/>
          </a:ln>
          <a:effectLst/>
        </p:spPr>
        <p:txBody>
          <a:bodyPr wrap="none" lIns="92075" tIns="46038" rIns="92075" bIns="46038">
            <a:spAutoFit/>
          </a:bodyPr>
          <a:lstStyle/>
          <a:p>
            <a:pPr algn="ctr" defTabSz="885825">
              <a:lnSpc>
                <a:spcPct val="80000"/>
              </a:lnSpc>
            </a:pPr>
            <a:r>
              <a:rPr lang="en-US" sz="900" b="1">
                <a:solidFill>
                  <a:schemeClr val="bg1"/>
                </a:solidFill>
                <a:latin typeface="Arial Narrow" pitchFamily="34" charset="0"/>
              </a:rPr>
              <a:t>Guernsey</a:t>
            </a:r>
          </a:p>
        </p:txBody>
      </p:sp>
      <p:sp>
        <p:nvSpPr>
          <p:cNvPr id="2234401" name="Rectangle 33"/>
          <p:cNvSpPr>
            <a:spLocks noChangeArrowheads="1"/>
          </p:cNvSpPr>
          <p:nvPr/>
        </p:nvSpPr>
        <p:spPr bwMode="auto">
          <a:xfrm>
            <a:off x="3818656" y="3179764"/>
            <a:ext cx="508152" cy="203775"/>
          </a:xfrm>
          <a:prstGeom prst="rect">
            <a:avLst/>
          </a:prstGeom>
          <a:noFill/>
          <a:ln w="9525">
            <a:noFill/>
            <a:miter lim="800000"/>
            <a:headEnd/>
            <a:tailEnd/>
          </a:ln>
          <a:effectLst/>
        </p:spPr>
        <p:txBody>
          <a:bodyPr wrap="none" lIns="92075" tIns="46038" rIns="92075" bIns="46038">
            <a:spAutoFit/>
          </a:bodyPr>
          <a:lstStyle/>
          <a:p>
            <a:pPr algn="ctr" defTabSz="885825">
              <a:lnSpc>
                <a:spcPct val="80000"/>
              </a:lnSpc>
            </a:pPr>
            <a:r>
              <a:rPr lang="en-US" sz="900" b="1">
                <a:solidFill>
                  <a:schemeClr val="bg1"/>
                </a:solidFill>
                <a:latin typeface="Arial Narrow" pitchFamily="34" charset="0"/>
              </a:rPr>
              <a:t>Casper</a:t>
            </a:r>
          </a:p>
        </p:txBody>
      </p:sp>
      <p:sp>
        <p:nvSpPr>
          <p:cNvPr id="2234402" name="Rectangle 34"/>
          <p:cNvSpPr>
            <a:spLocks noChangeArrowheads="1"/>
          </p:cNvSpPr>
          <p:nvPr/>
        </p:nvSpPr>
        <p:spPr bwMode="auto">
          <a:xfrm>
            <a:off x="3253057" y="3641725"/>
            <a:ext cx="601127" cy="314574"/>
          </a:xfrm>
          <a:prstGeom prst="rect">
            <a:avLst/>
          </a:prstGeom>
          <a:noFill/>
          <a:ln w="9525">
            <a:noFill/>
            <a:miter lim="800000"/>
            <a:headEnd/>
            <a:tailEnd/>
          </a:ln>
          <a:effectLst/>
        </p:spPr>
        <p:txBody>
          <a:bodyPr wrap="none" lIns="92075" tIns="46038" rIns="92075" bIns="46038">
            <a:spAutoFit/>
          </a:bodyPr>
          <a:lstStyle/>
          <a:p>
            <a:pPr algn="ctr" defTabSz="885825">
              <a:lnSpc>
                <a:spcPct val="80000"/>
              </a:lnSpc>
            </a:pPr>
            <a:r>
              <a:rPr lang="en-US" sz="900" b="1">
                <a:solidFill>
                  <a:schemeClr val="bg1"/>
                </a:solidFill>
                <a:latin typeface="Arial Narrow" pitchFamily="34" charset="0"/>
              </a:rPr>
              <a:t>Salt Lake</a:t>
            </a:r>
          </a:p>
          <a:p>
            <a:pPr algn="ctr" defTabSz="885825">
              <a:lnSpc>
                <a:spcPct val="80000"/>
              </a:lnSpc>
            </a:pPr>
            <a:r>
              <a:rPr lang="en-US" sz="900" b="1">
                <a:solidFill>
                  <a:schemeClr val="bg1"/>
                </a:solidFill>
                <a:latin typeface="Arial Narrow" pitchFamily="34" charset="0"/>
              </a:rPr>
              <a:t>City</a:t>
            </a:r>
          </a:p>
        </p:txBody>
      </p:sp>
      <p:sp>
        <p:nvSpPr>
          <p:cNvPr id="2234403" name="Oval 35"/>
          <p:cNvSpPr>
            <a:spLocks noChangeArrowheads="1"/>
          </p:cNvSpPr>
          <p:nvPr/>
        </p:nvSpPr>
        <p:spPr bwMode="auto">
          <a:xfrm>
            <a:off x="4765675" y="5260975"/>
            <a:ext cx="101600" cy="101600"/>
          </a:xfrm>
          <a:prstGeom prst="ellipse">
            <a:avLst/>
          </a:prstGeom>
          <a:solidFill>
            <a:srgbClr val="FF0014"/>
          </a:solidFill>
          <a:ln w="12700">
            <a:solidFill>
              <a:schemeClr val="bg1"/>
            </a:solidFill>
            <a:round/>
            <a:headEnd/>
            <a:tailEnd/>
          </a:ln>
          <a:effectLst/>
        </p:spPr>
        <p:txBody>
          <a:bodyPr wrap="none" anchor="ctr"/>
          <a:lstStyle/>
          <a:p>
            <a:endParaRPr lang="en-US"/>
          </a:p>
        </p:txBody>
      </p:sp>
      <p:sp>
        <p:nvSpPr>
          <p:cNvPr id="2234404" name="Oval 36"/>
          <p:cNvSpPr>
            <a:spLocks noChangeArrowheads="1"/>
          </p:cNvSpPr>
          <p:nvPr/>
        </p:nvSpPr>
        <p:spPr bwMode="auto">
          <a:xfrm>
            <a:off x="7358063" y="3365500"/>
            <a:ext cx="101600" cy="101600"/>
          </a:xfrm>
          <a:prstGeom prst="ellipse">
            <a:avLst/>
          </a:prstGeom>
          <a:solidFill>
            <a:srgbClr val="FF0014"/>
          </a:solidFill>
          <a:ln w="12700">
            <a:solidFill>
              <a:schemeClr val="bg1"/>
            </a:solidFill>
            <a:round/>
            <a:headEnd/>
            <a:tailEnd/>
          </a:ln>
          <a:effectLst/>
        </p:spPr>
        <p:txBody>
          <a:bodyPr wrap="none" anchor="ctr"/>
          <a:lstStyle/>
          <a:p>
            <a:endParaRPr lang="en-US"/>
          </a:p>
        </p:txBody>
      </p:sp>
      <p:sp>
        <p:nvSpPr>
          <p:cNvPr id="2234405" name="Oval 37"/>
          <p:cNvSpPr>
            <a:spLocks noChangeArrowheads="1"/>
          </p:cNvSpPr>
          <p:nvPr/>
        </p:nvSpPr>
        <p:spPr bwMode="auto">
          <a:xfrm>
            <a:off x="7404100" y="3500439"/>
            <a:ext cx="101600" cy="103187"/>
          </a:xfrm>
          <a:prstGeom prst="ellipse">
            <a:avLst/>
          </a:prstGeom>
          <a:solidFill>
            <a:srgbClr val="FF0014"/>
          </a:solidFill>
          <a:ln w="12700">
            <a:solidFill>
              <a:schemeClr val="bg1"/>
            </a:solidFill>
            <a:round/>
            <a:headEnd/>
            <a:tailEnd/>
          </a:ln>
          <a:effectLst/>
        </p:spPr>
        <p:txBody>
          <a:bodyPr wrap="none" anchor="ctr"/>
          <a:lstStyle/>
          <a:p>
            <a:endParaRPr lang="en-US"/>
          </a:p>
        </p:txBody>
      </p:sp>
      <p:sp>
        <p:nvSpPr>
          <p:cNvPr id="2234406" name="Oval 38"/>
          <p:cNvSpPr>
            <a:spLocks noChangeArrowheads="1"/>
          </p:cNvSpPr>
          <p:nvPr/>
        </p:nvSpPr>
        <p:spPr bwMode="auto">
          <a:xfrm>
            <a:off x="7526338" y="3254375"/>
            <a:ext cx="101600" cy="101600"/>
          </a:xfrm>
          <a:prstGeom prst="ellipse">
            <a:avLst/>
          </a:prstGeom>
          <a:solidFill>
            <a:srgbClr val="FF0014"/>
          </a:solidFill>
          <a:ln w="12700">
            <a:solidFill>
              <a:schemeClr val="bg1"/>
            </a:solidFill>
            <a:round/>
            <a:headEnd/>
            <a:tailEnd/>
          </a:ln>
          <a:effectLst/>
        </p:spPr>
        <p:txBody>
          <a:bodyPr wrap="none" anchor="ctr"/>
          <a:lstStyle/>
          <a:p>
            <a:endParaRPr lang="en-US"/>
          </a:p>
        </p:txBody>
      </p:sp>
      <p:sp>
        <p:nvSpPr>
          <p:cNvPr id="2234407" name="Oval 39"/>
          <p:cNvSpPr>
            <a:spLocks noChangeArrowheads="1"/>
          </p:cNvSpPr>
          <p:nvPr/>
        </p:nvSpPr>
        <p:spPr bwMode="auto">
          <a:xfrm>
            <a:off x="4273550" y="3273425"/>
            <a:ext cx="101600" cy="103188"/>
          </a:xfrm>
          <a:prstGeom prst="ellipse">
            <a:avLst/>
          </a:prstGeom>
          <a:solidFill>
            <a:srgbClr val="FF0014"/>
          </a:solidFill>
          <a:ln w="12700">
            <a:solidFill>
              <a:schemeClr val="bg1"/>
            </a:solidFill>
            <a:round/>
            <a:headEnd/>
            <a:tailEnd/>
          </a:ln>
          <a:effectLst/>
        </p:spPr>
        <p:txBody>
          <a:bodyPr wrap="none" anchor="ctr"/>
          <a:lstStyle/>
          <a:p>
            <a:endParaRPr lang="en-US"/>
          </a:p>
        </p:txBody>
      </p:sp>
      <p:sp>
        <p:nvSpPr>
          <p:cNvPr id="2234408" name="Rectangle 40"/>
          <p:cNvSpPr>
            <a:spLocks noChangeArrowheads="1"/>
          </p:cNvSpPr>
          <p:nvPr/>
        </p:nvSpPr>
        <p:spPr bwMode="auto">
          <a:xfrm>
            <a:off x="5618772" y="2959101"/>
            <a:ext cx="530594" cy="203775"/>
          </a:xfrm>
          <a:prstGeom prst="rect">
            <a:avLst/>
          </a:prstGeom>
          <a:noFill/>
          <a:ln w="9525">
            <a:noFill/>
            <a:miter lim="800000"/>
            <a:headEnd/>
            <a:tailEnd/>
          </a:ln>
          <a:effectLst/>
        </p:spPr>
        <p:txBody>
          <a:bodyPr wrap="none" lIns="92075" tIns="46038" rIns="92075" bIns="46038">
            <a:spAutoFit/>
          </a:bodyPr>
          <a:lstStyle/>
          <a:p>
            <a:pPr algn="ctr" defTabSz="885825">
              <a:lnSpc>
                <a:spcPct val="80000"/>
              </a:lnSpc>
            </a:pPr>
            <a:r>
              <a:rPr lang="en-US" sz="900" b="1">
                <a:solidFill>
                  <a:schemeClr val="bg1"/>
                </a:solidFill>
                <a:latin typeface="Arial Narrow" pitchFamily="34" charset="0"/>
              </a:rPr>
              <a:t>St. Paul</a:t>
            </a:r>
          </a:p>
        </p:txBody>
      </p:sp>
      <p:sp>
        <p:nvSpPr>
          <p:cNvPr id="2234409" name="Rectangle 41"/>
          <p:cNvSpPr>
            <a:spLocks noChangeArrowheads="1"/>
          </p:cNvSpPr>
          <p:nvPr/>
        </p:nvSpPr>
        <p:spPr bwMode="auto">
          <a:xfrm>
            <a:off x="4664824" y="1773239"/>
            <a:ext cx="501740" cy="203775"/>
          </a:xfrm>
          <a:prstGeom prst="rect">
            <a:avLst/>
          </a:prstGeom>
          <a:noFill/>
          <a:ln w="9525">
            <a:noFill/>
            <a:miter lim="800000"/>
            <a:headEnd/>
            <a:tailEnd/>
          </a:ln>
          <a:effectLst/>
        </p:spPr>
        <p:txBody>
          <a:bodyPr wrap="none" lIns="92075" tIns="46038" rIns="92075" bIns="46038">
            <a:spAutoFit/>
          </a:bodyPr>
          <a:lstStyle/>
          <a:p>
            <a:pPr algn="ctr" defTabSz="885825">
              <a:lnSpc>
                <a:spcPct val="80000"/>
              </a:lnSpc>
            </a:pPr>
            <a:r>
              <a:rPr lang="en-US" sz="900" b="1">
                <a:solidFill>
                  <a:schemeClr val="bg1"/>
                </a:solidFill>
                <a:latin typeface="Arial Narrow" pitchFamily="34" charset="0"/>
              </a:rPr>
              <a:t>Regina</a:t>
            </a:r>
          </a:p>
        </p:txBody>
      </p:sp>
      <p:sp>
        <p:nvSpPr>
          <p:cNvPr id="2234410" name="Rectangle 42"/>
          <p:cNvSpPr>
            <a:spLocks noChangeArrowheads="1"/>
          </p:cNvSpPr>
          <p:nvPr/>
        </p:nvSpPr>
        <p:spPr bwMode="auto">
          <a:xfrm>
            <a:off x="4083490" y="1720851"/>
            <a:ext cx="565861" cy="203775"/>
          </a:xfrm>
          <a:prstGeom prst="rect">
            <a:avLst/>
          </a:prstGeom>
          <a:noFill/>
          <a:ln w="9525">
            <a:noFill/>
            <a:miter lim="800000"/>
            <a:headEnd/>
            <a:tailEnd/>
          </a:ln>
          <a:effectLst/>
        </p:spPr>
        <p:txBody>
          <a:bodyPr wrap="none" lIns="92075" tIns="46038" rIns="92075" bIns="46038">
            <a:spAutoFit/>
          </a:bodyPr>
          <a:lstStyle/>
          <a:p>
            <a:pPr algn="ctr" defTabSz="885825">
              <a:lnSpc>
                <a:spcPct val="80000"/>
              </a:lnSpc>
            </a:pPr>
            <a:r>
              <a:rPr lang="en-US" sz="900" b="1">
                <a:solidFill>
                  <a:schemeClr val="bg1"/>
                </a:solidFill>
                <a:latin typeface="Arial Narrow" pitchFamily="34" charset="0"/>
              </a:rPr>
              <a:t>Hardisty</a:t>
            </a:r>
          </a:p>
        </p:txBody>
      </p:sp>
      <p:sp>
        <p:nvSpPr>
          <p:cNvPr id="2234411" name="Rectangle 43"/>
          <p:cNvSpPr>
            <a:spLocks noChangeArrowheads="1"/>
          </p:cNvSpPr>
          <p:nvPr/>
        </p:nvSpPr>
        <p:spPr bwMode="auto">
          <a:xfrm>
            <a:off x="3574097" y="2681289"/>
            <a:ext cx="525785" cy="203775"/>
          </a:xfrm>
          <a:prstGeom prst="rect">
            <a:avLst/>
          </a:prstGeom>
          <a:noFill/>
          <a:ln w="9525">
            <a:noFill/>
            <a:miter lim="800000"/>
            <a:headEnd/>
            <a:tailEnd/>
          </a:ln>
          <a:effectLst/>
        </p:spPr>
        <p:txBody>
          <a:bodyPr wrap="none" lIns="92075" tIns="46038" rIns="92075" bIns="46038">
            <a:spAutoFit/>
          </a:bodyPr>
          <a:lstStyle/>
          <a:p>
            <a:pPr algn="ctr" defTabSz="885825">
              <a:lnSpc>
                <a:spcPct val="80000"/>
              </a:lnSpc>
            </a:pPr>
            <a:r>
              <a:rPr lang="en-US" sz="900" b="1">
                <a:solidFill>
                  <a:schemeClr val="bg1"/>
                </a:solidFill>
                <a:latin typeface="Arial Narrow" pitchFamily="34" charset="0"/>
              </a:rPr>
              <a:t>Billings</a:t>
            </a:r>
          </a:p>
        </p:txBody>
      </p:sp>
      <p:sp>
        <p:nvSpPr>
          <p:cNvPr id="2234412" name="Line 44"/>
          <p:cNvSpPr>
            <a:spLocks noChangeShapeType="1"/>
          </p:cNvSpPr>
          <p:nvPr/>
        </p:nvSpPr>
        <p:spPr bwMode="auto">
          <a:xfrm>
            <a:off x="5189539" y="2249488"/>
            <a:ext cx="1031875" cy="436562"/>
          </a:xfrm>
          <a:prstGeom prst="line">
            <a:avLst/>
          </a:prstGeom>
          <a:noFill/>
          <a:ln w="25400">
            <a:solidFill>
              <a:schemeClr val="bg2"/>
            </a:solidFill>
            <a:round/>
            <a:headEnd type="none" w="sm" len="sm"/>
            <a:tailEnd type="none" w="sm" len="sm"/>
          </a:ln>
          <a:effectLst/>
        </p:spPr>
        <p:txBody>
          <a:bodyPr/>
          <a:lstStyle/>
          <a:p>
            <a:endParaRPr lang="en-US"/>
          </a:p>
        </p:txBody>
      </p:sp>
      <p:sp>
        <p:nvSpPr>
          <p:cNvPr id="2234413" name="Line 45"/>
          <p:cNvSpPr>
            <a:spLocks noChangeShapeType="1"/>
          </p:cNvSpPr>
          <p:nvPr/>
        </p:nvSpPr>
        <p:spPr bwMode="auto">
          <a:xfrm>
            <a:off x="5888039" y="2536825"/>
            <a:ext cx="244475" cy="457200"/>
          </a:xfrm>
          <a:prstGeom prst="line">
            <a:avLst/>
          </a:prstGeom>
          <a:noFill/>
          <a:ln w="25400">
            <a:solidFill>
              <a:schemeClr val="bg2"/>
            </a:solidFill>
            <a:round/>
            <a:headEnd type="none" w="sm" len="sm"/>
            <a:tailEnd type="stealth" w="med" len="med"/>
          </a:ln>
          <a:effectLst/>
        </p:spPr>
        <p:txBody>
          <a:bodyPr/>
          <a:lstStyle/>
          <a:p>
            <a:endParaRPr lang="en-US"/>
          </a:p>
        </p:txBody>
      </p:sp>
      <p:sp>
        <p:nvSpPr>
          <p:cNvPr id="2234414" name="Line 46"/>
          <p:cNvSpPr>
            <a:spLocks noChangeShapeType="1"/>
          </p:cNvSpPr>
          <p:nvPr/>
        </p:nvSpPr>
        <p:spPr bwMode="auto">
          <a:xfrm>
            <a:off x="4794251" y="2024064"/>
            <a:ext cx="468313" cy="261937"/>
          </a:xfrm>
          <a:prstGeom prst="line">
            <a:avLst/>
          </a:prstGeom>
          <a:noFill/>
          <a:ln w="25400">
            <a:solidFill>
              <a:schemeClr val="bg2"/>
            </a:solidFill>
            <a:round/>
            <a:headEnd type="none" w="sm" len="sm"/>
            <a:tailEnd type="stealth" w="med" len="med"/>
          </a:ln>
          <a:effectLst/>
        </p:spPr>
        <p:txBody>
          <a:bodyPr/>
          <a:lstStyle/>
          <a:p>
            <a:endParaRPr lang="en-US"/>
          </a:p>
        </p:txBody>
      </p:sp>
      <p:sp>
        <p:nvSpPr>
          <p:cNvPr id="2234415" name="Freeform 47"/>
          <p:cNvSpPr>
            <a:spLocks/>
          </p:cNvSpPr>
          <p:nvPr/>
        </p:nvSpPr>
        <p:spPr bwMode="auto">
          <a:xfrm>
            <a:off x="3910014" y="1739901"/>
            <a:ext cx="803275" cy="250825"/>
          </a:xfrm>
          <a:custGeom>
            <a:avLst/>
            <a:gdLst/>
            <a:ahLst/>
            <a:cxnLst>
              <a:cxn ang="0">
                <a:pos x="0" y="0"/>
              </a:cxn>
              <a:cxn ang="0">
                <a:pos x="137" y="70"/>
              </a:cxn>
              <a:cxn ang="0">
                <a:pos x="537" y="166"/>
              </a:cxn>
            </a:cxnLst>
            <a:rect l="0" t="0" r="r" b="b"/>
            <a:pathLst>
              <a:path w="538" h="167">
                <a:moveTo>
                  <a:pt x="0" y="0"/>
                </a:moveTo>
                <a:lnTo>
                  <a:pt x="137" y="70"/>
                </a:lnTo>
                <a:lnTo>
                  <a:pt x="537" y="166"/>
                </a:lnTo>
              </a:path>
            </a:pathLst>
          </a:custGeom>
          <a:noFill/>
          <a:ln w="25400" cap="rnd" cmpd="sng">
            <a:solidFill>
              <a:schemeClr val="bg2"/>
            </a:solidFill>
            <a:prstDash val="solid"/>
            <a:round/>
            <a:headEnd type="none" w="sm" len="sm"/>
            <a:tailEnd type="stealth" w="med" len="med"/>
          </a:ln>
          <a:effectLst/>
        </p:spPr>
        <p:txBody>
          <a:bodyPr/>
          <a:lstStyle/>
          <a:p>
            <a:endParaRPr lang="en-US"/>
          </a:p>
        </p:txBody>
      </p:sp>
      <p:sp>
        <p:nvSpPr>
          <p:cNvPr id="2234416" name="Line 48"/>
          <p:cNvSpPr>
            <a:spLocks noChangeShapeType="1"/>
          </p:cNvSpPr>
          <p:nvPr/>
        </p:nvSpPr>
        <p:spPr bwMode="auto">
          <a:xfrm flipV="1">
            <a:off x="4024314" y="1879600"/>
            <a:ext cx="53975" cy="230188"/>
          </a:xfrm>
          <a:prstGeom prst="line">
            <a:avLst/>
          </a:prstGeom>
          <a:noFill/>
          <a:ln w="25400">
            <a:solidFill>
              <a:schemeClr val="bg2"/>
            </a:solidFill>
            <a:round/>
            <a:headEnd type="none" w="sm" len="sm"/>
            <a:tailEnd type="stealth" w="med" len="med"/>
          </a:ln>
          <a:effectLst/>
        </p:spPr>
        <p:txBody>
          <a:bodyPr/>
          <a:lstStyle/>
          <a:p>
            <a:endParaRPr lang="en-US"/>
          </a:p>
        </p:txBody>
      </p:sp>
      <p:sp>
        <p:nvSpPr>
          <p:cNvPr id="2234417" name="Line 49"/>
          <p:cNvSpPr>
            <a:spLocks noChangeShapeType="1"/>
          </p:cNvSpPr>
          <p:nvPr/>
        </p:nvSpPr>
        <p:spPr bwMode="auto">
          <a:xfrm flipH="1">
            <a:off x="3724275" y="1773238"/>
            <a:ext cx="171450" cy="360362"/>
          </a:xfrm>
          <a:prstGeom prst="line">
            <a:avLst/>
          </a:prstGeom>
          <a:noFill/>
          <a:ln w="25400">
            <a:solidFill>
              <a:schemeClr val="bg2"/>
            </a:solidFill>
            <a:round/>
            <a:headEnd type="none" w="sm" len="sm"/>
            <a:tailEnd type="stealth" w="med" len="med"/>
          </a:ln>
          <a:effectLst/>
        </p:spPr>
        <p:txBody>
          <a:bodyPr/>
          <a:lstStyle/>
          <a:p>
            <a:endParaRPr lang="en-US"/>
          </a:p>
        </p:txBody>
      </p:sp>
      <p:sp>
        <p:nvSpPr>
          <p:cNvPr id="2234418" name="Line 50"/>
          <p:cNvSpPr>
            <a:spLocks noChangeShapeType="1"/>
          </p:cNvSpPr>
          <p:nvPr/>
        </p:nvSpPr>
        <p:spPr bwMode="auto">
          <a:xfrm>
            <a:off x="3727450" y="2128838"/>
            <a:ext cx="292100" cy="614362"/>
          </a:xfrm>
          <a:prstGeom prst="line">
            <a:avLst/>
          </a:prstGeom>
          <a:noFill/>
          <a:ln w="25400">
            <a:solidFill>
              <a:schemeClr val="bg2"/>
            </a:solidFill>
            <a:round/>
            <a:headEnd type="none" w="sm" len="sm"/>
            <a:tailEnd type="stealth" w="med" len="med"/>
          </a:ln>
          <a:effectLst/>
        </p:spPr>
        <p:txBody>
          <a:bodyPr/>
          <a:lstStyle/>
          <a:p>
            <a:endParaRPr lang="en-US"/>
          </a:p>
        </p:txBody>
      </p:sp>
      <p:sp>
        <p:nvSpPr>
          <p:cNvPr id="2234419" name="Oval 51"/>
          <p:cNvSpPr>
            <a:spLocks noChangeArrowheads="1"/>
          </p:cNvSpPr>
          <p:nvPr/>
        </p:nvSpPr>
        <p:spPr bwMode="auto">
          <a:xfrm>
            <a:off x="3711575" y="2170113"/>
            <a:ext cx="101600" cy="101600"/>
          </a:xfrm>
          <a:prstGeom prst="ellipse">
            <a:avLst/>
          </a:prstGeom>
          <a:solidFill>
            <a:srgbClr val="FF0014"/>
          </a:solidFill>
          <a:ln w="12700">
            <a:solidFill>
              <a:schemeClr val="bg1"/>
            </a:solidFill>
            <a:round/>
            <a:headEnd/>
            <a:tailEnd/>
          </a:ln>
          <a:effectLst/>
        </p:spPr>
        <p:txBody>
          <a:bodyPr wrap="none" anchor="ctr"/>
          <a:lstStyle/>
          <a:p>
            <a:endParaRPr lang="en-US"/>
          </a:p>
        </p:txBody>
      </p:sp>
      <p:sp>
        <p:nvSpPr>
          <p:cNvPr id="2234420" name="Oval 52"/>
          <p:cNvSpPr>
            <a:spLocks noChangeArrowheads="1"/>
          </p:cNvSpPr>
          <p:nvPr/>
        </p:nvSpPr>
        <p:spPr bwMode="auto">
          <a:xfrm>
            <a:off x="3751263" y="1908175"/>
            <a:ext cx="101600" cy="103188"/>
          </a:xfrm>
          <a:prstGeom prst="ellipse">
            <a:avLst/>
          </a:prstGeom>
          <a:solidFill>
            <a:srgbClr val="FF0014"/>
          </a:solidFill>
          <a:ln w="12700">
            <a:solidFill>
              <a:schemeClr val="bg1"/>
            </a:solidFill>
            <a:round/>
            <a:headEnd/>
            <a:tailEnd/>
          </a:ln>
          <a:effectLst/>
        </p:spPr>
        <p:txBody>
          <a:bodyPr wrap="none" anchor="ctr"/>
          <a:lstStyle/>
          <a:p>
            <a:endParaRPr lang="en-US"/>
          </a:p>
        </p:txBody>
      </p:sp>
      <p:sp>
        <p:nvSpPr>
          <p:cNvPr id="2234421" name="Line 53"/>
          <p:cNvSpPr>
            <a:spLocks noChangeShapeType="1"/>
          </p:cNvSpPr>
          <p:nvPr/>
        </p:nvSpPr>
        <p:spPr bwMode="auto">
          <a:xfrm>
            <a:off x="4105276" y="1870076"/>
            <a:ext cx="263525" cy="1382713"/>
          </a:xfrm>
          <a:prstGeom prst="line">
            <a:avLst/>
          </a:prstGeom>
          <a:noFill/>
          <a:ln w="25400">
            <a:solidFill>
              <a:schemeClr val="accent1"/>
            </a:solidFill>
            <a:round/>
            <a:headEnd type="none" w="sm" len="sm"/>
            <a:tailEnd type="stealth" w="med" len="med"/>
          </a:ln>
          <a:effectLst>
            <a:outerShdw dist="17961" dir="2700000" algn="ctr" rotWithShape="0">
              <a:srgbClr val="969696">
                <a:alpha val="50000"/>
              </a:srgbClr>
            </a:outerShdw>
          </a:effectLst>
        </p:spPr>
        <p:txBody>
          <a:bodyPr/>
          <a:lstStyle/>
          <a:p>
            <a:endParaRPr lang="en-US"/>
          </a:p>
        </p:txBody>
      </p:sp>
      <p:sp>
        <p:nvSpPr>
          <p:cNvPr id="2234422" name="Line 54"/>
          <p:cNvSpPr>
            <a:spLocks noChangeShapeType="1"/>
          </p:cNvSpPr>
          <p:nvPr/>
        </p:nvSpPr>
        <p:spPr bwMode="auto">
          <a:xfrm flipH="1" flipV="1">
            <a:off x="2700339" y="1739901"/>
            <a:ext cx="1190625" cy="4763"/>
          </a:xfrm>
          <a:prstGeom prst="line">
            <a:avLst/>
          </a:prstGeom>
          <a:noFill/>
          <a:ln w="25400">
            <a:solidFill>
              <a:schemeClr val="bg2"/>
            </a:solidFill>
            <a:round/>
            <a:headEnd type="none" w="sm" len="sm"/>
            <a:tailEnd type="stealth" w="med" len="med"/>
          </a:ln>
          <a:effectLst/>
        </p:spPr>
        <p:txBody>
          <a:bodyPr/>
          <a:lstStyle/>
          <a:p>
            <a:endParaRPr lang="en-US"/>
          </a:p>
        </p:txBody>
      </p:sp>
      <p:sp>
        <p:nvSpPr>
          <p:cNvPr id="2234423" name="Line 55"/>
          <p:cNvSpPr>
            <a:spLocks noChangeShapeType="1"/>
          </p:cNvSpPr>
          <p:nvPr/>
        </p:nvSpPr>
        <p:spPr bwMode="auto">
          <a:xfrm flipH="1">
            <a:off x="2605089" y="1744664"/>
            <a:ext cx="420687" cy="307975"/>
          </a:xfrm>
          <a:prstGeom prst="line">
            <a:avLst/>
          </a:prstGeom>
          <a:noFill/>
          <a:ln w="25400">
            <a:solidFill>
              <a:schemeClr val="bg2"/>
            </a:solidFill>
            <a:round/>
            <a:headEnd type="none" w="sm" len="sm"/>
            <a:tailEnd type="none" w="sm" len="sm"/>
          </a:ln>
          <a:effectLst/>
        </p:spPr>
        <p:txBody>
          <a:bodyPr/>
          <a:lstStyle/>
          <a:p>
            <a:endParaRPr lang="en-US"/>
          </a:p>
        </p:txBody>
      </p:sp>
      <p:sp>
        <p:nvSpPr>
          <p:cNvPr id="2234424" name="Line 56"/>
          <p:cNvSpPr>
            <a:spLocks noChangeShapeType="1"/>
          </p:cNvSpPr>
          <p:nvPr/>
        </p:nvSpPr>
        <p:spPr bwMode="auto">
          <a:xfrm>
            <a:off x="3886200" y="1801813"/>
            <a:ext cx="2317750" cy="931862"/>
          </a:xfrm>
          <a:prstGeom prst="line">
            <a:avLst/>
          </a:prstGeom>
          <a:noFill/>
          <a:ln w="25400">
            <a:solidFill>
              <a:srgbClr val="FF3DFB"/>
            </a:solidFill>
            <a:prstDash val="dash"/>
            <a:round/>
            <a:headEnd type="none" w="sm" len="sm"/>
            <a:tailEnd type="none" w="sm" len="sm"/>
          </a:ln>
          <a:effectLst>
            <a:outerShdw dist="17961" dir="2700000" algn="ctr" rotWithShape="0">
              <a:srgbClr val="969696">
                <a:alpha val="50000"/>
              </a:srgbClr>
            </a:outerShdw>
          </a:effectLst>
        </p:spPr>
        <p:txBody>
          <a:bodyPr/>
          <a:lstStyle/>
          <a:p>
            <a:endParaRPr lang="en-US"/>
          </a:p>
        </p:txBody>
      </p:sp>
      <p:sp>
        <p:nvSpPr>
          <p:cNvPr id="2234425" name="Oval 57"/>
          <p:cNvSpPr>
            <a:spLocks noChangeArrowheads="1"/>
          </p:cNvSpPr>
          <p:nvPr/>
        </p:nvSpPr>
        <p:spPr bwMode="auto">
          <a:xfrm>
            <a:off x="4041775" y="2719388"/>
            <a:ext cx="101600" cy="101600"/>
          </a:xfrm>
          <a:prstGeom prst="ellipse">
            <a:avLst/>
          </a:prstGeom>
          <a:solidFill>
            <a:srgbClr val="FF0014"/>
          </a:solidFill>
          <a:ln w="12700">
            <a:solidFill>
              <a:schemeClr val="bg1"/>
            </a:solidFill>
            <a:round/>
            <a:headEnd/>
            <a:tailEnd/>
          </a:ln>
          <a:effectLst/>
        </p:spPr>
        <p:txBody>
          <a:bodyPr wrap="none" anchor="ctr"/>
          <a:lstStyle/>
          <a:p>
            <a:endParaRPr lang="en-US"/>
          </a:p>
        </p:txBody>
      </p:sp>
      <p:sp>
        <p:nvSpPr>
          <p:cNvPr id="2234426" name="Oval 58"/>
          <p:cNvSpPr>
            <a:spLocks noChangeArrowheads="1"/>
          </p:cNvSpPr>
          <p:nvPr/>
        </p:nvSpPr>
        <p:spPr bwMode="auto">
          <a:xfrm>
            <a:off x="2533650" y="2019300"/>
            <a:ext cx="101600" cy="101600"/>
          </a:xfrm>
          <a:prstGeom prst="ellipse">
            <a:avLst/>
          </a:prstGeom>
          <a:solidFill>
            <a:srgbClr val="FF0014"/>
          </a:solidFill>
          <a:ln w="12700">
            <a:solidFill>
              <a:schemeClr val="bg1"/>
            </a:solidFill>
            <a:round/>
            <a:headEnd/>
            <a:tailEnd/>
          </a:ln>
          <a:effectLst/>
        </p:spPr>
        <p:txBody>
          <a:bodyPr wrap="none" anchor="ctr"/>
          <a:lstStyle/>
          <a:p>
            <a:endParaRPr lang="en-US"/>
          </a:p>
        </p:txBody>
      </p:sp>
      <p:sp>
        <p:nvSpPr>
          <p:cNvPr id="2234427" name="Oval 59"/>
          <p:cNvSpPr>
            <a:spLocks noChangeArrowheads="1"/>
          </p:cNvSpPr>
          <p:nvPr/>
        </p:nvSpPr>
        <p:spPr bwMode="auto">
          <a:xfrm>
            <a:off x="9036050" y="2735263"/>
            <a:ext cx="101600" cy="101600"/>
          </a:xfrm>
          <a:prstGeom prst="ellipse">
            <a:avLst/>
          </a:prstGeom>
          <a:solidFill>
            <a:srgbClr val="FF0014"/>
          </a:solidFill>
          <a:ln w="12700">
            <a:solidFill>
              <a:schemeClr val="bg1"/>
            </a:solidFill>
            <a:round/>
            <a:headEnd/>
            <a:tailEnd/>
          </a:ln>
          <a:effectLst/>
        </p:spPr>
        <p:txBody>
          <a:bodyPr wrap="none" anchor="ctr"/>
          <a:lstStyle/>
          <a:p>
            <a:endParaRPr lang="en-US"/>
          </a:p>
        </p:txBody>
      </p:sp>
      <p:sp>
        <p:nvSpPr>
          <p:cNvPr id="2234428" name="Line 60"/>
          <p:cNvSpPr>
            <a:spLocks noChangeShapeType="1"/>
          </p:cNvSpPr>
          <p:nvPr/>
        </p:nvSpPr>
        <p:spPr bwMode="auto">
          <a:xfrm flipH="1">
            <a:off x="7613651" y="2598738"/>
            <a:ext cx="817563" cy="576262"/>
          </a:xfrm>
          <a:prstGeom prst="line">
            <a:avLst/>
          </a:prstGeom>
          <a:noFill/>
          <a:ln w="25400">
            <a:solidFill>
              <a:srgbClr val="0066FF"/>
            </a:solidFill>
            <a:prstDash val="dash"/>
            <a:round/>
            <a:headEnd type="none" w="sm" len="sm"/>
            <a:tailEnd type="stealth" w="med" len="med"/>
          </a:ln>
          <a:effectLst>
            <a:outerShdw dist="17961" dir="2700000" algn="ctr" rotWithShape="0">
              <a:srgbClr val="969696">
                <a:alpha val="50000"/>
              </a:srgbClr>
            </a:outerShdw>
          </a:effectLst>
        </p:spPr>
        <p:txBody>
          <a:bodyPr/>
          <a:lstStyle/>
          <a:p>
            <a:endParaRPr lang="en-US"/>
          </a:p>
        </p:txBody>
      </p:sp>
      <p:sp>
        <p:nvSpPr>
          <p:cNvPr id="2234429" name="Line 61"/>
          <p:cNvSpPr>
            <a:spLocks noChangeShapeType="1"/>
          </p:cNvSpPr>
          <p:nvPr/>
        </p:nvSpPr>
        <p:spPr bwMode="auto">
          <a:xfrm>
            <a:off x="6867525" y="3498851"/>
            <a:ext cx="0" cy="576263"/>
          </a:xfrm>
          <a:prstGeom prst="line">
            <a:avLst/>
          </a:prstGeom>
          <a:noFill/>
          <a:ln w="25400">
            <a:solidFill>
              <a:srgbClr val="00FFFF"/>
            </a:solidFill>
            <a:round/>
            <a:headEnd type="none" w="sm" len="sm"/>
            <a:tailEnd type="stealth" w="med" len="med"/>
          </a:ln>
          <a:effectLst>
            <a:outerShdw dist="17961" dir="2700000" algn="ctr" rotWithShape="0">
              <a:srgbClr val="969696">
                <a:alpha val="50000"/>
              </a:srgbClr>
            </a:outerShdw>
          </a:effectLst>
        </p:spPr>
        <p:txBody>
          <a:bodyPr/>
          <a:lstStyle/>
          <a:p>
            <a:endParaRPr lang="en-US"/>
          </a:p>
        </p:txBody>
      </p:sp>
      <p:sp>
        <p:nvSpPr>
          <p:cNvPr id="2234430" name="Oval 62"/>
          <p:cNvSpPr>
            <a:spLocks noChangeArrowheads="1"/>
          </p:cNvSpPr>
          <p:nvPr/>
        </p:nvSpPr>
        <p:spPr bwMode="auto">
          <a:xfrm>
            <a:off x="6784975" y="3463925"/>
            <a:ext cx="101600" cy="101600"/>
          </a:xfrm>
          <a:prstGeom prst="ellipse">
            <a:avLst/>
          </a:prstGeom>
          <a:solidFill>
            <a:srgbClr val="FF0014"/>
          </a:solidFill>
          <a:ln w="12700">
            <a:solidFill>
              <a:schemeClr val="bg1"/>
            </a:solidFill>
            <a:round/>
            <a:headEnd/>
            <a:tailEnd/>
          </a:ln>
          <a:effectLst/>
        </p:spPr>
        <p:txBody>
          <a:bodyPr wrap="none" anchor="ctr"/>
          <a:lstStyle/>
          <a:p>
            <a:endParaRPr lang="en-US"/>
          </a:p>
        </p:txBody>
      </p:sp>
      <p:sp>
        <p:nvSpPr>
          <p:cNvPr id="2234431" name="Line 63"/>
          <p:cNvSpPr>
            <a:spLocks noChangeShapeType="1"/>
          </p:cNvSpPr>
          <p:nvPr/>
        </p:nvSpPr>
        <p:spPr bwMode="auto">
          <a:xfrm flipH="1">
            <a:off x="4681538" y="2016126"/>
            <a:ext cx="101600" cy="219075"/>
          </a:xfrm>
          <a:prstGeom prst="line">
            <a:avLst/>
          </a:prstGeom>
          <a:noFill/>
          <a:ln w="25400">
            <a:solidFill>
              <a:schemeClr val="bg2"/>
            </a:solidFill>
            <a:round/>
            <a:headEnd type="none" w="sm" len="sm"/>
            <a:tailEnd type="stealth" w="med" len="med"/>
          </a:ln>
          <a:effectLst/>
        </p:spPr>
        <p:txBody>
          <a:bodyPr/>
          <a:lstStyle/>
          <a:p>
            <a:endParaRPr lang="en-US"/>
          </a:p>
        </p:txBody>
      </p:sp>
      <p:sp>
        <p:nvSpPr>
          <p:cNvPr id="2234432" name="Oval 64"/>
          <p:cNvSpPr>
            <a:spLocks noChangeArrowheads="1"/>
          </p:cNvSpPr>
          <p:nvPr/>
        </p:nvSpPr>
        <p:spPr bwMode="auto">
          <a:xfrm>
            <a:off x="4730750" y="1958975"/>
            <a:ext cx="101600" cy="103188"/>
          </a:xfrm>
          <a:prstGeom prst="ellipse">
            <a:avLst/>
          </a:prstGeom>
          <a:solidFill>
            <a:srgbClr val="FF0014"/>
          </a:solidFill>
          <a:ln w="12700">
            <a:solidFill>
              <a:schemeClr val="bg1"/>
            </a:solidFill>
            <a:round/>
            <a:headEnd/>
            <a:tailEnd/>
          </a:ln>
          <a:effectLst/>
        </p:spPr>
        <p:txBody>
          <a:bodyPr wrap="none" anchor="ctr"/>
          <a:lstStyle/>
          <a:p>
            <a:endParaRPr lang="en-US"/>
          </a:p>
        </p:txBody>
      </p:sp>
      <p:sp>
        <p:nvSpPr>
          <p:cNvPr id="2234433" name="Oval 65"/>
          <p:cNvSpPr>
            <a:spLocks noChangeArrowheads="1"/>
          </p:cNvSpPr>
          <p:nvPr/>
        </p:nvSpPr>
        <p:spPr bwMode="auto">
          <a:xfrm>
            <a:off x="6175375" y="2644775"/>
            <a:ext cx="101600" cy="103188"/>
          </a:xfrm>
          <a:prstGeom prst="ellipse">
            <a:avLst/>
          </a:prstGeom>
          <a:solidFill>
            <a:srgbClr val="FF0014"/>
          </a:solidFill>
          <a:ln w="12700">
            <a:solidFill>
              <a:schemeClr val="bg1"/>
            </a:solidFill>
            <a:round/>
            <a:headEnd/>
            <a:tailEnd/>
          </a:ln>
          <a:effectLst/>
        </p:spPr>
        <p:txBody>
          <a:bodyPr wrap="none" anchor="ctr"/>
          <a:lstStyle/>
          <a:p>
            <a:endParaRPr lang="en-US"/>
          </a:p>
        </p:txBody>
      </p:sp>
      <p:sp>
        <p:nvSpPr>
          <p:cNvPr id="2234434" name="Oval 66"/>
          <p:cNvSpPr>
            <a:spLocks noChangeArrowheads="1"/>
          </p:cNvSpPr>
          <p:nvPr/>
        </p:nvSpPr>
        <p:spPr bwMode="auto">
          <a:xfrm>
            <a:off x="3857625" y="1700213"/>
            <a:ext cx="101600" cy="101600"/>
          </a:xfrm>
          <a:prstGeom prst="ellipse">
            <a:avLst/>
          </a:prstGeom>
          <a:solidFill>
            <a:srgbClr val="FF0014"/>
          </a:solidFill>
          <a:ln w="12700">
            <a:solidFill>
              <a:schemeClr val="bg1"/>
            </a:solidFill>
            <a:round/>
            <a:headEnd/>
            <a:tailEnd/>
          </a:ln>
          <a:effectLst/>
        </p:spPr>
        <p:txBody>
          <a:bodyPr wrap="none" anchor="ctr"/>
          <a:lstStyle/>
          <a:p>
            <a:endParaRPr lang="en-US"/>
          </a:p>
        </p:txBody>
      </p:sp>
      <p:sp>
        <p:nvSpPr>
          <p:cNvPr id="2234435" name="Oval 67"/>
          <p:cNvSpPr>
            <a:spLocks noChangeArrowheads="1"/>
          </p:cNvSpPr>
          <p:nvPr/>
        </p:nvSpPr>
        <p:spPr bwMode="auto">
          <a:xfrm>
            <a:off x="4032250" y="1781175"/>
            <a:ext cx="101600" cy="101600"/>
          </a:xfrm>
          <a:prstGeom prst="ellipse">
            <a:avLst/>
          </a:prstGeom>
          <a:solidFill>
            <a:srgbClr val="FF0014"/>
          </a:solidFill>
          <a:ln w="12700">
            <a:solidFill>
              <a:schemeClr val="bg1"/>
            </a:solidFill>
            <a:round/>
            <a:headEnd/>
            <a:tailEnd/>
          </a:ln>
          <a:effectLst/>
        </p:spPr>
        <p:txBody>
          <a:bodyPr wrap="none" anchor="ctr"/>
          <a:lstStyle/>
          <a:p>
            <a:endParaRPr lang="en-US"/>
          </a:p>
        </p:txBody>
      </p:sp>
      <p:sp>
        <p:nvSpPr>
          <p:cNvPr id="2234436" name="Rectangle 68"/>
          <p:cNvSpPr>
            <a:spLocks noChangeArrowheads="1"/>
          </p:cNvSpPr>
          <p:nvPr/>
        </p:nvSpPr>
        <p:spPr bwMode="auto">
          <a:xfrm>
            <a:off x="2314038" y="2162176"/>
            <a:ext cx="767839" cy="203775"/>
          </a:xfrm>
          <a:prstGeom prst="rect">
            <a:avLst/>
          </a:prstGeom>
          <a:noFill/>
          <a:ln w="9525">
            <a:noFill/>
            <a:miter lim="800000"/>
            <a:headEnd/>
            <a:tailEnd/>
          </a:ln>
          <a:effectLst/>
        </p:spPr>
        <p:txBody>
          <a:bodyPr wrap="none" lIns="92075" tIns="46038" rIns="92075" bIns="46038">
            <a:spAutoFit/>
          </a:bodyPr>
          <a:lstStyle/>
          <a:p>
            <a:pPr algn="ctr" defTabSz="885825">
              <a:lnSpc>
                <a:spcPct val="80000"/>
              </a:lnSpc>
            </a:pPr>
            <a:r>
              <a:rPr lang="en-US" sz="900" b="1">
                <a:solidFill>
                  <a:schemeClr val="bg1"/>
                </a:solidFill>
                <a:latin typeface="Arial Narrow" pitchFamily="34" charset="0"/>
              </a:rPr>
              <a:t>Puget Sound</a:t>
            </a:r>
          </a:p>
        </p:txBody>
      </p:sp>
      <p:sp>
        <p:nvSpPr>
          <p:cNvPr id="2234437" name="Rectangle 69"/>
          <p:cNvSpPr>
            <a:spLocks noChangeArrowheads="1"/>
          </p:cNvSpPr>
          <p:nvPr/>
        </p:nvSpPr>
        <p:spPr bwMode="auto">
          <a:xfrm>
            <a:off x="1982724" y="1709739"/>
            <a:ext cx="670055" cy="203775"/>
          </a:xfrm>
          <a:prstGeom prst="rect">
            <a:avLst/>
          </a:prstGeom>
          <a:noFill/>
          <a:ln w="9525">
            <a:noFill/>
            <a:miter lim="800000"/>
            <a:headEnd/>
            <a:tailEnd/>
          </a:ln>
          <a:effectLst/>
        </p:spPr>
        <p:txBody>
          <a:bodyPr wrap="none" lIns="92075" tIns="46038" rIns="92075" bIns="46038">
            <a:spAutoFit/>
          </a:bodyPr>
          <a:lstStyle/>
          <a:p>
            <a:pPr algn="ctr" defTabSz="885825">
              <a:lnSpc>
                <a:spcPct val="80000"/>
              </a:lnSpc>
            </a:pPr>
            <a:r>
              <a:rPr lang="en-US" sz="900" b="1">
                <a:solidFill>
                  <a:schemeClr val="bg1"/>
                </a:solidFill>
                <a:latin typeface="Arial Narrow" pitchFamily="34" charset="0"/>
              </a:rPr>
              <a:t>Vancouver</a:t>
            </a:r>
          </a:p>
        </p:txBody>
      </p:sp>
      <p:sp>
        <p:nvSpPr>
          <p:cNvPr id="2234438" name="Rectangle 70"/>
          <p:cNvSpPr>
            <a:spLocks noChangeArrowheads="1"/>
          </p:cNvSpPr>
          <p:nvPr/>
        </p:nvSpPr>
        <p:spPr bwMode="auto">
          <a:xfrm>
            <a:off x="8263308" y="2371726"/>
            <a:ext cx="580287" cy="203775"/>
          </a:xfrm>
          <a:prstGeom prst="rect">
            <a:avLst/>
          </a:prstGeom>
          <a:noFill/>
          <a:ln w="9525">
            <a:noFill/>
            <a:miter lim="800000"/>
            <a:headEnd/>
            <a:tailEnd/>
          </a:ln>
          <a:effectLst/>
        </p:spPr>
        <p:txBody>
          <a:bodyPr wrap="none" lIns="92075" tIns="46038" rIns="92075" bIns="46038">
            <a:spAutoFit/>
          </a:bodyPr>
          <a:lstStyle/>
          <a:p>
            <a:pPr algn="ctr" defTabSz="885825">
              <a:lnSpc>
                <a:spcPct val="80000"/>
              </a:lnSpc>
            </a:pPr>
            <a:r>
              <a:rPr lang="en-US" sz="900" b="1">
                <a:solidFill>
                  <a:schemeClr val="bg1"/>
                </a:solidFill>
                <a:latin typeface="Arial Narrow" pitchFamily="34" charset="0"/>
              </a:rPr>
              <a:t>Montreal</a:t>
            </a:r>
          </a:p>
        </p:txBody>
      </p:sp>
      <p:sp>
        <p:nvSpPr>
          <p:cNvPr id="2234439" name="Rectangle 71"/>
          <p:cNvSpPr>
            <a:spLocks noChangeArrowheads="1"/>
          </p:cNvSpPr>
          <p:nvPr/>
        </p:nvSpPr>
        <p:spPr bwMode="auto">
          <a:xfrm>
            <a:off x="9106324" y="2782889"/>
            <a:ext cx="569067" cy="203775"/>
          </a:xfrm>
          <a:prstGeom prst="rect">
            <a:avLst/>
          </a:prstGeom>
          <a:noFill/>
          <a:ln w="9525">
            <a:noFill/>
            <a:miter lim="800000"/>
            <a:headEnd/>
            <a:tailEnd/>
          </a:ln>
          <a:effectLst/>
        </p:spPr>
        <p:txBody>
          <a:bodyPr wrap="none" lIns="92075" tIns="46038" rIns="92075" bIns="46038">
            <a:spAutoFit/>
          </a:bodyPr>
          <a:lstStyle/>
          <a:p>
            <a:pPr algn="ctr" defTabSz="885825">
              <a:lnSpc>
                <a:spcPct val="80000"/>
              </a:lnSpc>
            </a:pPr>
            <a:r>
              <a:rPr lang="en-US" sz="900" b="1">
                <a:solidFill>
                  <a:schemeClr val="bg1"/>
                </a:solidFill>
                <a:latin typeface="Arial Narrow" pitchFamily="34" charset="0"/>
              </a:rPr>
              <a:t>Portland</a:t>
            </a:r>
          </a:p>
        </p:txBody>
      </p:sp>
      <p:sp>
        <p:nvSpPr>
          <p:cNvPr id="2234440" name="Rectangle 72"/>
          <p:cNvSpPr>
            <a:spLocks noChangeArrowheads="1"/>
          </p:cNvSpPr>
          <p:nvPr/>
        </p:nvSpPr>
        <p:spPr bwMode="auto">
          <a:xfrm>
            <a:off x="7570082" y="3324226"/>
            <a:ext cx="474489" cy="203775"/>
          </a:xfrm>
          <a:prstGeom prst="rect">
            <a:avLst/>
          </a:prstGeom>
          <a:noFill/>
          <a:ln w="9525">
            <a:noFill/>
            <a:miter lim="800000"/>
            <a:headEnd/>
            <a:tailEnd/>
          </a:ln>
          <a:effectLst/>
        </p:spPr>
        <p:txBody>
          <a:bodyPr wrap="none" lIns="92075" tIns="46038" rIns="92075" bIns="46038">
            <a:spAutoFit/>
          </a:bodyPr>
          <a:lstStyle/>
          <a:p>
            <a:pPr algn="ctr" defTabSz="885825">
              <a:lnSpc>
                <a:spcPct val="80000"/>
              </a:lnSpc>
            </a:pPr>
            <a:r>
              <a:rPr lang="en-US" sz="900" b="1">
                <a:solidFill>
                  <a:schemeClr val="bg1"/>
                </a:solidFill>
                <a:latin typeface="Arial Narrow" pitchFamily="34" charset="0"/>
              </a:rPr>
              <a:t>Sarnia</a:t>
            </a:r>
          </a:p>
        </p:txBody>
      </p:sp>
      <p:sp>
        <p:nvSpPr>
          <p:cNvPr id="2234441" name="Rectangle 73"/>
          <p:cNvSpPr>
            <a:spLocks noChangeArrowheads="1"/>
          </p:cNvSpPr>
          <p:nvPr/>
        </p:nvSpPr>
        <p:spPr bwMode="auto">
          <a:xfrm>
            <a:off x="1674813" y="4832350"/>
            <a:ext cx="2252662" cy="14224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2234442" name="Line 74"/>
          <p:cNvSpPr>
            <a:spLocks noChangeShapeType="1"/>
          </p:cNvSpPr>
          <p:nvPr/>
        </p:nvSpPr>
        <p:spPr bwMode="auto">
          <a:xfrm>
            <a:off x="1819275" y="5145088"/>
            <a:ext cx="344488" cy="0"/>
          </a:xfrm>
          <a:prstGeom prst="line">
            <a:avLst/>
          </a:prstGeom>
          <a:noFill/>
          <a:ln w="25400">
            <a:solidFill>
              <a:srgbClr val="FF3DFB"/>
            </a:solidFill>
            <a:prstDash val="dash"/>
            <a:round/>
            <a:headEnd type="none" w="sm" len="sm"/>
            <a:tailEnd type="none" w="sm" len="sm"/>
          </a:ln>
          <a:effectLst>
            <a:outerShdw dist="17961" dir="2700000" algn="ctr" rotWithShape="0">
              <a:srgbClr val="969696">
                <a:alpha val="50000"/>
              </a:srgbClr>
            </a:outerShdw>
          </a:effectLst>
        </p:spPr>
        <p:txBody>
          <a:bodyPr/>
          <a:lstStyle/>
          <a:p>
            <a:endParaRPr lang="en-US"/>
          </a:p>
        </p:txBody>
      </p:sp>
      <p:sp>
        <p:nvSpPr>
          <p:cNvPr id="2234443" name="Line 75"/>
          <p:cNvSpPr>
            <a:spLocks noChangeShapeType="1"/>
          </p:cNvSpPr>
          <p:nvPr/>
        </p:nvSpPr>
        <p:spPr bwMode="auto">
          <a:xfrm>
            <a:off x="1819275" y="5324475"/>
            <a:ext cx="287338" cy="0"/>
          </a:xfrm>
          <a:prstGeom prst="line">
            <a:avLst/>
          </a:prstGeom>
          <a:noFill/>
          <a:ln w="25400">
            <a:solidFill>
              <a:schemeClr val="accent1"/>
            </a:solidFill>
            <a:round/>
            <a:headEnd type="none" w="sm" len="sm"/>
            <a:tailEnd type="none" w="sm" len="sm"/>
          </a:ln>
          <a:effectLst>
            <a:outerShdw dist="17961" dir="2700000" algn="ctr" rotWithShape="0">
              <a:srgbClr val="969696">
                <a:alpha val="50000"/>
              </a:srgbClr>
            </a:outerShdw>
          </a:effectLst>
        </p:spPr>
        <p:txBody>
          <a:bodyPr/>
          <a:lstStyle/>
          <a:p>
            <a:endParaRPr lang="en-US"/>
          </a:p>
        </p:txBody>
      </p:sp>
      <p:sp>
        <p:nvSpPr>
          <p:cNvPr id="2234444" name="Line 76"/>
          <p:cNvSpPr>
            <a:spLocks noChangeShapeType="1"/>
          </p:cNvSpPr>
          <p:nvPr/>
        </p:nvSpPr>
        <p:spPr bwMode="auto">
          <a:xfrm>
            <a:off x="1819275" y="5511800"/>
            <a:ext cx="279400" cy="0"/>
          </a:xfrm>
          <a:prstGeom prst="line">
            <a:avLst/>
          </a:prstGeom>
          <a:noFill/>
          <a:ln w="25400">
            <a:solidFill>
              <a:srgbClr val="00FFFF"/>
            </a:solidFill>
            <a:round/>
            <a:headEnd type="none" w="sm" len="sm"/>
            <a:tailEnd type="none" w="sm" len="sm"/>
          </a:ln>
          <a:effectLst>
            <a:outerShdw dist="17961" dir="2700000" algn="ctr" rotWithShape="0">
              <a:srgbClr val="969696">
                <a:alpha val="50000"/>
              </a:srgbClr>
            </a:outerShdw>
          </a:effectLst>
        </p:spPr>
        <p:txBody>
          <a:bodyPr/>
          <a:lstStyle/>
          <a:p>
            <a:endParaRPr lang="en-US"/>
          </a:p>
        </p:txBody>
      </p:sp>
      <p:sp>
        <p:nvSpPr>
          <p:cNvPr id="2234445" name="Line 77"/>
          <p:cNvSpPr>
            <a:spLocks noChangeShapeType="1"/>
          </p:cNvSpPr>
          <p:nvPr/>
        </p:nvSpPr>
        <p:spPr bwMode="auto">
          <a:xfrm>
            <a:off x="1819275" y="5697538"/>
            <a:ext cx="344488" cy="0"/>
          </a:xfrm>
          <a:prstGeom prst="line">
            <a:avLst/>
          </a:prstGeom>
          <a:noFill/>
          <a:ln w="25400">
            <a:solidFill>
              <a:srgbClr val="0066FF"/>
            </a:solidFill>
            <a:prstDash val="dash"/>
            <a:round/>
            <a:headEnd type="none" w="sm" len="sm"/>
            <a:tailEnd type="none" w="sm" len="sm"/>
          </a:ln>
          <a:effectLst>
            <a:outerShdw dist="17961" dir="2700000" algn="ctr" rotWithShape="0">
              <a:srgbClr val="969696">
                <a:alpha val="50000"/>
              </a:srgbClr>
            </a:outerShdw>
          </a:effectLst>
        </p:spPr>
        <p:txBody>
          <a:bodyPr/>
          <a:lstStyle/>
          <a:p>
            <a:endParaRPr lang="en-US"/>
          </a:p>
        </p:txBody>
      </p:sp>
      <p:sp>
        <p:nvSpPr>
          <p:cNvPr id="2234446" name="Rectangle 78"/>
          <p:cNvSpPr>
            <a:spLocks noChangeArrowheads="1"/>
          </p:cNvSpPr>
          <p:nvPr/>
        </p:nvSpPr>
        <p:spPr bwMode="auto">
          <a:xfrm>
            <a:off x="2155825" y="4846638"/>
            <a:ext cx="1836738" cy="1427162"/>
          </a:xfrm>
          <a:prstGeom prst="rect">
            <a:avLst/>
          </a:prstGeom>
          <a:noFill/>
          <a:ln w="9525">
            <a:noFill/>
            <a:miter lim="800000"/>
            <a:headEnd/>
            <a:tailEnd/>
          </a:ln>
          <a:effectLst/>
        </p:spPr>
        <p:txBody>
          <a:bodyPr lIns="92075" tIns="46038" rIns="92075" bIns="46038">
            <a:spAutoFit/>
          </a:bodyPr>
          <a:lstStyle/>
          <a:p>
            <a:pPr defTabSz="885825">
              <a:lnSpc>
                <a:spcPct val="105000"/>
              </a:lnSpc>
            </a:pPr>
            <a:r>
              <a:rPr lang="en-US" sz="1200" dirty="0">
                <a:latin typeface="Arial Narrow" pitchFamily="34" charset="0"/>
              </a:rPr>
              <a:t>Existing</a:t>
            </a:r>
          </a:p>
          <a:p>
            <a:pPr defTabSz="885825">
              <a:lnSpc>
                <a:spcPct val="105000"/>
              </a:lnSpc>
            </a:pPr>
            <a:r>
              <a:rPr lang="en-US" sz="1200" dirty="0">
                <a:latin typeface="Arial Narrow" pitchFamily="34" charset="0"/>
              </a:rPr>
              <a:t>Proposed IPL Expansion</a:t>
            </a:r>
          </a:p>
          <a:p>
            <a:pPr defTabSz="885825">
              <a:lnSpc>
                <a:spcPct val="105000"/>
              </a:lnSpc>
            </a:pPr>
            <a:r>
              <a:rPr lang="en-US" sz="1200" dirty="0">
                <a:latin typeface="Arial Narrow" pitchFamily="34" charset="0"/>
              </a:rPr>
              <a:t>New AEC Express Line</a:t>
            </a:r>
          </a:p>
          <a:p>
            <a:pPr defTabSz="885825">
              <a:lnSpc>
                <a:spcPct val="105000"/>
              </a:lnSpc>
            </a:pPr>
            <a:r>
              <a:rPr lang="en-US" sz="1200" dirty="0">
                <a:latin typeface="Arial Narrow" pitchFamily="34" charset="0"/>
              </a:rPr>
              <a:t>Mobil Reversal to Wood River</a:t>
            </a:r>
          </a:p>
          <a:p>
            <a:pPr defTabSz="885825">
              <a:lnSpc>
                <a:spcPct val="105000"/>
              </a:lnSpc>
            </a:pPr>
            <a:r>
              <a:rPr lang="en-US" sz="1200" dirty="0">
                <a:latin typeface="Arial Narrow" pitchFamily="34" charset="0"/>
              </a:rPr>
              <a:t>Proposed Reversal of Line 9</a:t>
            </a:r>
          </a:p>
          <a:p>
            <a:pPr defTabSz="885825">
              <a:lnSpc>
                <a:spcPct val="105000"/>
              </a:lnSpc>
            </a:pPr>
            <a:r>
              <a:rPr lang="en-US" sz="1200" dirty="0">
                <a:latin typeface="Arial Narrow" pitchFamily="34" charset="0"/>
              </a:rPr>
              <a:t>Production Areas</a:t>
            </a:r>
          </a:p>
          <a:p>
            <a:pPr defTabSz="885825"/>
            <a:r>
              <a:rPr lang="en-US" sz="1200" dirty="0">
                <a:latin typeface="Arial Narrow" pitchFamily="34" charset="0"/>
              </a:rPr>
              <a:t>Hubs</a:t>
            </a:r>
          </a:p>
        </p:txBody>
      </p:sp>
      <p:sp>
        <p:nvSpPr>
          <p:cNvPr id="2234447" name="Line 79"/>
          <p:cNvSpPr>
            <a:spLocks noChangeShapeType="1"/>
          </p:cNvSpPr>
          <p:nvPr/>
        </p:nvSpPr>
        <p:spPr bwMode="auto">
          <a:xfrm>
            <a:off x="1819276" y="4979988"/>
            <a:ext cx="288925" cy="0"/>
          </a:xfrm>
          <a:prstGeom prst="line">
            <a:avLst/>
          </a:prstGeom>
          <a:noFill/>
          <a:ln w="25400">
            <a:solidFill>
              <a:schemeClr val="bg1"/>
            </a:solidFill>
            <a:round/>
            <a:headEnd type="none" w="sm" len="sm"/>
            <a:tailEnd type="none" w="sm" len="sm"/>
          </a:ln>
          <a:effectLst/>
        </p:spPr>
        <p:txBody>
          <a:bodyPr/>
          <a:lstStyle/>
          <a:p>
            <a:endParaRPr lang="en-US"/>
          </a:p>
        </p:txBody>
      </p:sp>
      <p:sp>
        <p:nvSpPr>
          <p:cNvPr id="2234448" name="Rectangle 80"/>
          <p:cNvSpPr>
            <a:spLocks noChangeArrowheads="1"/>
          </p:cNvSpPr>
          <p:nvPr/>
        </p:nvSpPr>
        <p:spPr bwMode="auto">
          <a:xfrm>
            <a:off x="3460771" y="1512889"/>
            <a:ext cx="652423" cy="203775"/>
          </a:xfrm>
          <a:prstGeom prst="rect">
            <a:avLst/>
          </a:prstGeom>
          <a:noFill/>
          <a:ln w="9525">
            <a:noFill/>
            <a:miter lim="800000"/>
            <a:headEnd/>
            <a:tailEnd/>
          </a:ln>
          <a:effectLst/>
        </p:spPr>
        <p:txBody>
          <a:bodyPr wrap="none" lIns="92075" tIns="46038" rIns="92075" bIns="46038">
            <a:spAutoFit/>
          </a:bodyPr>
          <a:lstStyle/>
          <a:p>
            <a:pPr algn="ctr" defTabSz="885825">
              <a:lnSpc>
                <a:spcPct val="80000"/>
              </a:lnSpc>
            </a:pPr>
            <a:r>
              <a:rPr lang="en-US" sz="900" b="1">
                <a:solidFill>
                  <a:schemeClr val="bg1"/>
                </a:solidFill>
                <a:latin typeface="Arial Narrow" pitchFamily="34" charset="0"/>
              </a:rPr>
              <a:t>Edmonton</a:t>
            </a:r>
          </a:p>
        </p:txBody>
      </p:sp>
      <p:sp>
        <p:nvSpPr>
          <p:cNvPr id="2234449" name="Oval 81"/>
          <p:cNvSpPr>
            <a:spLocks noChangeArrowheads="1"/>
          </p:cNvSpPr>
          <p:nvPr/>
        </p:nvSpPr>
        <p:spPr bwMode="auto">
          <a:xfrm>
            <a:off x="1839914" y="5797550"/>
            <a:ext cx="225425" cy="139700"/>
          </a:xfrm>
          <a:prstGeom prst="ellipse">
            <a:avLst/>
          </a:prstGeom>
          <a:solidFill>
            <a:srgbClr val="FCFFAD"/>
          </a:solidFill>
          <a:ln w="12700">
            <a:solidFill>
              <a:srgbClr val="969696"/>
            </a:solidFill>
            <a:round/>
            <a:headEnd/>
            <a:tailEnd/>
          </a:ln>
          <a:effectLst/>
        </p:spPr>
        <p:txBody>
          <a:bodyPr wrap="none" anchor="ctr"/>
          <a:lstStyle/>
          <a:p>
            <a:endParaRPr lang="en-US"/>
          </a:p>
        </p:txBody>
      </p:sp>
      <p:sp>
        <p:nvSpPr>
          <p:cNvPr id="2234450" name="Freeform 82"/>
          <p:cNvSpPr>
            <a:spLocks/>
          </p:cNvSpPr>
          <p:nvPr/>
        </p:nvSpPr>
        <p:spPr bwMode="auto">
          <a:xfrm>
            <a:off x="5935663" y="4170363"/>
            <a:ext cx="876300" cy="1579562"/>
          </a:xfrm>
          <a:custGeom>
            <a:avLst/>
            <a:gdLst/>
            <a:ahLst/>
            <a:cxnLst>
              <a:cxn ang="0">
                <a:pos x="61" y="1052"/>
              </a:cxn>
              <a:cxn ang="0">
                <a:pos x="0" y="672"/>
              </a:cxn>
              <a:cxn ang="0">
                <a:pos x="586" y="0"/>
              </a:cxn>
            </a:cxnLst>
            <a:rect l="0" t="0" r="r" b="b"/>
            <a:pathLst>
              <a:path w="587" h="1053">
                <a:moveTo>
                  <a:pt x="61" y="1052"/>
                </a:moveTo>
                <a:lnTo>
                  <a:pt x="0" y="672"/>
                </a:lnTo>
                <a:lnTo>
                  <a:pt x="586" y="0"/>
                </a:lnTo>
              </a:path>
            </a:pathLst>
          </a:custGeom>
          <a:noFill/>
          <a:ln w="25400" cap="rnd" cmpd="sng">
            <a:solidFill>
              <a:schemeClr val="bg1"/>
            </a:solidFill>
            <a:prstDash val="solid"/>
            <a:round/>
            <a:headEnd type="none" w="sm" len="sm"/>
            <a:tailEnd type="stealth" w="med" len="med"/>
          </a:ln>
          <a:effectLst/>
        </p:spPr>
        <p:txBody>
          <a:bodyPr/>
          <a:lstStyle/>
          <a:p>
            <a:endParaRPr lang="en-US"/>
          </a:p>
        </p:txBody>
      </p:sp>
      <p:sp>
        <p:nvSpPr>
          <p:cNvPr id="2234451" name="Line 83"/>
          <p:cNvSpPr>
            <a:spLocks noChangeShapeType="1"/>
          </p:cNvSpPr>
          <p:nvPr/>
        </p:nvSpPr>
        <p:spPr bwMode="auto">
          <a:xfrm flipV="1">
            <a:off x="5691189" y="3565525"/>
            <a:ext cx="1076325" cy="1130300"/>
          </a:xfrm>
          <a:prstGeom prst="line">
            <a:avLst/>
          </a:prstGeom>
          <a:noFill/>
          <a:ln w="25400">
            <a:solidFill>
              <a:schemeClr val="bg1"/>
            </a:solidFill>
            <a:round/>
            <a:headEnd type="none" w="sm" len="sm"/>
            <a:tailEnd type="stealth" w="med" len="med"/>
          </a:ln>
          <a:effectLst/>
        </p:spPr>
        <p:txBody>
          <a:bodyPr/>
          <a:lstStyle/>
          <a:p>
            <a:endParaRPr lang="en-US"/>
          </a:p>
        </p:txBody>
      </p:sp>
      <p:sp>
        <p:nvSpPr>
          <p:cNvPr id="2234452" name="Oval 84"/>
          <p:cNvSpPr>
            <a:spLocks noChangeArrowheads="1"/>
          </p:cNvSpPr>
          <p:nvPr/>
        </p:nvSpPr>
        <p:spPr bwMode="auto">
          <a:xfrm>
            <a:off x="5997575" y="4278313"/>
            <a:ext cx="101600" cy="101600"/>
          </a:xfrm>
          <a:prstGeom prst="ellipse">
            <a:avLst/>
          </a:prstGeom>
          <a:solidFill>
            <a:srgbClr val="FF0014"/>
          </a:solidFill>
          <a:ln w="12700">
            <a:solidFill>
              <a:schemeClr val="bg1"/>
            </a:solidFill>
            <a:round/>
            <a:headEnd/>
            <a:tailEnd/>
          </a:ln>
          <a:effectLst/>
        </p:spPr>
        <p:txBody>
          <a:bodyPr wrap="none" anchor="ctr"/>
          <a:lstStyle/>
          <a:p>
            <a:endParaRPr lang="en-US"/>
          </a:p>
        </p:txBody>
      </p:sp>
      <p:sp>
        <p:nvSpPr>
          <p:cNvPr id="2234453" name="Line 85"/>
          <p:cNvSpPr>
            <a:spLocks noChangeShapeType="1"/>
          </p:cNvSpPr>
          <p:nvPr/>
        </p:nvSpPr>
        <p:spPr bwMode="auto">
          <a:xfrm>
            <a:off x="4603751" y="3549650"/>
            <a:ext cx="981075" cy="260350"/>
          </a:xfrm>
          <a:prstGeom prst="line">
            <a:avLst/>
          </a:prstGeom>
          <a:noFill/>
          <a:ln w="25400">
            <a:solidFill>
              <a:schemeClr val="bg1"/>
            </a:solidFill>
            <a:round/>
            <a:headEnd type="none" w="sm" len="sm"/>
            <a:tailEnd type="stealth" w="med" len="med"/>
          </a:ln>
          <a:effectLst/>
        </p:spPr>
        <p:txBody>
          <a:bodyPr/>
          <a:lstStyle/>
          <a:p>
            <a:endParaRPr lang="en-US"/>
          </a:p>
        </p:txBody>
      </p:sp>
      <p:sp>
        <p:nvSpPr>
          <p:cNvPr id="2234454" name="Line 86"/>
          <p:cNvSpPr>
            <a:spLocks noChangeShapeType="1"/>
          </p:cNvSpPr>
          <p:nvPr/>
        </p:nvSpPr>
        <p:spPr bwMode="auto">
          <a:xfrm>
            <a:off x="5519738" y="3795714"/>
            <a:ext cx="1111250" cy="274637"/>
          </a:xfrm>
          <a:prstGeom prst="line">
            <a:avLst/>
          </a:prstGeom>
          <a:noFill/>
          <a:ln w="25400">
            <a:solidFill>
              <a:schemeClr val="bg1"/>
            </a:solidFill>
            <a:round/>
            <a:headEnd type="none" w="sm" len="sm"/>
            <a:tailEnd type="none" w="sm" len="sm"/>
          </a:ln>
          <a:effectLst/>
        </p:spPr>
        <p:txBody>
          <a:bodyPr/>
          <a:lstStyle/>
          <a:p>
            <a:endParaRPr lang="en-US"/>
          </a:p>
        </p:txBody>
      </p:sp>
      <p:sp>
        <p:nvSpPr>
          <p:cNvPr id="2234455" name="Oval 87"/>
          <p:cNvSpPr>
            <a:spLocks noChangeArrowheads="1"/>
          </p:cNvSpPr>
          <p:nvPr/>
        </p:nvSpPr>
        <p:spPr bwMode="auto">
          <a:xfrm>
            <a:off x="5992813" y="5691189"/>
            <a:ext cx="100012" cy="103187"/>
          </a:xfrm>
          <a:prstGeom prst="ellipse">
            <a:avLst/>
          </a:prstGeom>
          <a:solidFill>
            <a:srgbClr val="FF0014"/>
          </a:solidFill>
          <a:ln w="12700">
            <a:solidFill>
              <a:schemeClr val="bg1"/>
            </a:solidFill>
            <a:round/>
            <a:headEnd/>
            <a:tailEnd/>
          </a:ln>
          <a:effectLst/>
        </p:spPr>
        <p:txBody>
          <a:bodyPr wrap="none" anchor="ctr"/>
          <a:lstStyle/>
          <a:p>
            <a:endParaRPr lang="en-US"/>
          </a:p>
        </p:txBody>
      </p:sp>
      <p:sp>
        <p:nvSpPr>
          <p:cNvPr id="2234456" name="Line 88"/>
          <p:cNvSpPr>
            <a:spLocks noChangeShapeType="1"/>
          </p:cNvSpPr>
          <p:nvPr/>
        </p:nvSpPr>
        <p:spPr bwMode="auto">
          <a:xfrm flipH="1" flipV="1">
            <a:off x="6015039" y="3714750"/>
            <a:ext cx="631825" cy="368300"/>
          </a:xfrm>
          <a:prstGeom prst="line">
            <a:avLst/>
          </a:prstGeom>
          <a:noFill/>
          <a:ln w="25400">
            <a:solidFill>
              <a:schemeClr val="bg1"/>
            </a:solidFill>
            <a:round/>
            <a:headEnd type="none" w="sm" len="sm"/>
            <a:tailEnd type="stealth" w="med" len="med"/>
          </a:ln>
          <a:effectLst/>
        </p:spPr>
        <p:txBody>
          <a:bodyPr/>
          <a:lstStyle/>
          <a:p>
            <a:endParaRPr lang="en-US"/>
          </a:p>
        </p:txBody>
      </p:sp>
      <p:sp>
        <p:nvSpPr>
          <p:cNvPr id="2234457" name="Oval 89"/>
          <p:cNvSpPr>
            <a:spLocks noChangeArrowheads="1"/>
          </p:cNvSpPr>
          <p:nvPr/>
        </p:nvSpPr>
        <p:spPr bwMode="auto">
          <a:xfrm>
            <a:off x="5884863" y="5124450"/>
            <a:ext cx="101600" cy="101600"/>
          </a:xfrm>
          <a:prstGeom prst="ellipse">
            <a:avLst/>
          </a:prstGeom>
          <a:solidFill>
            <a:srgbClr val="FF0014"/>
          </a:solidFill>
          <a:ln w="12700">
            <a:solidFill>
              <a:schemeClr val="bg1"/>
            </a:solidFill>
            <a:round/>
            <a:headEnd/>
            <a:tailEnd/>
          </a:ln>
          <a:effectLst/>
        </p:spPr>
        <p:txBody>
          <a:bodyPr wrap="none" anchor="ctr"/>
          <a:lstStyle/>
          <a:p>
            <a:endParaRPr lang="en-US"/>
          </a:p>
        </p:txBody>
      </p:sp>
      <p:sp>
        <p:nvSpPr>
          <p:cNvPr id="2234458" name="Rectangle 90"/>
          <p:cNvSpPr>
            <a:spLocks noChangeArrowheads="1"/>
          </p:cNvSpPr>
          <p:nvPr/>
        </p:nvSpPr>
        <p:spPr bwMode="auto">
          <a:xfrm>
            <a:off x="5305842" y="5816601"/>
            <a:ext cx="570669" cy="203775"/>
          </a:xfrm>
          <a:prstGeom prst="rect">
            <a:avLst/>
          </a:prstGeom>
          <a:noFill/>
          <a:ln w="9525">
            <a:noFill/>
            <a:miter lim="800000"/>
            <a:headEnd/>
            <a:tailEnd/>
          </a:ln>
          <a:effectLst/>
        </p:spPr>
        <p:txBody>
          <a:bodyPr wrap="none" lIns="92075" tIns="46038" rIns="92075" bIns="46038">
            <a:spAutoFit/>
          </a:bodyPr>
          <a:lstStyle/>
          <a:p>
            <a:pPr algn="ctr" defTabSz="885825">
              <a:lnSpc>
                <a:spcPct val="80000"/>
              </a:lnSpc>
            </a:pPr>
            <a:r>
              <a:rPr lang="en-US" sz="900" b="1">
                <a:solidFill>
                  <a:schemeClr val="bg1"/>
                </a:solidFill>
                <a:latin typeface="Arial Narrow" pitchFamily="34" charset="0"/>
              </a:rPr>
              <a:t>Houston</a:t>
            </a:r>
          </a:p>
        </p:txBody>
      </p:sp>
      <p:sp>
        <p:nvSpPr>
          <p:cNvPr id="2234459" name="Rectangle 91"/>
          <p:cNvSpPr>
            <a:spLocks noChangeArrowheads="1"/>
          </p:cNvSpPr>
          <p:nvPr/>
        </p:nvSpPr>
        <p:spPr bwMode="auto">
          <a:xfrm>
            <a:off x="6497783" y="5951539"/>
            <a:ext cx="626775" cy="203775"/>
          </a:xfrm>
          <a:prstGeom prst="rect">
            <a:avLst/>
          </a:prstGeom>
          <a:noFill/>
          <a:ln w="9525">
            <a:noFill/>
            <a:miter lim="800000"/>
            <a:headEnd/>
            <a:tailEnd/>
          </a:ln>
          <a:effectLst/>
        </p:spPr>
        <p:txBody>
          <a:bodyPr wrap="none" lIns="92075" tIns="46038" rIns="92075" bIns="46038">
            <a:spAutoFit/>
          </a:bodyPr>
          <a:lstStyle/>
          <a:p>
            <a:pPr algn="ctr" defTabSz="885825">
              <a:lnSpc>
                <a:spcPct val="80000"/>
              </a:lnSpc>
            </a:pPr>
            <a:r>
              <a:rPr lang="en-US" sz="900" b="1">
                <a:solidFill>
                  <a:schemeClr val="bg1"/>
                </a:solidFill>
                <a:latin typeface="Arial Narrow" pitchFamily="34" charset="0"/>
              </a:rPr>
              <a:t>St. James</a:t>
            </a:r>
          </a:p>
        </p:txBody>
      </p:sp>
      <p:sp>
        <p:nvSpPr>
          <p:cNvPr id="2234460" name="Oval 92"/>
          <p:cNvSpPr>
            <a:spLocks noChangeArrowheads="1"/>
          </p:cNvSpPr>
          <p:nvPr/>
        </p:nvSpPr>
        <p:spPr bwMode="auto">
          <a:xfrm>
            <a:off x="6554788" y="5749925"/>
            <a:ext cx="101600" cy="103188"/>
          </a:xfrm>
          <a:prstGeom prst="ellipse">
            <a:avLst/>
          </a:prstGeom>
          <a:solidFill>
            <a:srgbClr val="FF0014"/>
          </a:solidFill>
          <a:ln w="12700">
            <a:solidFill>
              <a:schemeClr val="bg1"/>
            </a:solidFill>
            <a:round/>
            <a:headEnd/>
            <a:tailEnd/>
          </a:ln>
          <a:effectLst/>
        </p:spPr>
        <p:txBody>
          <a:bodyPr wrap="none" anchor="ctr"/>
          <a:lstStyle/>
          <a:p>
            <a:endParaRPr lang="en-US"/>
          </a:p>
        </p:txBody>
      </p:sp>
      <p:sp>
        <p:nvSpPr>
          <p:cNvPr id="2234461" name="Oval 93"/>
          <p:cNvSpPr>
            <a:spLocks noChangeArrowheads="1"/>
          </p:cNvSpPr>
          <p:nvPr/>
        </p:nvSpPr>
        <p:spPr bwMode="auto">
          <a:xfrm>
            <a:off x="5641975" y="4652964"/>
            <a:ext cx="101600" cy="103187"/>
          </a:xfrm>
          <a:prstGeom prst="ellipse">
            <a:avLst/>
          </a:prstGeom>
          <a:solidFill>
            <a:srgbClr val="FF0014"/>
          </a:solidFill>
          <a:ln w="12700">
            <a:solidFill>
              <a:schemeClr val="bg1"/>
            </a:solidFill>
            <a:round/>
            <a:headEnd/>
            <a:tailEnd/>
          </a:ln>
          <a:effectLst/>
        </p:spPr>
        <p:txBody>
          <a:bodyPr wrap="none" anchor="ctr"/>
          <a:lstStyle/>
          <a:p>
            <a:endParaRPr lang="en-US"/>
          </a:p>
        </p:txBody>
      </p:sp>
      <p:sp>
        <p:nvSpPr>
          <p:cNvPr id="2234462" name="Rectangle 94"/>
          <p:cNvSpPr>
            <a:spLocks noChangeArrowheads="1"/>
          </p:cNvSpPr>
          <p:nvPr/>
        </p:nvSpPr>
        <p:spPr bwMode="auto">
          <a:xfrm>
            <a:off x="7452505" y="3552826"/>
            <a:ext cx="495328" cy="203775"/>
          </a:xfrm>
          <a:prstGeom prst="rect">
            <a:avLst/>
          </a:prstGeom>
          <a:noFill/>
          <a:ln w="9525">
            <a:noFill/>
            <a:miter lim="800000"/>
            <a:headEnd/>
            <a:tailEnd/>
          </a:ln>
          <a:effectLst/>
        </p:spPr>
        <p:txBody>
          <a:bodyPr wrap="none" lIns="92075" tIns="46038" rIns="92075" bIns="46038">
            <a:spAutoFit/>
          </a:bodyPr>
          <a:lstStyle/>
          <a:p>
            <a:pPr algn="ctr" defTabSz="885825">
              <a:lnSpc>
                <a:spcPct val="80000"/>
              </a:lnSpc>
            </a:pPr>
            <a:r>
              <a:rPr lang="en-US" sz="900" b="1">
                <a:solidFill>
                  <a:schemeClr val="bg1"/>
                </a:solidFill>
                <a:latin typeface="Arial Narrow" pitchFamily="34" charset="0"/>
              </a:rPr>
              <a:t>Toledo</a:t>
            </a:r>
          </a:p>
        </p:txBody>
      </p:sp>
      <p:sp>
        <p:nvSpPr>
          <p:cNvPr id="2234463" name="Line 95"/>
          <p:cNvSpPr>
            <a:spLocks noChangeShapeType="1"/>
          </p:cNvSpPr>
          <p:nvPr/>
        </p:nvSpPr>
        <p:spPr bwMode="auto">
          <a:xfrm flipH="1">
            <a:off x="4584701" y="2308225"/>
            <a:ext cx="100013" cy="795338"/>
          </a:xfrm>
          <a:prstGeom prst="line">
            <a:avLst/>
          </a:prstGeom>
          <a:noFill/>
          <a:ln w="25400">
            <a:solidFill>
              <a:schemeClr val="bg1"/>
            </a:solidFill>
            <a:round/>
            <a:headEnd type="none" w="sm" len="sm"/>
            <a:tailEnd type="stealth" w="med" len="med"/>
          </a:ln>
          <a:effectLst/>
        </p:spPr>
        <p:txBody>
          <a:bodyPr/>
          <a:lstStyle/>
          <a:p>
            <a:endParaRPr lang="en-US"/>
          </a:p>
        </p:txBody>
      </p:sp>
      <p:sp>
        <p:nvSpPr>
          <p:cNvPr id="2234464" name="Line 96"/>
          <p:cNvSpPr>
            <a:spLocks noChangeShapeType="1"/>
          </p:cNvSpPr>
          <p:nvPr/>
        </p:nvSpPr>
        <p:spPr bwMode="auto">
          <a:xfrm flipH="1">
            <a:off x="4549776" y="3197226"/>
            <a:ext cx="34925" cy="288925"/>
          </a:xfrm>
          <a:prstGeom prst="line">
            <a:avLst/>
          </a:prstGeom>
          <a:noFill/>
          <a:ln w="25400">
            <a:solidFill>
              <a:schemeClr val="bg1"/>
            </a:solidFill>
            <a:round/>
            <a:headEnd type="none" w="sm" len="sm"/>
            <a:tailEnd type="stealth" w="med" len="med"/>
          </a:ln>
          <a:effectLst/>
        </p:spPr>
        <p:txBody>
          <a:bodyPr/>
          <a:lstStyle/>
          <a:p>
            <a:endParaRPr lang="en-US"/>
          </a:p>
        </p:txBody>
      </p:sp>
      <p:sp>
        <p:nvSpPr>
          <p:cNvPr id="2234465" name="Oval 97"/>
          <p:cNvSpPr>
            <a:spLocks noChangeArrowheads="1"/>
          </p:cNvSpPr>
          <p:nvPr/>
        </p:nvSpPr>
        <p:spPr bwMode="auto">
          <a:xfrm>
            <a:off x="4535488" y="3101975"/>
            <a:ext cx="101600" cy="101600"/>
          </a:xfrm>
          <a:prstGeom prst="ellipse">
            <a:avLst/>
          </a:prstGeom>
          <a:solidFill>
            <a:srgbClr val="FF0014"/>
          </a:solidFill>
          <a:ln w="12700">
            <a:solidFill>
              <a:schemeClr val="bg1"/>
            </a:solidFill>
            <a:round/>
            <a:headEnd/>
            <a:tailEnd/>
          </a:ln>
          <a:effectLst/>
        </p:spPr>
        <p:txBody>
          <a:bodyPr wrap="none" anchor="ctr"/>
          <a:lstStyle/>
          <a:p>
            <a:endParaRPr lang="en-US"/>
          </a:p>
        </p:txBody>
      </p:sp>
      <p:sp>
        <p:nvSpPr>
          <p:cNvPr id="2234466" name="Oval 98"/>
          <p:cNvSpPr>
            <a:spLocks noChangeArrowheads="1"/>
          </p:cNvSpPr>
          <p:nvPr/>
        </p:nvSpPr>
        <p:spPr bwMode="auto">
          <a:xfrm>
            <a:off x="4625975" y="2254250"/>
            <a:ext cx="101600" cy="101600"/>
          </a:xfrm>
          <a:prstGeom prst="ellipse">
            <a:avLst/>
          </a:prstGeom>
          <a:solidFill>
            <a:srgbClr val="FF0014"/>
          </a:solidFill>
          <a:ln w="12700">
            <a:solidFill>
              <a:schemeClr val="bg1"/>
            </a:solidFill>
            <a:round/>
            <a:headEnd/>
            <a:tailEnd/>
          </a:ln>
          <a:effectLst/>
        </p:spPr>
        <p:txBody>
          <a:bodyPr wrap="none" anchor="ctr"/>
          <a:lstStyle/>
          <a:p>
            <a:endParaRPr lang="en-US"/>
          </a:p>
        </p:txBody>
      </p:sp>
      <p:sp>
        <p:nvSpPr>
          <p:cNvPr id="2234467" name="Line 99"/>
          <p:cNvSpPr>
            <a:spLocks noChangeShapeType="1"/>
          </p:cNvSpPr>
          <p:nvPr/>
        </p:nvSpPr>
        <p:spPr bwMode="auto">
          <a:xfrm flipH="1">
            <a:off x="3843338" y="2133600"/>
            <a:ext cx="171450" cy="177800"/>
          </a:xfrm>
          <a:prstGeom prst="line">
            <a:avLst/>
          </a:prstGeom>
          <a:noFill/>
          <a:ln w="25400">
            <a:solidFill>
              <a:schemeClr val="bg2"/>
            </a:solidFill>
            <a:round/>
            <a:headEnd type="none" w="sm" len="sm"/>
            <a:tailEnd type="stealth" w="med" len="med"/>
          </a:ln>
          <a:effectLst/>
        </p:spPr>
        <p:txBody>
          <a:bodyPr/>
          <a:lstStyle/>
          <a:p>
            <a:endParaRPr lang="en-US"/>
          </a:p>
        </p:txBody>
      </p:sp>
      <p:sp>
        <p:nvSpPr>
          <p:cNvPr id="2234468" name="Oval 100"/>
          <p:cNvSpPr>
            <a:spLocks noChangeArrowheads="1"/>
          </p:cNvSpPr>
          <p:nvPr/>
        </p:nvSpPr>
        <p:spPr bwMode="auto">
          <a:xfrm>
            <a:off x="3967163" y="2052638"/>
            <a:ext cx="101600" cy="101600"/>
          </a:xfrm>
          <a:prstGeom prst="ellipse">
            <a:avLst/>
          </a:prstGeom>
          <a:solidFill>
            <a:srgbClr val="FF0014"/>
          </a:solidFill>
          <a:ln w="12700">
            <a:solidFill>
              <a:schemeClr val="bg1"/>
            </a:solidFill>
            <a:round/>
            <a:headEnd/>
            <a:tailEnd/>
          </a:ln>
          <a:effectLst/>
        </p:spPr>
        <p:txBody>
          <a:bodyPr wrap="none" anchor="ctr"/>
          <a:lstStyle/>
          <a:p>
            <a:endParaRPr lang="en-US"/>
          </a:p>
        </p:txBody>
      </p:sp>
      <p:sp>
        <p:nvSpPr>
          <p:cNvPr id="2234469" name="Oval 101"/>
          <p:cNvSpPr>
            <a:spLocks noChangeArrowheads="1"/>
          </p:cNvSpPr>
          <p:nvPr/>
        </p:nvSpPr>
        <p:spPr bwMode="auto">
          <a:xfrm>
            <a:off x="4519613" y="3481388"/>
            <a:ext cx="101600" cy="101600"/>
          </a:xfrm>
          <a:prstGeom prst="ellipse">
            <a:avLst/>
          </a:prstGeom>
          <a:solidFill>
            <a:srgbClr val="FF0014"/>
          </a:solidFill>
          <a:ln w="12700">
            <a:solidFill>
              <a:schemeClr val="bg1"/>
            </a:solidFill>
            <a:round/>
            <a:headEnd/>
            <a:tailEnd/>
          </a:ln>
          <a:effectLst/>
        </p:spPr>
        <p:txBody>
          <a:bodyPr wrap="none" anchor="ctr"/>
          <a:lstStyle/>
          <a:p>
            <a:endParaRPr lang="en-US"/>
          </a:p>
        </p:txBody>
      </p:sp>
      <p:sp>
        <p:nvSpPr>
          <p:cNvPr id="2234470" name="Line 102"/>
          <p:cNvSpPr>
            <a:spLocks noChangeShapeType="1"/>
          </p:cNvSpPr>
          <p:nvPr/>
        </p:nvSpPr>
        <p:spPr bwMode="auto">
          <a:xfrm flipH="1" flipV="1">
            <a:off x="5691188" y="4770439"/>
            <a:ext cx="120650" cy="993775"/>
          </a:xfrm>
          <a:prstGeom prst="line">
            <a:avLst/>
          </a:prstGeom>
          <a:noFill/>
          <a:ln w="25400">
            <a:solidFill>
              <a:schemeClr val="bg1"/>
            </a:solidFill>
            <a:round/>
            <a:headEnd type="none" w="sm" len="sm"/>
            <a:tailEnd type="stealth" w="med" len="med"/>
          </a:ln>
          <a:effectLst/>
        </p:spPr>
        <p:txBody>
          <a:bodyPr/>
          <a:lstStyle/>
          <a:p>
            <a:endParaRPr lang="en-US"/>
          </a:p>
        </p:txBody>
      </p:sp>
      <p:sp>
        <p:nvSpPr>
          <p:cNvPr id="2234471" name="Oval 103"/>
          <p:cNvSpPr>
            <a:spLocks noChangeArrowheads="1"/>
          </p:cNvSpPr>
          <p:nvPr/>
        </p:nvSpPr>
        <p:spPr bwMode="auto">
          <a:xfrm>
            <a:off x="5781675" y="5730875"/>
            <a:ext cx="101600" cy="101600"/>
          </a:xfrm>
          <a:prstGeom prst="ellipse">
            <a:avLst/>
          </a:prstGeom>
          <a:solidFill>
            <a:srgbClr val="FF0014"/>
          </a:solidFill>
          <a:ln w="12700">
            <a:solidFill>
              <a:schemeClr val="bg1"/>
            </a:solidFill>
            <a:round/>
            <a:headEnd/>
            <a:tailEnd/>
          </a:ln>
          <a:effectLst/>
        </p:spPr>
        <p:txBody>
          <a:bodyPr wrap="none" anchor="ctr"/>
          <a:lstStyle/>
          <a:p>
            <a:endParaRPr lang="en-US"/>
          </a:p>
        </p:txBody>
      </p:sp>
      <p:graphicFrame>
        <p:nvGraphicFramePr>
          <p:cNvPr id="2234472" name="Object 104"/>
          <p:cNvGraphicFramePr>
            <a:graphicFrameLocks/>
          </p:cNvGraphicFramePr>
          <p:nvPr/>
        </p:nvGraphicFramePr>
        <p:xfrm>
          <a:off x="5694364" y="5961063"/>
          <a:ext cx="523875" cy="127000"/>
        </p:xfrm>
        <a:graphic>
          <a:graphicData uri="http://schemas.openxmlformats.org/presentationml/2006/ole">
            <mc:AlternateContent xmlns:mc="http://schemas.openxmlformats.org/markup-compatibility/2006">
              <mc:Choice xmlns:v="urn:schemas-microsoft-com:vml" Requires="v">
                <p:oleObj name="CorelDRAW" r:id="rId5" imgW="2217600" imgH="623880" progId="">
                  <p:embed/>
                </p:oleObj>
              </mc:Choice>
              <mc:Fallback>
                <p:oleObj name="CorelDRAW" r:id="rId5" imgW="2217600" imgH="623880" progId="">
                  <p:embed/>
                  <p:pic>
                    <p:nvPicPr>
                      <p:cNvPr id="2234472" name="Object 10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4364" y="5961063"/>
                        <a:ext cx="523875" cy="127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234473" name="Object 105"/>
          <p:cNvGraphicFramePr>
            <a:graphicFrameLocks/>
          </p:cNvGraphicFramePr>
          <p:nvPr/>
        </p:nvGraphicFramePr>
        <p:xfrm>
          <a:off x="6742114" y="6084888"/>
          <a:ext cx="522287" cy="127000"/>
        </p:xfrm>
        <a:graphic>
          <a:graphicData uri="http://schemas.openxmlformats.org/presentationml/2006/ole">
            <mc:AlternateContent xmlns:mc="http://schemas.openxmlformats.org/markup-compatibility/2006">
              <mc:Choice xmlns:v="urn:schemas-microsoft-com:vml" Requires="v">
                <p:oleObj name="CorelDRAW" r:id="rId7" imgW="2217600" imgH="623880" progId="">
                  <p:embed/>
                </p:oleObj>
              </mc:Choice>
              <mc:Fallback>
                <p:oleObj name="CorelDRAW" r:id="rId7" imgW="2217600" imgH="623880" progId="">
                  <p:embed/>
                  <p:pic>
                    <p:nvPicPr>
                      <p:cNvPr id="2234473" name="Object 10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2114" y="6084888"/>
                        <a:ext cx="522287" cy="127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234474" name="Line 106"/>
          <p:cNvSpPr>
            <a:spLocks noChangeShapeType="1"/>
          </p:cNvSpPr>
          <p:nvPr/>
        </p:nvSpPr>
        <p:spPr bwMode="auto">
          <a:xfrm flipH="1" flipV="1">
            <a:off x="6675439" y="4094163"/>
            <a:ext cx="155575" cy="12700"/>
          </a:xfrm>
          <a:prstGeom prst="line">
            <a:avLst/>
          </a:prstGeom>
          <a:noFill/>
          <a:ln w="25400">
            <a:solidFill>
              <a:schemeClr val="bg1"/>
            </a:solidFill>
            <a:round/>
            <a:headEnd type="none" w="sm" len="sm"/>
            <a:tailEnd type="none" w="sm" len="sm"/>
          </a:ln>
          <a:effectLst/>
        </p:spPr>
        <p:txBody>
          <a:bodyPr/>
          <a:lstStyle/>
          <a:p>
            <a:endParaRPr lang="en-US"/>
          </a:p>
        </p:txBody>
      </p:sp>
      <p:sp>
        <p:nvSpPr>
          <p:cNvPr id="2234475" name="Oval 107"/>
          <p:cNvSpPr>
            <a:spLocks noChangeArrowheads="1"/>
          </p:cNvSpPr>
          <p:nvPr/>
        </p:nvSpPr>
        <p:spPr bwMode="auto">
          <a:xfrm>
            <a:off x="6772275" y="4056063"/>
            <a:ext cx="101600" cy="101600"/>
          </a:xfrm>
          <a:prstGeom prst="ellipse">
            <a:avLst/>
          </a:prstGeom>
          <a:solidFill>
            <a:srgbClr val="FF0014"/>
          </a:solidFill>
          <a:ln w="12700">
            <a:solidFill>
              <a:schemeClr val="bg1"/>
            </a:solidFill>
            <a:round/>
            <a:headEnd/>
            <a:tailEnd/>
          </a:ln>
          <a:effectLst/>
        </p:spPr>
        <p:txBody>
          <a:bodyPr wrap="none" anchor="ctr"/>
          <a:lstStyle/>
          <a:p>
            <a:endParaRPr lang="en-US"/>
          </a:p>
        </p:txBody>
      </p:sp>
      <p:sp>
        <p:nvSpPr>
          <p:cNvPr id="2234476" name="Oval 108"/>
          <p:cNvSpPr>
            <a:spLocks noChangeArrowheads="1"/>
          </p:cNvSpPr>
          <p:nvPr/>
        </p:nvSpPr>
        <p:spPr bwMode="auto">
          <a:xfrm>
            <a:off x="6596063" y="4040188"/>
            <a:ext cx="101600" cy="101600"/>
          </a:xfrm>
          <a:prstGeom prst="ellipse">
            <a:avLst/>
          </a:prstGeom>
          <a:solidFill>
            <a:srgbClr val="FF0014"/>
          </a:solidFill>
          <a:ln w="12700">
            <a:solidFill>
              <a:schemeClr val="bg1"/>
            </a:solidFill>
            <a:round/>
            <a:headEnd/>
            <a:tailEnd/>
          </a:ln>
          <a:effectLst/>
        </p:spPr>
        <p:txBody>
          <a:bodyPr wrap="none" anchor="ctr"/>
          <a:lstStyle/>
          <a:p>
            <a:endParaRPr lang="en-US"/>
          </a:p>
        </p:txBody>
      </p:sp>
      <p:sp>
        <p:nvSpPr>
          <p:cNvPr id="2234477" name="Oval 109"/>
          <p:cNvSpPr>
            <a:spLocks noChangeArrowheads="1"/>
          </p:cNvSpPr>
          <p:nvPr/>
        </p:nvSpPr>
        <p:spPr bwMode="auto">
          <a:xfrm>
            <a:off x="1878013" y="6053138"/>
            <a:ext cx="101600" cy="101600"/>
          </a:xfrm>
          <a:prstGeom prst="ellipse">
            <a:avLst/>
          </a:prstGeom>
          <a:solidFill>
            <a:srgbClr val="FF0014"/>
          </a:solidFill>
          <a:ln w="12700">
            <a:solidFill>
              <a:schemeClr val="bg1"/>
            </a:solidFill>
            <a:round/>
            <a:headEnd/>
            <a:tailEnd/>
          </a:ln>
          <a:effectLst/>
        </p:spPr>
        <p:txBody>
          <a:bodyPr wrap="none" anchor="ctr"/>
          <a:lstStyle/>
          <a:p>
            <a:endParaRPr lang="en-US"/>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A591CED-61BF-4D6C-B28D-911C4EFFA26C}" type="slidenum">
              <a:rPr lang="en-US"/>
              <a:pPr/>
              <a:t>35</a:t>
            </a:fld>
            <a:endParaRPr lang="en-US"/>
          </a:p>
        </p:txBody>
      </p:sp>
      <p:sp>
        <p:nvSpPr>
          <p:cNvPr id="2238466" name="Rectangle 2"/>
          <p:cNvSpPr>
            <a:spLocks noGrp="1" noChangeArrowheads="1"/>
          </p:cNvSpPr>
          <p:nvPr>
            <p:ph type="title"/>
          </p:nvPr>
        </p:nvSpPr>
        <p:spPr>
          <a:xfrm>
            <a:off x="838200" y="304801"/>
            <a:ext cx="6430962" cy="838199"/>
          </a:xfrm>
        </p:spPr>
        <p:txBody>
          <a:bodyPr>
            <a:normAutofit/>
          </a:bodyPr>
          <a:lstStyle/>
          <a:p>
            <a:pPr algn="ctr"/>
            <a:r>
              <a:rPr lang="en-US" sz="3200" dirty="0"/>
              <a:t>Refinery Cracks or Cracking Margins</a:t>
            </a:r>
          </a:p>
        </p:txBody>
      </p:sp>
      <p:sp>
        <p:nvSpPr>
          <p:cNvPr id="2238467" name="Rectangle 3"/>
          <p:cNvSpPr>
            <a:spLocks noGrp="1" noChangeArrowheads="1"/>
          </p:cNvSpPr>
          <p:nvPr>
            <p:ph type="body" idx="1"/>
          </p:nvPr>
        </p:nvSpPr>
        <p:spPr>
          <a:xfrm>
            <a:off x="838200" y="1371600"/>
            <a:ext cx="10605940" cy="4343400"/>
          </a:xfrm>
        </p:spPr>
        <p:txBody>
          <a:bodyPr>
            <a:normAutofit fontScale="92500"/>
          </a:bodyPr>
          <a:lstStyle/>
          <a:p>
            <a:pPr>
              <a:lnSpc>
                <a:spcPct val="150000"/>
              </a:lnSpc>
            </a:pPr>
            <a:r>
              <a:rPr lang="en-US" sz="2400" dirty="0"/>
              <a:t>A refinery crack is a simplistic formula for calculating theoretical future margin when refining a certain benchmark crude.  For example:</a:t>
            </a:r>
          </a:p>
          <a:p>
            <a:pPr marL="628650" lvl="1">
              <a:lnSpc>
                <a:spcPct val="150000"/>
              </a:lnSpc>
            </a:pPr>
            <a:r>
              <a:rPr lang="en-US" dirty="0"/>
              <a:t>3:2:1  =  3 barrels of oil equals 2 barrels of gasoline output and 1 barrel of heating oil (where 2 times the price per barrel of gasoline and 1 times the price of heating oil is added together and then subtracted from the cost of 3 barrels of crude)</a:t>
            </a:r>
          </a:p>
          <a:p>
            <a:pPr marL="628650" lvl="1">
              <a:lnSpc>
                <a:spcPct val="150000"/>
              </a:lnSpc>
            </a:pPr>
            <a:r>
              <a:rPr lang="en-US" dirty="0"/>
              <a:t>2:1:1 = 2 barrels of oil equals 1 barrel of gasoline output and 1 barrel of heating oil (use formula similar to above) </a:t>
            </a:r>
          </a:p>
          <a:p>
            <a:pPr marL="628650" lvl="1">
              <a:lnSpc>
                <a:spcPct val="150000"/>
              </a:lnSpc>
            </a:pPr>
            <a:r>
              <a:rPr lang="en-US" dirty="0"/>
              <a:t>1:1 = 1 barrel of crude equals 1 barrel of gasoline (or heating oil)</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719B481-E565-403C-BBFC-DB1254EB97AC}" type="slidenum">
              <a:rPr lang="en-US"/>
              <a:pPr/>
              <a:t>36</a:t>
            </a:fld>
            <a:endParaRPr lang="en-US"/>
          </a:p>
        </p:txBody>
      </p:sp>
      <p:sp>
        <p:nvSpPr>
          <p:cNvPr id="2182146" name="Rectangle 2"/>
          <p:cNvSpPr>
            <a:spLocks noGrp="1" noChangeArrowheads="1"/>
          </p:cNvSpPr>
          <p:nvPr>
            <p:ph type="title"/>
          </p:nvPr>
        </p:nvSpPr>
        <p:spPr>
          <a:xfrm>
            <a:off x="838200" y="304800"/>
            <a:ext cx="6934200" cy="986672"/>
          </a:xfrm>
        </p:spPr>
        <p:txBody>
          <a:bodyPr>
            <a:normAutofit/>
          </a:bodyPr>
          <a:lstStyle/>
          <a:p>
            <a:r>
              <a:rPr lang="en-US" dirty="0"/>
              <a:t>Oil refinery</a:t>
            </a:r>
          </a:p>
        </p:txBody>
      </p:sp>
      <p:pic>
        <p:nvPicPr>
          <p:cNvPr id="2182147" name="Picture 3" descr="refinery"/>
          <p:cNvPicPr>
            <a:picLocks noGrp="1" noChangeAspect="1" noChangeArrowheads="1"/>
          </p:cNvPicPr>
          <p:nvPr>
            <p:ph idx="1"/>
          </p:nvPr>
        </p:nvPicPr>
        <p:blipFill>
          <a:blip r:embed="rId3" cstate="print"/>
          <a:srcRect/>
          <a:stretch>
            <a:fillRect/>
          </a:stretch>
        </p:blipFill>
        <p:spPr>
          <a:xfrm>
            <a:off x="2286000" y="1676400"/>
            <a:ext cx="7620000" cy="3987800"/>
          </a:xfrm>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laceholder 1"/>
          <p:cNvSpPr>
            <a:spLocks noGrp="1"/>
          </p:cNvSpPr>
          <p:nvPr>
            <p:ph type="sldNum" sz="quarter" idx="10"/>
          </p:nvPr>
        </p:nvSpPr>
        <p:spPr/>
        <p:txBody>
          <a:bodyPr/>
          <a:lstStyle/>
          <a:p>
            <a:fld id="{781E395B-E76B-48F8-920B-A84BEE829018}" type="slidenum">
              <a:rPr lang="en-US"/>
              <a:pPr/>
              <a:t>37</a:t>
            </a:fld>
            <a:endParaRPr lang="en-US"/>
          </a:p>
        </p:txBody>
      </p:sp>
      <p:sp>
        <p:nvSpPr>
          <p:cNvPr id="2184194" name="Rectangle 2"/>
          <p:cNvSpPr>
            <a:spLocks noChangeArrowheads="1"/>
          </p:cNvSpPr>
          <p:nvPr/>
        </p:nvSpPr>
        <p:spPr bwMode="auto">
          <a:xfrm>
            <a:off x="1828800" y="152400"/>
            <a:ext cx="8534400" cy="1066800"/>
          </a:xfrm>
          <a:prstGeom prst="rect">
            <a:avLst/>
          </a:prstGeom>
          <a:noFill/>
          <a:ln w="9525">
            <a:noFill/>
            <a:miter lim="800000"/>
            <a:headEnd/>
            <a:tailEnd/>
          </a:ln>
          <a:effectLst/>
        </p:spPr>
        <p:txBody>
          <a:bodyPr anchor="ctr"/>
          <a:lstStyle/>
          <a:p>
            <a:pPr algn="ctr" eaLnBrk="1" hangingPunct="1"/>
            <a:r>
              <a:rPr lang="en-US" sz="3200" dirty="0">
                <a:solidFill>
                  <a:schemeClr val="tx2"/>
                </a:solidFill>
                <a:latin typeface="Tahoma" charset="0"/>
              </a:rPr>
              <a:t>Processing (High yield refinery)</a:t>
            </a:r>
          </a:p>
        </p:txBody>
      </p:sp>
      <p:sp>
        <p:nvSpPr>
          <p:cNvPr id="2184195" name="AutoShape 3"/>
          <p:cNvSpPr>
            <a:spLocks noChangeArrowheads="1"/>
          </p:cNvSpPr>
          <p:nvPr/>
        </p:nvSpPr>
        <p:spPr bwMode="auto">
          <a:xfrm>
            <a:off x="6324600" y="1643063"/>
            <a:ext cx="2438400" cy="3714750"/>
          </a:xfrm>
          <a:prstGeom prst="can">
            <a:avLst>
              <a:gd name="adj" fmla="val 38086"/>
            </a:avLst>
          </a:prstGeom>
          <a:solidFill>
            <a:schemeClr val="accent1"/>
          </a:solidFill>
          <a:ln w="9525">
            <a:solidFill>
              <a:schemeClr val="tx1"/>
            </a:solidFill>
            <a:round/>
            <a:headEnd/>
            <a:tailEnd/>
          </a:ln>
          <a:effectLst/>
        </p:spPr>
        <p:txBody>
          <a:bodyPr wrap="none" anchor="ctr"/>
          <a:lstStyle/>
          <a:p>
            <a:endParaRPr lang="en-US"/>
          </a:p>
        </p:txBody>
      </p:sp>
      <p:sp>
        <p:nvSpPr>
          <p:cNvPr id="2184196" name="Line 4"/>
          <p:cNvSpPr>
            <a:spLocks noChangeShapeType="1"/>
          </p:cNvSpPr>
          <p:nvPr/>
        </p:nvSpPr>
        <p:spPr bwMode="auto">
          <a:xfrm>
            <a:off x="6324600" y="2928938"/>
            <a:ext cx="2438400" cy="0"/>
          </a:xfrm>
          <a:prstGeom prst="line">
            <a:avLst/>
          </a:prstGeom>
          <a:noFill/>
          <a:ln w="9525">
            <a:solidFill>
              <a:schemeClr val="tx1"/>
            </a:solidFill>
            <a:round/>
            <a:headEnd/>
            <a:tailEnd/>
          </a:ln>
          <a:effectLst/>
        </p:spPr>
        <p:txBody>
          <a:bodyPr wrap="none" anchor="ctr"/>
          <a:lstStyle/>
          <a:p>
            <a:endParaRPr lang="en-US"/>
          </a:p>
        </p:txBody>
      </p:sp>
      <p:sp>
        <p:nvSpPr>
          <p:cNvPr id="2184197" name="Line 5"/>
          <p:cNvSpPr>
            <a:spLocks noChangeShapeType="1"/>
          </p:cNvSpPr>
          <p:nvPr/>
        </p:nvSpPr>
        <p:spPr bwMode="auto">
          <a:xfrm>
            <a:off x="6324600" y="3643313"/>
            <a:ext cx="2438400" cy="0"/>
          </a:xfrm>
          <a:prstGeom prst="line">
            <a:avLst/>
          </a:prstGeom>
          <a:noFill/>
          <a:ln w="9525">
            <a:solidFill>
              <a:schemeClr val="tx1"/>
            </a:solidFill>
            <a:round/>
            <a:headEnd/>
            <a:tailEnd/>
          </a:ln>
          <a:effectLst/>
        </p:spPr>
        <p:txBody>
          <a:bodyPr wrap="none" anchor="ctr"/>
          <a:lstStyle/>
          <a:p>
            <a:endParaRPr lang="en-US"/>
          </a:p>
        </p:txBody>
      </p:sp>
      <p:sp>
        <p:nvSpPr>
          <p:cNvPr id="2184198" name="Line 6"/>
          <p:cNvSpPr>
            <a:spLocks noChangeShapeType="1"/>
          </p:cNvSpPr>
          <p:nvPr/>
        </p:nvSpPr>
        <p:spPr bwMode="auto">
          <a:xfrm>
            <a:off x="6324600" y="4143375"/>
            <a:ext cx="2438400" cy="0"/>
          </a:xfrm>
          <a:prstGeom prst="line">
            <a:avLst/>
          </a:prstGeom>
          <a:noFill/>
          <a:ln w="9525">
            <a:solidFill>
              <a:schemeClr val="tx1"/>
            </a:solidFill>
            <a:round/>
            <a:headEnd/>
            <a:tailEnd/>
          </a:ln>
          <a:effectLst/>
        </p:spPr>
        <p:txBody>
          <a:bodyPr wrap="none" anchor="ctr"/>
          <a:lstStyle/>
          <a:p>
            <a:endParaRPr lang="en-US"/>
          </a:p>
        </p:txBody>
      </p:sp>
      <p:sp>
        <p:nvSpPr>
          <p:cNvPr id="2184199" name="Line 7"/>
          <p:cNvSpPr>
            <a:spLocks noChangeShapeType="1"/>
          </p:cNvSpPr>
          <p:nvPr/>
        </p:nvSpPr>
        <p:spPr bwMode="auto">
          <a:xfrm>
            <a:off x="6324600" y="4714875"/>
            <a:ext cx="2438400" cy="0"/>
          </a:xfrm>
          <a:prstGeom prst="line">
            <a:avLst/>
          </a:prstGeom>
          <a:noFill/>
          <a:ln w="9525">
            <a:solidFill>
              <a:schemeClr val="tx1"/>
            </a:solidFill>
            <a:round/>
            <a:headEnd/>
            <a:tailEnd/>
          </a:ln>
          <a:effectLst/>
        </p:spPr>
        <p:txBody>
          <a:bodyPr wrap="none" anchor="ctr"/>
          <a:lstStyle/>
          <a:p>
            <a:endParaRPr lang="en-US"/>
          </a:p>
        </p:txBody>
      </p:sp>
      <p:sp>
        <p:nvSpPr>
          <p:cNvPr id="2184200" name="Text Box 8"/>
          <p:cNvSpPr txBox="1">
            <a:spLocks noChangeArrowheads="1"/>
          </p:cNvSpPr>
          <p:nvPr/>
        </p:nvSpPr>
        <p:spPr bwMode="auto">
          <a:xfrm>
            <a:off x="8991600" y="4648201"/>
            <a:ext cx="990600" cy="396875"/>
          </a:xfrm>
          <a:prstGeom prst="rect">
            <a:avLst/>
          </a:prstGeom>
          <a:noFill/>
          <a:ln w="9525">
            <a:noFill/>
            <a:miter lim="800000"/>
            <a:headEnd/>
            <a:tailEnd/>
          </a:ln>
          <a:effectLst/>
        </p:spPr>
        <p:txBody>
          <a:bodyPr>
            <a:spAutoFit/>
          </a:bodyPr>
          <a:lstStyle/>
          <a:p>
            <a:pPr algn="ctr">
              <a:spcBef>
                <a:spcPct val="50000"/>
              </a:spcBef>
            </a:pPr>
            <a:r>
              <a:rPr lang="en-US" sz="2000">
                <a:latin typeface="Arial" charset="0"/>
              </a:rPr>
              <a:t>5%</a:t>
            </a:r>
            <a:endParaRPr lang="en-US" sz="3600">
              <a:latin typeface="Arial" charset="0"/>
            </a:endParaRPr>
          </a:p>
        </p:txBody>
      </p:sp>
      <p:sp>
        <p:nvSpPr>
          <p:cNvPr id="2184201" name="Text Box 9"/>
          <p:cNvSpPr txBox="1">
            <a:spLocks noChangeArrowheads="1"/>
          </p:cNvSpPr>
          <p:nvPr/>
        </p:nvSpPr>
        <p:spPr bwMode="auto">
          <a:xfrm>
            <a:off x="9067800" y="4267201"/>
            <a:ext cx="990600" cy="396875"/>
          </a:xfrm>
          <a:prstGeom prst="rect">
            <a:avLst/>
          </a:prstGeom>
          <a:noFill/>
          <a:ln w="9525">
            <a:noFill/>
            <a:miter lim="800000"/>
            <a:headEnd/>
            <a:tailEnd/>
          </a:ln>
          <a:effectLst/>
        </p:spPr>
        <p:txBody>
          <a:bodyPr>
            <a:spAutoFit/>
          </a:bodyPr>
          <a:lstStyle/>
          <a:p>
            <a:pPr algn="ctr">
              <a:spcBef>
                <a:spcPct val="50000"/>
              </a:spcBef>
            </a:pPr>
            <a:r>
              <a:rPr lang="en-US" sz="2000">
                <a:latin typeface="Arial" charset="0"/>
              </a:rPr>
              <a:t>24%</a:t>
            </a:r>
            <a:endParaRPr lang="en-US" sz="3600">
              <a:latin typeface="Arial" charset="0"/>
            </a:endParaRPr>
          </a:p>
        </p:txBody>
      </p:sp>
      <p:sp>
        <p:nvSpPr>
          <p:cNvPr id="2184202" name="Text Box 10"/>
          <p:cNvSpPr txBox="1">
            <a:spLocks noChangeArrowheads="1"/>
          </p:cNvSpPr>
          <p:nvPr/>
        </p:nvSpPr>
        <p:spPr bwMode="auto">
          <a:xfrm>
            <a:off x="8991600" y="3657601"/>
            <a:ext cx="990600" cy="396875"/>
          </a:xfrm>
          <a:prstGeom prst="rect">
            <a:avLst/>
          </a:prstGeom>
          <a:noFill/>
          <a:ln w="9525">
            <a:noFill/>
            <a:miter lim="800000"/>
            <a:headEnd/>
            <a:tailEnd/>
          </a:ln>
          <a:effectLst/>
        </p:spPr>
        <p:txBody>
          <a:bodyPr>
            <a:spAutoFit/>
          </a:bodyPr>
          <a:lstStyle/>
          <a:p>
            <a:pPr algn="ctr">
              <a:spcBef>
                <a:spcPct val="50000"/>
              </a:spcBef>
            </a:pPr>
            <a:r>
              <a:rPr lang="en-US" sz="2000">
                <a:latin typeface="Arial" charset="0"/>
              </a:rPr>
              <a:t>9%</a:t>
            </a:r>
            <a:endParaRPr lang="en-US" sz="3600">
              <a:latin typeface="Arial" charset="0"/>
            </a:endParaRPr>
          </a:p>
        </p:txBody>
      </p:sp>
      <p:sp>
        <p:nvSpPr>
          <p:cNvPr id="2184203" name="Text Box 11"/>
          <p:cNvSpPr txBox="1">
            <a:spLocks noChangeArrowheads="1"/>
          </p:cNvSpPr>
          <p:nvPr/>
        </p:nvSpPr>
        <p:spPr bwMode="auto">
          <a:xfrm>
            <a:off x="8991600" y="3048001"/>
            <a:ext cx="990600" cy="396875"/>
          </a:xfrm>
          <a:prstGeom prst="rect">
            <a:avLst/>
          </a:prstGeom>
          <a:noFill/>
          <a:ln w="9525">
            <a:noFill/>
            <a:miter lim="800000"/>
            <a:headEnd/>
            <a:tailEnd/>
          </a:ln>
          <a:effectLst/>
        </p:spPr>
        <p:txBody>
          <a:bodyPr>
            <a:spAutoFit/>
          </a:bodyPr>
          <a:lstStyle/>
          <a:p>
            <a:pPr algn="ctr">
              <a:spcBef>
                <a:spcPct val="50000"/>
              </a:spcBef>
            </a:pPr>
            <a:r>
              <a:rPr lang="en-US" sz="2000">
                <a:latin typeface="Arial" charset="0"/>
              </a:rPr>
              <a:t>59%</a:t>
            </a:r>
            <a:endParaRPr lang="en-US" sz="3600">
              <a:latin typeface="Arial" charset="0"/>
            </a:endParaRPr>
          </a:p>
        </p:txBody>
      </p:sp>
      <p:sp>
        <p:nvSpPr>
          <p:cNvPr id="2184204" name="Text Box 12"/>
          <p:cNvSpPr txBox="1">
            <a:spLocks noChangeArrowheads="1"/>
          </p:cNvSpPr>
          <p:nvPr/>
        </p:nvSpPr>
        <p:spPr bwMode="auto">
          <a:xfrm>
            <a:off x="9067800" y="2438401"/>
            <a:ext cx="990600" cy="396875"/>
          </a:xfrm>
          <a:prstGeom prst="rect">
            <a:avLst/>
          </a:prstGeom>
          <a:noFill/>
          <a:ln w="9525">
            <a:noFill/>
            <a:miter lim="800000"/>
            <a:headEnd/>
            <a:tailEnd/>
          </a:ln>
          <a:effectLst/>
        </p:spPr>
        <p:txBody>
          <a:bodyPr>
            <a:spAutoFit/>
          </a:bodyPr>
          <a:lstStyle/>
          <a:p>
            <a:pPr algn="ctr">
              <a:spcBef>
                <a:spcPct val="50000"/>
              </a:spcBef>
            </a:pPr>
            <a:r>
              <a:rPr lang="en-US" sz="2000">
                <a:latin typeface="Arial" charset="0"/>
              </a:rPr>
              <a:t>3%</a:t>
            </a:r>
            <a:endParaRPr lang="en-US" sz="3600">
              <a:latin typeface="Arial" charset="0"/>
            </a:endParaRPr>
          </a:p>
        </p:txBody>
      </p:sp>
      <p:sp>
        <p:nvSpPr>
          <p:cNvPr id="2184205" name="Text Box 13"/>
          <p:cNvSpPr txBox="1">
            <a:spLocks noChangeArrowheads="1"/>
          </p:cNvSpPr>
          <p:nvPr/>
        </p:nvSpPr>
        <p:spPr bwMode="auto">
          <a:xfrm>
            <a:off x="6324600" y="4714876"/>
            <a:ext cx="2362200" cy="461665"/>
          </a:xfrm>
          <a:prstGeom prst="rect">
            <a:avLst/>
          </a:prstGeom>
          <a:noFill/>
          <a:ln w="9525">
            <a:noFill/>
            <a:miter lim="800000"/>
            <a:headEnd/>
            <a:tailEnd/>
          </a:ln>
          <a:effectLst/>
        </p:spPr>
        <p:txBody>
          <a:bodyPr>
            <a:spAutoFit/>
          </a:bodyPr>
          <a:lstStyle/>
          <a:p>
            <a:pPr algn="ctr">
              <a:spcBef>
                <a:spcPct val="50000"/>
              </a:spcBef>
            </a:pPr>
            <a:r>
              <a:rPr lang="en-US" sz="2400">
                <a:latin typeface="Arial" charset="0"/>
              </a:rPr>
              <a:t>Resid</a:t>
            </a:r>
          </a:p>
        </p:txBody>
      </p:sp>
      <p:sp>
        <p:nvSpPr>
          <p:cNvPr id="2184206" name="Text Box 14"/>
          <p:cNvSpPr txBox="1">
            <a:spLocks noChangeArrowheads="1"/>
          </p:cNvSpPr>
          <p:nvPr/>
        </p:nvSpPr>
        <p:spPr bwMode="auto">
          <a:xfrm>
            <a:off x="6400800" y="4286251"/>
            <a:ext cx="2362200" cy="461665"/>
          </a:xfrm>
          <a:prstGeom prst="rect">
            <a:avLst/>
          </a:prstGeom>
          <a:noFill/>
          <a:ln w="9525">
            <a:noFill/>
            <a:miter lim="800000"/>
            <a:headEnd/>
            <a:tailEnd/>
          </a:ln>
          <a:effectLst/>
        </p:spPr>
        <p:txBody>
          <a:bodyPr>
            <a:spAutoFit/>
          </a:bodyPr>
          <a:lstStyle/>
          <a:p>
            <a:pPr algn="ctr">
              <a:spcBef>
                <a:spcPct val="50000"/>
              </a:spcBef>
            </a:pPr>
            <a:r>
              <a:rPr lang="en-US" sz="2400">
                <a:latin typeface="Arial" charset="0"/>
              </a:rPr>
              <a:t>Heating Oil</a:t>
            </a:r>
          </a:p>
        </p:txBody>
      </p:sp>
      <p:sp>
        <p:nvSpPr>
          <p:cNvPr id="2184207" name="Text Box 15"/>
          <p:cNvSpPr txBox="1">
            <a:spLocks noChangeArrowheads="1"/>
          </p:cNvSpPr>
          <p:nvPr/>
        </p:nvSpPr>
        <p:spPr bwMode="auto">
          <a:xfrm>
            <a:off x="6248400" y="3643314"/>
            <a:ext cx="2438400" cy="461665"/>
          </a:xfrm>
          <a:prstGeom prst="rect">
            <a:avLst/>
          </a:prstGeom>
          <a:noFill/>
          <a:ln w="9525">
            <a:noFill/>
            <a:miter lim="800000"/>
            <a:headEnd/>
            <a:tailEnd/>
          </a:ln>
          <a:effectLst/>
        </p:spPr>
        <p:txBody>
          <a:bodyPr>
            <a:spAutoFit/>
          </a:bodyPr>
          <a:lstStyle/>
          <a:p>
            <a:pPr algn="ctr">
              <a:spcBef>
                <a:spcPct val="50000"/>
              </a:spcBef>
            </a:pPr>
            <a:r>
              <a:rPr lang="en-US" sz="2400">
                <a:latin typeface="Arial" charset="0"/>
              </a:rPr>
              <a:t>Jet Fuel</a:t>
            </a:r>
          </a:p>
        </p:txBody>
      </p:sp>
      <p:sp>
        <p:nvSpPr>
          <p:cNvPr id="2184208" name="Text Box 16"/>
          <p:cNvSpPr txBox="1">
            <a:spLocks noChangeArrowheads="1"/>
          </p:cNvSpPr>
          <p:nvPr/>
        </p:nvSpPr>
        <p:spPr bwMode="auto">
          <a:xfrm>
            <a:off x="6324600" y="3071814"/>
            <a:ext cx="2362200" cy="461665"/>
          </a:xfrm>
          <a:prstGeom prst="rect">
            <a:avLst/>
          </a:prstGeom>
          <a:noFill/>
          <a:ln w="9525">
            <a:noFill/>
            <a:miter lim="800000"/>
            <a:headEnd/>
            <a:tailEnd/>
          </a:ln>
          <a:effectLst/>
        </p:spPr>
        <p:txBody>
          <a:bodyPr>
            <a:spAutoFit/>
          </a:bodyPr>
          <a:lstStyle/>
          <a:p>
            <a:pPr algn="ctr">
              <a:spcBef>
                <a:spcPct val="50000"/>
              </a:spcBef>
            </a:pPr>
            <a:r>
              <a:rPr lang="en-US" sz="2400">
                <a:latin typeface="Arial" charset="0"/>
              </a:rPr>
              <a:t>Gasoline’s</a:t>
            </a:r>
          </a:p>
        </p:txBody>
      </p:sp>
      <p:sp>
        <p:nvSpPr>
          <p:cNvPr id="2184209" name="Text Box 17"/>
          <p:cNvSpPr txBox="1">
            <a:spLocks noChangeArrowheads="1"/>
          </p:cNvSpPr>
          <p:nvPr/>
        </p:nvSpPr>
        <p:spPr bwMode="auto">
          <a:xfrm>
            <a:off x="6400800" y="2514601"/>
            <a:ext cx="2362200" cy="461665"/>
          </a:xfrm>
          <a:prstGeom prst="rect">
            <a:avLst/>
          </a:prstGeom>
          <a:noFill/>
          <a:ln w="9525">
            <a:noFill/>
            <a:miter lim="800000"/>
            <a:headEnd/>
            <a:tailEnd/>
          </a:ln>
          <a:effectLst/>
        </p:spPr>
        <p:txBody>
          <a:bodyPr>
            <a:spAutoFit/>
          </a:bodyPr>
          <a:lstStyle/>
          <a:p>
            <a:pPr algn="ctr">
              <a:spcBef>
                <a:spcPct val="50000"/>
              </a:spcBef>
            </a:pPr>
            <a:r>
              <a:rPr lang="en-US" sz="2400" dirty="0">
                <a:latin typeface="Arial" charset="0"/>
              </a:rPr>
              <a:t>LPG’s</a:t>
            </a:r>
          </a:p>
        </p:txBody>
      </p:sp>
      <p:sp>
        <p:nvSpPr>
          <p:cNvPr id="2184210" name="Text Box 18"/>
          <p:cNvSpPr txBox="1">
            <a:spLocks noChangeArrowheads="1"/>
          </p:cNvSpPr>
          <p:nvPr/>
        </p:nvSpPr>
        <p:spPr bwMode="auto">
          <a:xfrm>
            <a:off x="7086600" y="1928813"/>
            <a:ext cx="990600" cy="400110"/>
          </a:xfrm>
          <a:prstGeom prst="rect">
            <a:avLst/>
          </a:prstGeom>
          <a:noFill/>
          <a:ln w="9525">
            <a:noFill/>
            <a:miter lim="800000"/>
            <a:headEnd/>
            <a:tailEnd/>
          </a:ln>
          <a:effectLst/>
        </p:spPr>
        <p:txBody>
          <a:bodyPr>
            <a:spAutoFit/>
          </a:bodyPr>
          <a:lstStyle/>
          <a:p>
            <a:pPr algn="ctr">
              <a:spcBef>
                <a:spcPct val="50000"/>
              </a:spcBef>
            </a:pPr>
            <a:r>
              <a:rPr lang="en-US" sz="2000">
                <a:latin typeface="Arial" charset="0"/>
              </a:rPr>
              <a:t>100%</a:t>
            </a:r>
            <a:endParaRPr lang="en-US" sz="3600">
              <a:latin typeface="Arial" charset="0"/>
            </a:endParaRPr>
          </a:p>
        </p:txBody>
      </p:sp>
      <p:sp>
        <p:nvSpPr>
          <p:cNvPr id="2184211" name="AutoShape 19"/>
          <p:cNvSpPr>
            <a:spLocks noChangeArrowheads="1"/>
          </p:cNvSpPr>
          <p:nvPr/>
        </p:nvSpPr>
        <p:spPr bwMode="auto">
          <a:xfrm>
            <a:off x="2743200" y="1714501"/>
            <a:ext cx="2438400" cy="3571875"/>
          </a:xfrm>
          <a:prstGeom prst="can">
            <a:avLst>
              <a:gd name="adj" fmla="val 36621"/>
            </a:avLst>
          </a:prstGeom>
          <a:solidFill>
            <a:schemeClr val="accent1"/>
          </a:solidFill>
          <a:ln w="9525">
            <a:solidFill>
              <a:schemeClr val="tx1"/>
            </a:solidFill>
            <a:round/>
            <a:headEnd/>
            <a:tailEnd/>
          </a:ln>
          <a:effectLst/>
        </p:spPr>
        <p:txBody>
          <a:bodyPr wrap="none" anchor="ctr"/>
          <a:lstStyle/>
          <a:p>
            <a:endParaRPr lang="en-US"/>
          </a:p>
        </p:txBody>
      </p:sp>
      <p:sp>
        <p:nvSpPr>
          <p:cNvPr id="2184212" name="Text Box 20"/>
          <p:cNvSpPr txBox="1">
            <a:spLocks noChangeArrowheads="1"/>
          </p:cNvSpPr>
          <p:nvPr/>
        </p:nvSpPr>
        <p:spPr bwMode="auto">
          <a:xfrm>
            <a:off x="3429000" y="1928813"/>
            <a:ext cx="990600" cy="400110"/>
          </a:xfrm>
          <a:prstGeom prst="rect">
            <a:avLst/>
          </a:prstGeom>
          <a:noFill/>
          <a:ln w="9525">
            <a:noFill/>
            <a:miter lim="800000"/>
            <a:headEnd/>
            <a:tailEnd/>
          </a:ln>
          <a:effectLst/>
        </p:spPr>
        <p:txBody>
          <a:bodyPr>
            <a:spAutoFit/>
          </a:bodyPr>
          <a:lstStyle/>
          <a:p>
            <a:pPr algn="ctr">
              <a:spcBef>
                <a:spcPct val="50000"/>
              </a:spcBef>
            </a:pPr>
            <a:r>
              <a:rPr lang="en-US" sz="2000">
                <a:latin typeface="Arial" charset="0"/>
              </a:rPr>
              <a:t>100%</a:t>
            </a:r>
            <a:endParaRPr lang="en-US" sz="3600">
              <a:latin typeface="Arial" charset="0"/>
            </a:endParaRPr>
          </a:p>
        </p:txBody>
      </p:sp>
      <p:sp>
        <p:nvSpPr>
          <p:cNvPr id="2184213" name="Text Box 21"/>
          <p:cNvSpPr txBox="1">
            <a:spLocks noChangeArrowheads="1"/>
          </p:cNvSpPr>
          <p:nvPr/>
        </p:nvSpPr>
        <p:spPr bwMode="auto">
          <a:xfrm>
            <a:off x="2819400" y="3071814"/>
            <a:ext cx="2362200" cy="461665"/>
          </a:xfrm>
          <a:prstGeom prst="rect">
            <a:avLst/>
          </a:prstGeom>
          <a:noFill/>
          <a:ln w="9525">
            <a:noFill/>
            <a:miter lim="800000"/>
            <a:headEnd/>
            <a:tailEnd/>
          </a:ln>
          <a:effectLst/>
        </p:spPr>
        <p:txBody>
          <a:bodyPr>
            <a:spAutoFit/>
          </a:bodyPr>
          <a:lstStyle/>
          <a:p>
            <a:pPr algn="ctr">
              <a:spcBef>
                <a:spcPct val="50000"/>
              </a:spcBef>
            </a:pPr>
            <a:r>
              <a:rPr lang="en-US" sz="2400">
                <a:latin typeface="Arial" charset="0"/>
              </a:rPr>
              <a:t>Crude Oil</a:t>
            </a:r>
          </a:p>
        </p:txBody>
      </p:sp>
      <p:sp>
        <p:nvSpPr>
          <p:cNvPr id="2184214" name="Rectangle 22"/>
          <p:cNvSpPr>
            <a:spLocks noChangeArrowheads="1"/>
          </p:cNvSpPr>
          <p:nvPr/>
        </p:nvSpPr>
        <p:spPr bwMode="auto">
          <a:xfrm>
            <a:off x="1905000" y="1214438"/>
            <a:ext cx="8534400" cy="4495800"/>
          </a:xfrm>
          <a:prstGeom prst="rect">
            <a:avLst/>
          </a:prstGeom>
          <a:noFill/>
          <a:ln w="9525">
            <a:noFill/>
            <a:miter lim="800000"/>
            <a:headEnd/>
            <a:tailEnd/>
          </a:ln>
          <a:effectLst/>
        </p:spPr>
        <p:txBody>
          <a:bodyPr/>
          <a:lstStyle/>
          <a:p>
            <a:pPr marL="342900" indent="-342900">
              <a:lnSpc>
                <a:spcPct val="110000"/>
              </a:lnSpc>
              <a:spcBef>
                <a:spcPct val="20000"/>
              </a:spcBef>
            </a:pPr>
            <a:endParaRPr lang="en-US" sz="2400">
              <a:latin typeface="Arial" charset="0"/>
            </a:endParaRPr>
          </a:p>
        </p:txBody>
      </p:sp>
      <p:sp>
        <p:nvSpPr>
          <p:cNvPr id="2184215" name="Line 23"/>
          <p:cNvSpPr>
            <a:spLocks noChangeShapeType="1"/>
          </p:cNvSpPr>
          <p:nvPr/>
        </p:nvSpPr>
        <p:spPr bwMode="auto">
          <a:xfrm>
            <a:off x="8610600" y="2571750"/>
            <a:ext cx="30480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2184216" name="Line 24"/>
          <p:cNvSpPr>
            <a:spLocks noChangeShapeType="1"/>
          </p:cNvSpPr>
          <p:nvPr/>
        </p:nvSpPr>
        <p:spPr bwMode="auto">
          <a:xfrm>
            <a:off x="8610600" y="3286125"/>
            <a:ext cx="30480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2184217" name="Line 25"/>
          <p:cNvSpPr>
            <a:spLocks noChangeShapeType="1"/>
          </p:cNvSpPr>
          <p:nvPr/>
        </p:nvSpPr>
        <p:spPr bwMode="auto">
          <a:xfrm>
            <a:off x="8610600" y="3857625"/>
            <a:ext cx="30480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2184218" name="Line 26"/>
          <p:cNvSpPr>
            <a:spLocks noChangeShapeType="1"/>
          </p:cNvSpPr>
          <p:nvPr/>
        </p:nvSpPr>
        <p:spPr bwMode="auto">
          <a:xfrm>
            <a:off x="8610600" y="4429125"/>
            <a:ext cx="30480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2184219" name="Line 27"/>
          <p:cNvSpPr>
            <a:spLocks noChangeShapeType="1"/>
          </p:cNvSpPr>
          <p:nvPr/>
        </p:nvSpPr>
        <p:spPr bwMode="auto">
          <a:xfrm>
            <a:off x="8610600" y="4857750"/>
            <a:ext cx="30480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2184220" name="Line 28"/>
          <p:cNvSpPr>
            <a:spLocks noChangeShapeType="1"/>
          </p:cNvSpPr>
          <p:nvPr/>
        </p:nvSpPr>
        <p:spPr bwMode="auto">
          <a:xfrm>
            <a:off x="5257800" y="3643313"/>
            <a:ext cx="914400" cy="0"/>
          </a:xfrm>
          <a:prstGeom prst="line">
            <a:avLst/>
          </a:prstGeom>
          <a:noFill/>
          <a:ln w="9525">
            <a:solidFill>
              <a:schemeClr val="tx1"/>
            </a:solidFill>
            <a:round/>
            <a:headEnd/>
            <a:tailEnd type="triangle" w="lg" len="lg"/>
          </a:ln>
          <a:effectLst/>
        </p:spPr>
        <p:txBody>
          <a:bodyPr wrap="none" anchor="ctr"/>
          <a:lstStyle/>
          <a:p>
            <a:endParaRPr lang="en-US"/>
          </a:p>
        </p:txBody>
      </p:sp>
      <p:sp>
        <p:nvSpPr>
          <p:cNvPr id="2184221" name="Text Box 29"/>
          <p:cNvSpPr txBox="1">
            <a:spLocks noChangeArrowheads="1"/>
          </p:cNvSpPr>
          <p:nvPr/>
        </p:nvSpPr>
        <p:spPr bwMode="auto">
          <a:xfrm>
            <a:off x="5257800" y="3214688"/>
            <a:ext cx="990600" cy="400110"/>
          </a:xfrm>
          <a:prstGeom prst="rect">
            <a:avLst/>
          </a:prstGeom>
          <a:noFill/>
          <a:ln w="9525">
            <a:noFill/>
            <a:miter lim="800000"/>
            <a:headEnd/>
            <a:tailEnd/>
          </a:ln>
          <a:effectLst/>
        </p:spPr>
        <p:txBody>
          <a:bodyPr>
            <a:spAutoFit/>
          </a:bodyPr>
          <a:lstStyle/>
          <a:p>
            <a:pPr algn="ctr">
              <a:spcBef>
                <a:spcPct val="50000"/>
              </a:spcBef>
            </a:pPr>
            <a:r>
              <a:rPr lang="en-US" sz="2000">
                <a:latin typeface="Arial" charset="0"/>
              </a:rPr>
              <a:t>GPW</a:t>
            </a:r>
            <a:endParaRPr lang="en-US" sz="3600">
              <a:latin typeface="Arial" charset="0"/>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9794" name="Rectangle 2"/>
          <p:cNvSpPr>
            <a:spLocks noGrp="1" noChangeArrowheads="1"/>
          </p:cNvSpPr>
          <p:nvPr>
            <p:ph type="title"/>
          </p:nvPr>
        </p:nvSpPr>
        <p:spPr>
          <a:xfrm>
            <a:off x="2705100" y="228599"/>
            <a:ext cx="6781800" cy="896051"/>
          </a:xfrm>
          <a:noFill/>
          <a:ln/>
        </p:spPr>
        <p:txBody>
          <a:bodyPr vert="horz" lIns="92075" tIns="46038" rIns="92075" bIns="46038" rtlCol="0" anchor="ctr">
            <a:normAutofit/>
          </a:bodyPr>
          <a:lstStyle/>
          <a:p>
            <a:pPr algn="ctr" eaLnBrk="0" hangingPunct="0"/>
            <a:r>
              <a:rPr lang="en-US" sz="2800" dirty="0"/>
              <a:t>Gross Product Worth (Sept 8 2003)</a:t>
            </a:r>
          </a:p>
        </p:txBody>
      </p:sp>
      <p:graphicFrame>
        <p:nvGraphicFramePr>
          <p:cNvPr id="2209795" name="Object 3"/>
          <p:cNvGraphicFramePr>
            <a:graphicFrameLocks/>
          </p:cNvGraphicFramePr>
          <p:nvPr>
            <p:extLst>
              <p:ext uri="{D42A27DB-BD31-4B8C-83A1-F6EECF244321}">
                <p14:modId xmlns:p14="http://schemas.microsoft.com/office/powerpoint/2010/main" val="2754107139"/>
              </p:ext>
            </p:extLst>
          </p:nvPr>
        </p:nvGraphicFramePr>
        <p:xfrm>
          <a:off x="2065338" y="1867495"/>
          <a:ext cx="8228732" cy="5628681"/>
        </p:xfrm>
        <a:graphic>
          <a:graphicData uri="http://schemas.openxmlformats.org/presentationml/2006/ole">
            <mc:AlternateContent xmlns:mc="http://schemas.openxmlformats.org/markup-compatibility/2006">
              <mc:Choice xmlns:v="urn:schemas-microsoft-com:vml" Requires="v">
                <p:oleObj name="Document" r:id="rId3" imgW="8349058" imgH="5734506" progId="Word.Document.8">
                  <p:embed/>
                </p:oleObj>
              </mc:Choice>
              <mc:Fallback>
                <p:oleObj name="Document" r:id="rId3" imgW="8349058" imgH="5734506" progId="Word.Document.8">
                  <p:embed/>
                  <p:pic>
                    <p:nvPicPr>
                      <p:cNvPr id="2209795"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5338" y="1867495"/>
                        <a:ext cx="8228732" cy="56286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209796" name="Rectangle 4"/>
          <p:cNvSpPr>
            <a:spLocks noChangeArrowheads="1"/>
          </p:cNvSpPr>
          <p:nvPr/>
        </p:nvSpPr>
        <p:spPr bwMode="auto">
          <a:xfrm>
            <a:off x="2971800" y="1295400"/>
            <a:ext cx="6019800" cy="400752"/>
          </a:xfrm>
          <a:prstGeom prst="rect">
            <a:avLst/>
          </a:prstGeom>
          <a:noFill/>
          <a:ln w="9525">
            <a:noFill/>
            <a:miter lim="800000"/>
            <a:headEnd/>
            <a:tailEnd/>
          </a:ln>
          <a:effectLst/>
        </p:spPr>
        <p:txBody>
          <a:bodyPr lIns="92075" tIns="46038" rIns="92075" bIns="46038">
            <a:spAutoFit/>
          </a:bodyPr>
          <a:lstStyle/>
          <a:p>
            <a:pPr algn="l">
              <a:spcBef>
                <a:spcPct val="50000"/>
              </a:spcBef>
            </a:pPr>
            <a:r>
              <a:rPr lang="en-US" b="1">
                <a:effectLst>
                  <a:outerShdw blurRad="38100" dist="38100" dir="2700000" algn="tl">
                    <a:srgbClr val="FFFFFF"/>
                  </a:outerShdw>
                </a:effectLst>
                <a:latin typeface="Arial" charset="0"/>
              </a:rPr>
              <a:t>Sour crude in a high conversion refinery in USGC</a:t>
            </a:r>
            <a:r>
              <a:rPr lang="en-US" sz="2000" b="1">
                <a:effectLst>
                  <a:outerShdw blurRad="38100" dist="38100" dir="2700000" algn="tl">
                    <a:srgbClr val="FFFFFF"/>
                  </a:outerShdw>
                </a:effectLst>
                <a:latin typeface="Arial" charset="0"/>
              </a:rPr>
              <a:t> </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1"/>
          <p:cNvSpPr>
            <a:spLocks noGrp="1"/>
          </p:cNvSpPr>
          <p:nvPr>
            <p:ph type="sldNum" sz="quarter" idx="10"/>
          </p:nvPr>
        </p:nvSpPr>
        <p:spPr/>
        <p:txBody>
          <a:bodyPr/>
          <a:lstStyle/>
          <a:p>
            <a:fld id="{2BC49515-6274-4F71-BF6B-9FC0A660562C}" type="slidenum">
              <a:rPr lang="en-US"/>
              <a:pPr/>
              <a:t>39</a:t>
            </a:fld>
            <a:endParaRPr lang="en-US"/>
          </a:p>
        </p:txBody>
      </p:sp>
      <p:sp>
        <p:nvSpPr>
          <p:cNvPr id="2186242" name="Rectangle 2"/>
          <p:cNvSpPr>
            <a:spLocks noChangeArrowheads="1"/>
          </p:cNvSpPr>
          <p:nvPr/>
        </p:nvSpPr>
        <p:spPr bwMode="auto">
          <a:xfrm>
            <a:off x="1828800" y="152400"/>
            <a:ext cx="8534400" cy="1066800"/>
          </a:xfrm>
          <a:prstGeom prst="rect">
            <a:avLst/>
          </a:prstGeom>
          <a:noFill/>
          <a:ln w="9525">
            <a:noFill/>
            <a:miter lim="800000"/>
            <a:headEnd/>
            <a:tailEnd/>
          </a:ln>
          <a:effectLst/>
        </p:spPr>
        <p:txBody>
          <a:bodyPr anchor="ctr"/>
          <a:lstStyle/>
          <a:p>
            <a:pPr algn="ctr" eaLnBrk="1" hangingPunct="1"/>
            <a:r>
              <a:rPr lang="en-US" sz="3200">
                <a:solidFill>
                  <a:schemeClr val="tx2"/>
                </a:solidFill>
                <a:latin typeface="Tahoma" charset="0"/>
              </a:rPr>
              <a:t>Processing (High yield refinery)</a:t>
            </a:r>
          </a:p>
        </p:txBody>
      </p:sp>
      <p:sp>
        <p:nvSpPr>
          <p:cNvPr id="2186243" name="AutoShape 3"/>
          <p:cNvSpPr>
            <a:spLocks noChangeArrowheads="1"/>
          </p:cNvSpPr>
          <p:nvPr/>
        </p:nvSpPr>
        <p:spPr bwMode="auto">
          <a:xfrm>
            <a:off x="6324600" y="1643063"/>
            <a:ext cx="2438400" cy="3714750"/>
          </a:xfrm>
          <a:prstGeom prst="can">
            <a:avLst>
              <a:gd name="adj" fmla="val 38086"/>
            </a:avLst>
          </a:prstGeom>
          <a:solidFill>
            <a:schemeClr val="accent1"/>
          </a:solidFill>
          <a:ln w="9525">
            <a:solidFill>
              <a:schemeClr val="tx1"/>
            </a:solidFill>
            <a:round/>
            <a:headEnd/>
            <a:tailEnd/>
          </a:ln>
          <a:effectLst/>
        </p:spPr>
        <p:txBody>
          <a:bodyPr wrap="none" anchor="ctr"/>
          <a:lstStyle/>
          <a:p>
            <a:endParaRPr lang="en-US"/>
          </a:p>
        </p:txBody>
      </p:sp>
      <p:sp>
        <p:nvSpPr>
          <p:cNvPr id="2186244" name="Line 4"/>
          <p:cNvSpPr>
            <a:spLocks noChangeShapeType="1"/>
          </p:cNvSpPr>
          <p:nvPr/>
        </p:nvSpPr>
        <p:spPr bwMode="auto">
          <a:xfrm>
            <a:off x="6324600" y="2928938"/>
            <a:ext cx="2438400" cy="0"/>
          </a:xfrm>
          <a:prstGeom prst="line">
            <a:avLst/>
          </a:prstGeom>
          <a:noFill/>
          <a:ln w="9525">
            <a:solidFill>
              <a:schemeClr val="tx1"/>
            </a:solidFill>
            <a:round/>
            <a:headEnd/>
            <a:tailEnd/>
          </a:ln>
          <a:effectLst/>
        </p:spPr>
        <p:txBody>
          <a:bodyPr wrap="none" anchor="ctr"/>
          <a:lstStyle/>
          <a:p>
            <a:endParaRPr lang="en-US"/>
          </a:p>
        </p:txBody>
      </p:sp>
      <p:sp>
        <p:nvSpPr>
          <p:cNvPr id="2186245" name="Line 5"/>
          <p:cNvSpPr>
            <a:spLocks noChangeShapeType="1"/>
          </p:cNvSpPr>
          <p:nvPr/>
        </p:nvSpPr>
        <p:spPr bwMode="auto">
          <a:xfrm>
            <a:off x="6324600" y="3643313"/>
            <a:ext cx="2438400" cy="0"/>
          </a:xfrm>
          <a:prstGeom prst="line">
            <a:avLst/>
          </a:prstGeom>
          <a:noFill/>
          <a:ln w="9525">
            <a:solidFill>
              <a:schemeClr val="tx1"/>
            </a:solidFill>
            <a:round/>
            <a:headEnd/>
            <a:tailEnd/>
          </a:ln>
          <a:effectLst/>
        </p:spPr>
        <p:txBody>
          <a:bodyPr wrap="none" anchor="ctr"/>
          <a:lstStyle/>
          <a:p>
            <a:endParaRPr lang="en-US"/>
          </a:p>
        </p:txBody>
      </p:sp>
      <p:sp>
        <p:nvSpPr>
          <p:cNvPr id="2186246" name="Line 6"/>
          <p:cNvSpPr>
            <a:spLocks noChangeShapeType="1"/>
          </p:cNvSpPr>
          <p:nvPr/>
        </p:nvSpPr>
        <p:spPr bwMode="auto">
          <a:xfrm>
            <a:off x="6324600" y="4143375"/>
            <a:ext cx="2438400" cy="0"/>
          </a:xfrm>
          <a:prstGeom prst="line">
            <a:avLst/>
          </a:prstGeom>
          <a:noFill/>
          <a:ln w="9525">
            <a:solidFill>
              <a:schemeClr val="tx1"/>
            </a:solidFill>
            <a:round/>
            <a:headEnd/>
            <a:tailEnd/>
          </a:ln>
          <a:effectLst/>
        </p:spPr>
        <p:txBody>
          <a:bodyPr wrap="none" anchor="ctr"/>
          <a:lstStyle/>
          <a:p>
            <a:endParaRPr lang="en-US"/>
          </a:p>
        </p:txBody>
      </p:sp>
      <p:sp>
        <p:nvSpPr>
          <p:cNvPr id="2186247" name="Line 7"/>
          <p:cNvSpPr>
            <a:spLocks noChangeShapeType="1"/>
          </p:cNvSpPr>
          <p:nvPr/>
        </p:nvSpPr>
        <p:spPr bwMode="auto">
          <a:xfrm>
            <a:off x="6324600" y="4714875"/>
            <a:ext cx="2438400" cy="0"/>
          </a:xfrm>
          <a:prstGeom prst="line">
            <a:avLst/>
          </a:prstGeom>
          <a:noFill/>
          <a:ln w="9525">
            <a:solidFill>
              <a:schemeClr val="tx1"/>
            </a:solidFill>
            <a:round/>
            <a:headEnd/>
            <a:tailEnd/>
          </a:ln>
          <a:effectLst/>
        </p:spPr>
        <p:txBody>
          <a:bodyPr wrap="none" anchor="ctr"/>
          <a:lstStyle/>
          <a:p>
            <a:endParaRPr lang="en-US"/>
          </a:p>
        </p:txBody>
      </p:sp>
      <p:sp>
        <p:nvSpPr>
          <p:cNvPr id="2186248" name="Text Box 8"/>
          <p:cNvSpPr txBox="1">
            <a:spLocks noChangeArrowheads="1"/>
          </p:cNvSpPr>
          <p:nvPr/>
        </p:nvSpPr>
        <p:spPr bwMode="auto">
          <a:xfrm>
            <a:off x="8763000" y="4714875"/>
            <a:ext cx="990600" cy="400110"/>
          </a:xfrm>
          <a:prstGeom prst="rect">
            <a:avLst/>
          </a:prstGeom>
          <a:noFill/>
          <a:ln w="9525">
            <a:noFill/>
            <a:miter lim="800000"/>
            <a:headEnd/>
            <a:tailEnd/>
          </a:ln>
          <a:effectLst/>
        </p:spPr>
        <p:txBody>
          <a:bodyPr>
            <a:spAutoFit/>
          </a:bodyPr>
          <a:lstStyle/>
          <a:p>
            <a:pPr algn="ctr">
              <a:spcBef>
                <a:spcPct val="50000"/>
              </a:spcBef>
            </a:pPr>
            <a:r>
              <a:rPr lang="en-US" sz="2000">
                <a:latin typeface="Arial" charset="0"/>
              </a:rPr>
              <a:t>5%</a:t>
            </a:r>
            <a:endParaRPr lang="en-US" sz="3600">
              <a:latin typeface="Arial" charset="0"/>
            </a:endParaRPr>
          </a:p>
        </p:txBody>
      </p:sp>
      <p:sp>
        <p:nvSpPr>
          <p:cNvPr id="2186249" name="Text Box 9"/>
          <p:cNvSpPr txBox="1">
            <a:spLocks noChangeArrowheads="1"/>
          </p:cNvSpPr>
          <p:nvPr/>
        </p:nvSpPr>
        <p:spPr bwMode="auto">
          <a:xfrm>
            <a:off x="8763000" y="4286250"/>
            <a:ext cx="990600" cy="400110"/>
          </a:xfrm>
          <a:prstGeom prst="rect">
            <a:avLst/>
          </a:prstGeom>
          <a:noFill/>
          <a:ln w="9525">
            <a:noFill/>
            <a:miter lim="800000"/>
            <a:headEnd/>
            <a:tailEnd/>
          </a:ln>
          <a:effectLst/>
        </p:spPr>
        <p:txBody>
          <a:bodyPr>
            <a:spAutoFit/>
          </a:bodyPr>
          <a:lstStyle/>
          <a:p>
            <a:pPr algn="ctr">
              <a:spcBef>
                <a:spcPct val="50000"/>
              </a:spcBef>
            </a:pPr>
            <a:r>
              <a:rPr lang="en-US" sz="2000">
                <a:latin typeface="Arial" charset="0"/>
              </a:rPr>
              <a:t>24%</a:t>
            </a:r>
            <a:endParaRPr lang="en-US" sz="3600">
              <a:latin typeface="Arial" charset="0"/>
            </a:endParaRPr>
          </a:p>
        </p:txBody>
      </p:sp>
      <p:sp>
        <p:nvSpPr>
          <p:cNvPr id="2186250" name="Text Box 10"/>
          <p:cNvSpPr txBox="1">
            <a:spLocks noChangeArrowheads="1"/>
          </p:cNvSpPr>
          <p:nvPr/>
        </p:nvSpPr>
        <p:spPr bwMode="auto">
          <a:xfrm>
            <a:off x="8763000" y="3643313"/>
            <a:ext cx="990600" cy="400110"/>
          </a:xfrm>
          <a:prstGeom prst="rect">
            <a:avLst/>
          </a:prstGeom>
          <a:noFill/>
          <a:ln w="9525">
            <a:noFill/>
            <a:miter lim="800000"/>
            <a:headEnd/>
            <a:tailEnd/>
          </a:ln>
          <a:effectLst/>
        </p:spPr>
        <p:txBody>
          <a:bodyPr>
            <a:spAutoFit/>
          </a:bodyPr>
          <a:lstStyle/>
          <a:p>
            <a:pPr algn="ctr">
              <a:spcBef>
                <a:spcPct val="50000"/>
              </a:spcBef>
            </a:pPr>
            <a:r>
              <a:rPr lang="en-US" sz="2000">
                <a:latin typeface="Arial" charset="0"/>
              </a:rPr>
              <a:t>9%</a:t>
            </a:r>
            <a:endParaRPr lang="en-US" sz="3600">
              <a:latin typeface="Arial" charset="0"/>
            </a:endParaRPr>
          </a:p>
        </p:txBody>
      </p:sp>
      <p:sp>
        <p:nvSpPr>
          <p:cNvPr id="2186251" name="Text Box 11"/>
          <p:cNvSpPr txBox="1">
            <a:spLocks noChangeArrowheads="1"/>
          </p:cNvSpPr>
          <p:nvPr/>
        </p:nvSpPr>
        <p:spPr bwMode="auto">
          <a:xfrm>
            <a:off x="8763000" y="3071813"/>
            <a:ext cx="990600" cy="400110"/>
          </a:xfrm>
          <a:prstGeom prst="rect">
            <a:avLst/>
          </a:prstGeom>
          <a:noFill/>
          <a:ln w="9525">
            <a:noFill/>
            <a:miter lim="800000"/>
            <a:headEnd/>
            <a:tailEnd/>
          </a:ln>
          <a:effectLst/>
        </p:spPr>
        <p:txBody>
          <a:bodyPr>
            <a:spAutoFit/>
          </a:bodyPr>
          <a:lstStyle/>
          <a:p>
            <a:pPr algn="ctr">
              <a:spcBef>
                <a:spcPct val="50000"/>
              </a:spcBef>
            </a:pPr>
            <a:r>
              <a:rPr lang="en-US" sz="2000">
                <a:latin typeface="Arial" charset="0"/>
              </a:rPr>
              <a:t>59%</a:t>
            </a:r>
            <a:endParaRPr lang="en-US" sz="3600">
              <a:latin typeface="Arial" charset="0"/>
            </a:endParaRPr>
          </a:p>
        </p:txBody>
      </p:sp>
      <p:sp>
        <p:nvSpPr>
          <p:cNvPr id="2186252" name="Text Box 12"/>
          <p:cNvSpPr txBox="1">
            <a:spLocks noChangeArrowheads="1"/>
          </p:cNvSpPr>
          <p:nvPr/>
        </p:nvSpPr>
        <p:spPr bwMode="auto">
          <a:xfrm>
            <a:off x="8763000" y="2428875"/>
            <a:ext cx="990600" cy="400110"/>
          </a:xfrm>
          <a:prstGeom prst="rect">
            <a:avLst/>
          </a:prstGeom>
          <a:noFill/>
          <a:ln w="9525">
            <a:noFill/>
            <a:miter lim="800000"/>
            <a:headEnd/>
            <a:tailEnd/>
          </a:ln>
          <a:effectLst/>
        </p:spPr>
        <p:txBody>
          <a:bodyPr>
            <a:spAutoFit/>
          </a:bodyPr>
          <a:lstStyle/>
          <a:p>
            <a:pPr algn="ctr">
              <a:spcBef>
                <a:spcPct val="50000"/>
              </a:spcBef>
            </a:pPr>
            <a:r>
              <a:rPr lang="en-US" sz="2000">
                <a:latin typeface="Arial" charset="0"/>
              </a:rPr>
              <a:t>3%</a:t>
            </a:r>
            <a:endParaRPr lang="en-US" sz="3600">
              <a:latin typeface="Arial" charset="0"/>
            </a:endParaRPr>
          </a:p>
        </p:txBody>
      </p:sp>
      <p:sp>
        <p:nvSpPr>
          <p:cNvPr id="2186253" name="Text Box 13"/>
          <p:cNvSpPr txBox="1">
            <a:spLocks noChangeArrowheads="1"/>
          </p:cNvSpPr>
          <p:nvPr/>
        </p:nvSpPr>
        <p:spPr bwMode="auto">
          <a:xfrm>
            <a:off x="6324600" y="4714876"/>
            <a:ext cx="2362200" cy="461665"/>
          </a:xfrm>
          <a:prstGeom prst="rect">
            <a:avLst/>
          </a:prstGeom>
          <a:noFill/>
          <a:ln w="9525">
            <a:noFill/>
            <a:miter lim="800000"/>
            <a:headEnd/>
            <a:tailEnd/>
          </a:ln>
          <a:effectLst/>
        </p:spPr>
        <p:txBody>
          <a:bodyPr>
            <a:spAutoFit/>
          </a:bodyPr>
          <a:lstStyle/>
          <a:p>
            <a:pPr algn="ctr">
              <a:spcBef>
                <a:spcPct val="50000"/>
              </a:spcBef>
            </a:pPr>
            <a:r>
              <a:rPr lang="en-US" sz="2400">
                <a:latin typeface="Arial" charset="0"/>
              </a:rPr>
              <a:t>Resid</a:t>
            </a:r>
          </a:p>
        </p:txBody>
      </p:sp>
      <p:sp>
        <p:nvSpPr>
          <p:cNvPr id="2186254" name="Text Box 14"/>
          <p:cNvSpPr txBox="1">
            <a:spLocks noChangeArrowheads="1"/>
          </p:cNvSpPr>
          <p:nvPr/>
        </p:nvSpPr>
        <p:spPr bwMode="auto">
          <a:xfrm>
            <a:off x="6400800" y="4286251"/>
            <a:ext cx="2362200" cy="461665"/>
          </a:xfrm>
          <a:prstGeom prst="rect">
            <a:avLst/>
          </a:prstGeom>
          <a:noFill/>
          <a:ln w="9525">
            <a:noFill/>
            <a:miter lim="800000"/>
            <a:headEnd/>
            <a:tailEnd/>
          </a:ln>
          <a:effectLst/>
        </p:spPr>
        <p:txBody>
          <a:bodyPr>
            <a:spAutoFit/>
          </a:bodyPr>
          <a:lstStyle/>
          <a:p>
            <a:pPr algn="ctr">
              <a:spcBef>
                <a:spcPct val="50000"/>
              </a:spcBef>
            </a:pPr>
            <a:r>
              <a:rPr lang="en-US" sz="2400">
                <a:latin typeface="Arial" charset="0"/>
              </a:rPr>
              <a:t>Heating Oil</a:t>
            </a:r>
          </a:p>
        </p:txBody>
      </p:sp>
      <p:sp>
        <p:nvSpPr>
          <p:cNvPr id="2186255" name="Text Box 15"/>
          <p:cNvSpPr txBox="1">
            <a:spLocks noChangeArrowheads="1"/>
          </p:cNvSpPr>
          <p:nvPr/>
        </p:nvSpPr>
        <p:spPr bwMode="auto">
          <a:xfrm>
            <a:off x="6248400" y="3643314"/>
            <a:ext cx="2438400" cy="461665"/>
          </a:xfrm>
          <a:prstGeom prst="rect">
            <a:avLst/>
          </a:prstGeom>
          <a:noFill/>
          <a:ln w="9525">
            <a:noFill/>
            <a:miter lim="800000"/>
            <a:headEnd/>
            <a:tailEnd/>
          </a:ln>
          <a:effectLst/>
        </p:spPr>
        <p:txBody>
          <a:bodyPr>
            <a:spAutoFit/>
          </a:bodyPr>
          <a:lstStyle/>
          <a:p>
            <a:pPr algn="ctr">
              <a:spcBef>
                <a:spcPct val="50000"/>
              </a:spcBef>
            </a:pPr>
            <a:r>
              <a:rPr lang="en-US" sz="2400">
                <a:latin typeface="Arial" charset="0"/>
              </a:rPr>
              <a:t>Jet Fuel</a:t>
            </a:r>
          </a:p>
        </p:txBody>
      </p:sp>
      <p:sp>
        <p:nvSpPr>
          <p:cNvPr id="2186256" name="Text Box 16"/>
          <p:cNvSpPr txBox="1">
            <a:spLocks noChangeArrowheads="1"/>
          </p:cNvSpPr>
          <p:nvPr/>
        </p:nvSpPr>
        <p:spPr bwMode="auto">
          <a:xfrm>
            <a:off x="6324600" y="3071814"/>
            <a:ext cx="2362200" cy="461665"/>
          </a:xfrm>
          <a:prstGeom prst="rect">
            <a:avLst/>
          </a:prstGeom>
          <a:noFill/>
          <a:ln w="9525">
            <a:noFill/>
            <a:miter lim="800000"/>
            <a:headEnd/>
            <a:tailEnd/>
          </a:ln>
          <a:effectLst/>
        </p:spPr>
        <p:txBody>
          <a:bodyPr>
            <a:spAutoFit/>
          </a:bodyPr>
          <a:lstStyle/>
          <a:p>
            <a:pPr algn="ctr">
              <a:spcBef>
                <a:spcPct val="50000"/>
              </a:spcBef>
            </a:pPr>
            <a:r>
              <a:rPr lang="en-US" sz="2400">
                <a:latin typeface="Arial" charset="0"/>
              </a:rPr>
              <a:t>Gasoline’s</a:t>
            </a:r>
          </a:p>
        </p:txBody>
      </p:sp>
      <p:sp>
        <p:nvSpPr>
          <p:cNvPr id="2186257" name="Text Box 17"/>
          <p:cNvSpPr txBox="1">
            <a:spLocks noChangeArrowheads="1"/>
          </p:cNvSpPr>
          <p:nvPr/>
        </p:nvSpPr>
        <p:spPr bwMode="auto">
          <a:xfrm>
            <a:off x="6400800" y="2514601"/>
            <a:ext cx="2362200" cy="461665"/>
          </a:xfrm>
          <a:prstGeom prst="rect">
            <a:avLst/>
          </a:prstGeom>
          <a:noFill/>
          <a:ln w="9525">
            <a:noFill/>
            <a:miter lim="800000"/>
            <a:headEnd/>
            <a:tailEnd/>
          </a:ln>
          <a:effectLst/>
        </p:spPr>
        <p:txBody>
          <a:bodyPr>
            <a:spAutoFit/>
          </a:bodyPr>
          <a:lstStyle/>
          <a:p>
            <a:pPr algn="ctr">
              <a:spcBef>
                <a:spcPct val="50000"/>
              </a:spcBef>
            </a:pPr>
            <a:r>
              <a:rPr lang="en-US" sz="2400" dirty="0">
                <a:latin typeface="Arial" charset="0"/>
              </a:rPr>
              <a:t>LPG’s</a:t>
            </a:r>
          </a:p>
        </p:txBody>
      </p:sp>
      <p:sp>
        <p:nvSpPr>
          <p:cNvPr id="2186258" name="Text Box 18"/>
          <p:cNvSpPr txBox="1">
            <a:spLocks noChangeArrowheads="1"/>
          </p:cNvSpPr>
          <p:nvPr/>
        </p:nvSpPr>
        <p:spPr bwMode="auto">
          <a:xfrm>
            <a:off x="7086600" y="1928813"/>
            <a:ext cx="990600" cy="400110"/>
          </a:xfrm>
          <a:prstGeom prst="rect">
            <a:avLst/>
          </a:prstGeom>
          <a:noFill/>
          <a:ln w="9525">
            <a:noFill/>
            <a:miter lim="800000"/>
            <a:headEnd/>
            <a:tailEnd/>
          </a:ln>
          <a:effectLst/>
        </p:spPr>
        <p:txBody>
          <a:bodyPr>
            <a:spAutoFit/>
          </a:bodyPr>
          <a:lstStyle/>
          <a:p>
            <a:pPr algn="ctr">
              <a:spcBef>
                <a:spcPct val="50000"/>
              </a:spcBef>
            </a:pPr>
            <a:r>
              <a:rPr lang="en-US" sz="2000">
                <a:latin typeface="Arial" charset="0"/>
              </a:rPr>
              <a:t>100%</a:t>
            </a:r>
            <a:endParaRPr lang="en-US" sz="3600">
              <a:latin typeface="Arial" charset="0"/>
            </a:endParaRPr>
          </a:p>
        </p:txBody>
      </p:sp>
      <p:sp>
        <p:nvSpPr>
          <p:cNvPr id="2186259" name="AutoShape 19"/>
          <p:cNvSpPr>
            <a:spLocks noChangeArrowheads="1"/>
          </p:cNvSpPr>
          <p:nvPr/>
        </p:nvSpPr>
        <p:spPr bwMode="auto">
          <a:xfrm>
            <a:off x="2743200" y="1714501"/>
            <a:ext cx="2438400" cy="3571875"/>
          </a:xfrm>
          <a:prstGeom prst="can">
            <a:avLst>
              <a:gd name="adj" fmla="val 36621"/>
            </a:avLst>
          </a:prstGeom>
          <a:solidFill>
            <a:schemeClr val="accent1"/>
          </a:solidFill>
          <a:ln w="9525">
            <a:solidFill>
              <a:schemeClr val="tx1"/>
            </a:solidFill>
            <a:round/>
            <a:headEnd/>
            <a:tailEnd/>
          </a:ln>
          <a:effectLst/>
        </p:spPr>
        <p:txBody>
          <a:bodyPr wrap="none" anchor="ctr"/>
          <a:lstStyle/>
          <a:p>
            <a:endParaRPr lang="en-US"/>
          </a:p>
        </p:txBody>
      </p:sp>
      <p:sp>
        <p:nvSpPr>
          <p:cNvPr id="2186260" name="Text Box 20"/>
          <p:cNvSpPr txBox="1">
            <a:spLocks noChangeArrowheads="1"/>
          </p:cNvSpPr>
          <p:nvPr/>
        </p:nvSpPr>
        <p:spPr bwMode="auto">
          <a:xfrm>
            <a:off x="3429000" y="1928813"/>
            <a:ext cx="990600" cy="400110"/>
          </a:xfrm>
          <a:prstGeom prst="rect">
            <a:avLst/>
          </a:prstGeom>
          <a:noFill/>
          <a:ln w="9525">
            <a:noFill/>
            <a:miter lim="800000"/>
            <a:headEnd/>
            <a:tailEnd/>
          </a:ln>
          <a:effectLst/>
        </p:spPr>
        <p:txBody>
          <a:bodyPr>
            <a:spAutoFit/>
          </a:bodyPr>
          <a:lstStyle/>
          <a:p>
            <a:pPr algn="ctr">
              <a:spcBef>
                <a:spcPct val="50000"/>
              </a:spcBef>
            </a:pPr>
            <a:r>
              <a:rPr lang="en-US" sz="2000">
                <a:latin typeface="Arial" charset="0"/>
              </a:rPr>
              <a:t>100%</a:t>
            </a:r>
            <a:endParaRPr lang="en-US" sz="3600">
              <a:latin typeface="Arial" charset="0"/>
            </a:endParaRPr>
          </a:p>
        </p:txBody>
      </p:sp>
      <p:sp>
        <p:nvSpPr>
          <p:cNvPr id="2186261" name="Text Box 21"/>
          <p:cNvSpPr txBox="1">
            <a:spLocks noChangeArrowheads="1"/>
          </p:cNvSpPr>
          <p:nvPr/>
        </p:nvSpPr>
        <p:spPr bwMode="auto">
          <a:xfrm>
            <a:off x="2819400" y="3071814"/>
            <a:ext cx="2362200" cy="461665"/>
          </a:xfrm>
          <a:prstGeom prst="rect">
            <a:avLst/>
          </a:prstGeom>
          <a:noFill/>
          <a:ln w="9525">
            <a:noFill/>
            <a:miter lim="800000"/>
            <a:headEnd/>
            <a:tailEnd/>
          </a:ln>
          <a:effectLst/>
        </p:spPr>
        <p:txBody>
          <a:bodyPr>
            <a:spAutoFit/>
          </a:bodyPr>
          <a:lstStyle/>
          <a:p>
            <a:pPr algn="ctr">
              <a:spcBef>
                <a:spcPct val="50000"/>
              </a:spcBef>
            </a:pPr>
            <a:r>
              <a:rPr lang="en-US" sz="2400">
                <a:latin typeface="Arial" charset="0"/>
              </a:rPr>
              <a:t>Crude Oil</a:t>
            </a:r>
          </a:p>
        </p:txBody>
      </p:sp>
      <p:sp>
        <p:nvSpPr>
          <p:cNvPr id="2186262" name="Rectangle 22"/>
          <p:cNvSpPr>
            <a:spLocks noChangeArrowheads="1"/>
          </p:cNvSpPr>
          <p:nvPr/>
        </p:nvSpPr>
        <p:spPr bwMode="auto">
          <a:xfrm>
            <a:off x="1905000" y="1214438"/>
            <a:ext cx="8534400" cy="4495800"/>
          </a:xfrm>
          <a:prstGeom prst="rect">
            <a:avLst/>
          </a:prstGeom>
          <a:noFill/>
          <a:ln w="9525">
            <a:noFill/>
            <a:miter lim="800000"/>
            <a:headEnd/>
            <a:tailEnd/>
          </a:ln>
          <a:effectLst/>
        </p:spPr>
        <p:txBody>
          <a:bodyPr/>
          <a:lstStyle/>
          <a:p>
            <a:pPr marL="342900" indent="-342900">
              <a:lnSpc>
                <a:spcPct val="110000"/>
              </a:lnSpc>
              <a:spcBef>
                <a:spcPct val="20000"/>
              </a:spcBef>
              <a:buFontTx/>
              <a:buChar char="•"/>
            </a:pPr>
            <a:r>
              <a:rPr lang="en-US" sz="2400">
                <a:latin typeface="Arial" charset="0"/>
              </a:rPr>
              <a:t>Total costs = $2.50/bbl</a:t>
            </a:r>
          </a:p>
        </p:txBody>
      </p:sp>
      <p:sp>
        <p:nvSpPr>
          <p:cNvPr id="2186263" name="Line 23"/>
          <p:cNvSpPr>
            <a:spLocks noChangeShapeType="1"/>
          </p:cNvSpPr>
          <p:nvPr/>
        </p:nvSpPr>
        <p:spPr bwMode="auto">
          <a:xfrm>
            <a:off x="8610600" y="2571750"/>
            <a:ext cx="30480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2186264" name="Line 24"/>
          <p:cNvSpPr>
            <a:spLocks noChangeShapeType="1"/>
          </p:cNvSpPr>
          <p:nvPr/>
        </p:nvSpPr>
        <p:spPr bwMode="auto">
          <a:xfrm>
            <a:off x="8610600" y="3286125"/>
            <a:ext cx="30480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2186265" name="Line 25"/>
          <p:cNvSpPr>
            <a:spLocks noChangeShapeType="1"/>
          </p:cNvSpPr>
          <p:nvPr/>
        </p:nvSpPr>
        <p:spPr bwMode="auto">
          <a:xfrm>
            <a:off x="8610600" y="3857625"/>
            <a:ext cx="30480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2186266" name="Line 26"/>
          <p:cNvSpPr>
            <a:spLocks noChangeShapeType="1"/>
          </p:cNvSpPr>
          <p:nvPr/>
        </p:nvSpPr>
        <p:spPr bwMode="auto">
          <a:xfrm>
            <a:off x="8610600" y="4429125"/>
            <a:ext cx="30480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2186267" name="Line 27"/>
          <p:cNvSpPr>
            <a:spLocks noChangeShapeType="1"/>
          </p:cNvSpPr>
          <p:nvPr/>
        </p:nvSpPr>
        <p:spPr bwMode="auto">
          <a:xfrm>
            <a:off x="8610600" y="4857750"/>
            <a:ext cx="30480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2186268" name="Text Box 28"/>
          <p:cNvSpPr txBox="1">
            <a:spLocks noChangeArrowheads="1"/>
          </p:cNvSpPr>
          <p:nvPr/>
        </p:nvSpPr>
        <p:spPr bwMode="auto">
          <a:xfrm>
            <a:off x="2971800" y="5286375"/>
            <a:ext cx="1905000" cy="707886"/>
          </a:xfrm>
          <a:prstGeom prst="rect">
            <a:avLst/>
          </a:prstGeom>
          <a:noFill/>
          <a:ln w="9525">
            <a:noFill/>
            <a:miter lim="800000"/>
            <a:headEnd/>
            <a:tailEnd/>
          </a:ln>
          <a:effectLst/>
        </p:spPr>
        <p:txBody>
          <a:bodyPr>
            <a:spAutoFit/>
          </a:bodyPr>
          <a:lstStyle/>
          <a:p>
            <a:pPr algn="ctr">
              <a:spcBef>
                <a:spcPct val="50000"/>
              </a:spcBef>
            </a:pPr>
            <a:r>
              <a:rPr lang="en-US" sz="2000">
                <a:latin typeface="Arial" charset="0"/>
              </a:rPr>
              <a:t>$28.50 Delivered</a:t>
            </a:r>
          </a:p>
        </p:txBody>
      </p:sp>
      <p:sp>
        <p:nvSpPr>
          <p:cNvPr id="2186269" name="Text Box 29"/>
          <p:cNvSpPr txBox="1">
            <a:spLocks noChangeArrowheads="1"/>
          </p:cNvSpPr>
          <p:nvPr/>
        </p:nvSpPr>
        <p:spPr bwMode="auto">
          <a:xfrm>
            <a:off x="6629400" y="5357813"/>
            <a:ext cx="1752600" cy="400110"/>
          </a:xfrm>
          <a:prstGeom prst="rect">
            <a:avLst/>
          </a:prstGeom>
          <a:noFill/>
          <a:ln w="9525">
            <a:noFill/>
            <a:miter lim="800000"/>
            <a:headEnd/>
            <a:tailEnd/>
          </a:ln>
          <a:effectLst/>
        </p:spPr>
        <p:txBody>
          <a:bodyPr>
            <a:spAutoFit/>
          </a:bodyPr>
          <a:lstStyle/>
          <a:p>
            <a:pPr algn="ctr">
              <a:spcBef>
                <a:spcPct val="50000"/>
              </a:spcBef>
            </a:pPr>
            <a:r>
              <a:rPr lang="en-US" sz="2000">
                <a:latin typeface="Arial" charset="0"/>
              </a:rPr>
              <a:t>$35.50 F.O.B.</a:t>
            </a:r>
          </a:p>
        </p:txBody>
      </p:sp>
      <p:sp>
        <p:nvSpPr>
          <p:cNvPr id="2186270" name="Text Box 30"/>
          <p:cNvSpPr txBox="1">
            <a:spLocks noChangeArrowheads="1"/>
          </p:cNvSpPr>
          <p:nvPr/>
        </p:nvSpPr>
        <p:spPr bwMode="auto">
          <a:xfrm>
            <a:off x="2971800" y="6143625"/>
            <a:ext cx="6248400" cy="400110"/>
          </a:xfrm>
          <a:prstGeom prst="rect">
            <a:avLst/>
          </a:prstGeom>
          <a:noFill/>
          <a:ln w="9525">
            <a:noFill/>
            <a:miter lim="800000"/>
            <a:headEnd/>
            <a:tailEnd/>
          </a:ln>
          <a:effectLst/>
        </p:spPr>
        <p:txBody>
          <a:bodyPr>
            <a:spAutoFit/>
          </a:bodyPr>
          <a:lstStyle/>
          <a:p>
            <a:pPr algn="ctr">
              <a:spcBef>
                <a:spcPct val="50000"/>
              </a:spcBef>
            </a:pPr>
            <a:r>
              <a:rPr lang="en-US" sz="2000" dirty="0">
                <a:latin typeface="Arial" charset="0"/>
              </a:rPr>
              <a:t>Net margin of $4.50/</a:t>
            </a:r>
            <a:r>
              <a:rPr lang="en-US" sz="2000" dirty="0" err="1">
                <a:latin typeface="Arial" charset="0"/>
              </a:rPr>
              <a:t>bbl</a:t>
            </a:r>
            <a:endParaRPr lang="en-US" sz="2000" dirty="0">
              <a:latin typeface="Arial" charset="0"/>
            </a:endParaRPr>
          </a:p>
        </p:txBody>
      </p:sp>
      <p:sp>
        <p:nvSpPr>
          <p:cNvPr id="2186271" name="AutoShape 31"/>
          <p:cNvSpPr>
            <a:spLocks noChangeArrowheads="1"/>
          </p:cNvSpPr>
          <p:nvPr/>
        </p:nvSpPr>
        <p:spPr bwMode="auto">
          <a:xfrm>
            <a:off x="4191000" y="6215063"/>
            <a:ext cx="533400" cy="214312"/>
          </a:xfrm>
          <a:prstGeom prst="rightArrow">
            <a:avLst>
              <a:gd name="adj1" fmla="val 50000"/>
              <a:gd name="adj2" fmla="val 62222"/>
            </a:avLst>
          </a:prstGeom>
          <a:noFill/>
          <a:ln w="9525">
            <a:solidFill>
              <a:schemeClr val="tx1"/>
            </a:solidFill>
            <a:miter lim="800000"/>
            <a:headEnd/>
            <a:tailEnd/>
          </a:ln>
          <a:effectLst/>
        </p:spPr>
        <p:txBody>
          <a:bodyPr wrap="none" anchor="ctr"/>
          <a:lstStyle/>
          <a:p>
            <a:endParaRPr lang="en-US"/>
          </a:p>
        </p:txBody>
      </p:sp>
      <p:sp>
        <p:nvSpPr>
          <p:cNvPr id="2186272" name="Line 32"/>
          <p:cNvSpPr>
            <a:spLocks noChangeShapeType="1"/>
          </p:cNvSpPr>
          <p:nvPr/>
        </p:nvSpPr>
        <p:spPr bwMode="auto">
          <a:xfrm>
            <a:off x="5257800" y="5572125"/>
            <a:ext cx="914400" cy="0"/>
          </a:xfrm>
          <a:prstGeom prst="line">
            <a:avLst/>
          </a:prstGeom>
          <a:noFill/>
          <a:ln w="9525">
            <a:solidFill>
              <a:schemeClr val="tx1"/>
            </a:solidFill>
            <a:round/>
            <a:headEnd/>
            <a:tailEnd type="triangle" w="lg" len="lg"/>
          </a:ln>
          <a:effectLst/>
        </p:spPr>
        <p:txBody>
          <a:bodyPr wrap="none" anchor="ctr"/>
          <a:lstStyle/>
          <a:p>
            <a:endParaRPr lang="en-US"/>
          </a:p>
        </p:txBody>
      </p:sp>
      <p:sp>
        <p:nvSpPr>
          <p:cNvPr id="2186273" name="Line 33"/>
          <p:cNvSpPr>
            <a:spLocks noChangeShapeType="1"/>
          </p:cNvSpPr>
          <p:nvPr/>
        </p:nvSpPr>
        <p:spPr bwMode="auto">
          <a:xfrm>
            <a:off x="5257800" y="3643313"/>
            <a:ext cx="914400" cy="0"/>
          </a:xfrm>
          <a:prstGeom prst="line">
            <a:avLst/>
          </a:prstGeom>
          <a:noFill/>
          <a:ln w="9525">
            <a:solidFill>
              <a:schemeClr val="tx1"/>
            </a:solidFill>
            <a:round/>
            <a:headEnd/>
            <a:tailEnd type="triangle" w="lg" len="lg"/>
          </a:ln>
          <a:effectLst/>
        </p:spPr>
        <p:txBody>
          <a:bodyPr wrap="none" anchor="ctr"/>
          <a:lstStyle/>
          <a:p>
            <a:endParaRPr lang="en-US"/>
          </a:p>
        </p:txBody>
      </p:sp>
      <p:sp>
        <p:nvSpPr>
          <p:cNvPr id="2186274" name="Text Box 34"/>
          <p:cNvSpPr txBox="1">
            <a:spLocks noChangeArrowheads="1"/>
          </p:cNvSpPr>
          <p:nvPr/>
        </p:nvSpPr>
        <p:spPr bwMode="auto">
          <a:xfrm>
            <a:off x="5257800" y="3214688"/>
            <a:ext cx="990600" cy="400110"/>
          </a:xfrm>
          <a:prstGeom prst="rect">
            <a:avLst/>
          </a:prstGeom>
          <a:noFill/>
          <a:ln w="9525">
            <a:noFill/>
            <a:miter lim="800000"/>
            <a:headEnd/>
            <a:tailEnd/>
          </a:ln>
          <a:effectLst/>
        </p:spPr>
        <p:txBody>
          <a:bodyPr>
            <a:spAutoFit/>
          </a:bodyPr>
          <a:lstStyle/>
          <a:p>
            <a:pPr algn="ctr">
              <a:spcBef>
                <a:spcPct val="50000"/>
              </a:spcBef>
            </a:pPr>
            <a:r>
              <a:rPr lang="en-US" sz="2000">
                <a:latin typeface="Arial" charset="0"/>
              </a:rPr>
              <a:t>GPW</a:t>
            </a:r>
            <a:endParaRPr lang="en-US" sz="3600">
              <a:latin typeface="Arial" charset="0"/>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0"/>
          </p:nvPr>
        </p:nvSpPr>
        <p:spPr/>
        <p:txBody>
          <a:bodyPr/>
          <a:lstStyle/>
          <a:p>
            <a:fld id="{8B3908D5-289C-4C49-9A99-67F33B3CA544}" type="slidenum">
              <a:rPr lang="en-US"/>
              <a:pPr/>
              <a:t>4</a:t>
            </a:fld>
            <a:endParaRPr lang="en-US"/>
          </a:p>
        </p:txBody>
      </p:sp>
      <p:pic>
        <p:nvPicPr>
          <p:cNvPr id="2387970" name="Picture 2"/>
          <p:cNvPicPr>
            <a:picLocks noChangeAspect="1" noChangeArrowheads="1"/>
          </p:cNvPicPr>
          <p:nvPr/>
        </p:nvPicPr>
        <p:blipFill>
          <a:blip r:embed="rId2" cstate="print"/>
          <a:srcRect/>
          <a:stretch>
            <a:fillRect/>
          </a:stretch>
        </p:blipFill>
        <p:spPr bwMode="auto">
          <a:xfrm>
            <a:off x="2190750" y="500064"/>
            <a:ext cx="7810500" cy="5857875"/>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8290" name="Rectangle 2"/>
          <p:cNvSpPr>
            <a:spLocks noGrp="1" noChangeArrowheads="1"/>
          </p:cNvSpPr>
          <p:nvPr>
            <p:ph type="title"/>
          </p:nvPr>
        </p:nvSpPr>
        <p:spPr>
          <a:noFill/>
          <a:ln/>
        </p:spPr>
        <p:txBody>
          <a:bodyPr vert="horz" lIns="92075" tIns="46038" rIns="92075" bIns="46038" rtlCol="0" anchor="ctr">
            <a:normAutofit fontScale="90000"/>
          </a:bodyPr>
          <a:lstStyle/>
          <a:p>
            <a:pPr eaLnBrk="0" hangingPunct="0"/>
            <a:r>
              <a:rPr lang="en-US"/>
              <a:t>  </a:t>
            </a:r>
          </a:p>
        </p:txBody>
      </p:sp>
      <p:graphicFrame>
        <p:nvGraphicFramePr>
          <p:cNvPr id="2188291" name="Object 3"/>
          <p:cNvGraphicFramePr>
            <a:graphicFrameLocks/>
          </p:cNvGraphicFramePr>
          <p:nvPr/>
        </p:nvGraphicFramePr>
        <p:xfrm>
          <a:off x="4189414" y="1828801"/>
          <a:ext cx="9858375" cy="4810125"/>
        </p:xfrm>
        <a:graphic>
          <a:graphicData uri="http://schemas.openxmlformats.org/presentationml/2006/ole">
            <mc:AlternateContent xmlns:mc="http://schemas.openxmlformats.org/markup-compatibility/2006">
              <mc:Choice xmlns:v="urn:schemas-microsoft-com:vml" Requires="v">
                <p:oleObj name="Chart" r:id="rId3" imgW="9839430" imgH="4714991" progId="MSGraph.Chart.8">
                  <p:embed followColorScheme="full"/>
                </p:oleObj>
              </mc:Choice>
              <mc:Fallback>
                <p:oleObj name="Chart" r:id="rId3" imgW="9839430" imgH="4714991" progId="MSGraph.Chart.8">
                  <p:embed followColorScheme="full"/>
                  <p:pic>
                    <p:nvPicPr>
                      <p:cNvPr id="2188291" name="Object 3"/>
                      <p:cNvPicPr>
                        <a:picLocks noChangeArrowheads="1"/>
                      </p:cNvPicPr>
                      <p:nvPr/>
                    </p:nvPicPr>
                    <p:blipFill>
                      <a:blip r:embed="rId4"/>
                      <a:srcRect/>
                      <a:stretch>
                        <a:fillRect/>
                      </a:stretch>
                    </p:blipFill>
                    <p:spPr bwMode="auto">
                      <a:xfrm>
                        <a:off x="4189414" y="1828801"/>
                        <a:ext cx="9858375" cy="4810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188292" name="Rectangle 4"/>
          <p:cNvSpPr>
            <a:spLocks noChangeArrowheads="1"/>
          </p:cNvSpPr>
          <p:nvPr/>
        </p:nvSpPr>
        <p:spPr bwMode="auto">
          <a:xfrm>
            <a:off x="6629400" y="1981201"/>
            <a:ext cx="838200" cy="1016305"/>
          </a:xfrm>
          <a:prstGeom prst="rect">
            <a:avLst/>
          </a:prstGeom>
          <a:noFill/>
          <a:ln w="9525">
            <a:noFill/>
            <a:miter lim="800000"/>
            <a:headEnd/>
            <a:tailEnd/>
          </a:ln>
          <a:effectLst/>
        </p:spPr>
        <p:txBody>
          <a:bodyPr lIns="92075" tIns="46038" rIns="92075" bIns="46038">
            <a:spAutoFit/>
          </a:bodyPr>
          <a:lstStyle/>
          <a:p>
            <a:pPr algn="l">
              <a:spcBef>
                <a:spcPct val="50000"/>
              </a:spcBef>
            </a:pPr>
            <a:r>
              <a:rPr lang="en-US" sz="2400" b="1">
                <a:latin typeface="Arial" charset="0"/>
              </a:rPr>
              <a:t>8%</a:t>
            </a:r>
          </a:p>
          <a:p>
            <a:pPr algn="l">
              <a:spcBef>
                <a:spcPct val="50000"/>
              </a:spcBef>
            </a:pPr>
            <a:r>
              <a:rPr lang="en-US" sz="2400" b="1">
                <a:solidFill>
                  <a:srgbClr val="FFFF00"/>
                </a:solidFill>
              </a:rPr>
              <a:t> </a:t>
            </a:r>
          </a:p>
        </p:txBody>
      </p:sp>
      <p:sp>
        <p:nvSpPr>
          <p:cNvPr id="2188293" name="Rectangle 5"/>
          <p:cNvSpPr>
            <a:spLocks noChangeArrowheads="1"/>
          </p:cNvSpPr>
          <p:nvPr/>
        </p:nvSpPr>
        <p:spPr bwMode="auto">
          <a:xfrm>
            <a:off x="6477000" y="2438401"/>
            <a:ext cx="1066800" cy="462307"/>
          </a:xfrm>
          <a:prstGeom prst="rect">
            <a:avLst/>
          </a:prstGeom>
          <a:noFill/>
          <a:ln w="9525">
            <a:noFill/>
            <a:miter lim="800000"/>
            <a:headEnd/>
            <a:tailEnd/>
          </a:ln>
          <a:effectLst/>
        </p:spPr>
        <p:txBody>
          <a:bodyPr lIns="92075" tIns="46038" rIns="92075" bIns="46038">
            <a:spAutoFit/>
          </a:bodyPr>
          <a:lstStyle/>
          <a:p>
            <a:pPr algn="l">
              <a:spcBef>
                <a:spcPct val="50000"/>
              </a:spcBef>
            </a:pPr>
            <a:r>
              <a:rPr lang="en-US" sz="2400" b="1">
                <a:latin typeface="Arial" charset="0"/>
              </a:rPr>
              <a:t>19 %</a:t>
            </a:r>
          </a:p>
        </p:txBody>
      </p:sp>
      <p:sp>
        <p:nvSpPr>
          <p:cNvPr id="2188294" name="Rectangle 6"/>
          <p:cNvSpPr>
            <a:spLocks noChangeArrowheads="1"/>
          </p:cNvSpPr>
          <p:nvPr/>
        </p:nvSpPr>
        <p:spPr bwMode="auto">
          <a:xfrm>
            <a:off x="6477000" y="3048001"/>
            <a:ext cx="1066800" cy="462307"/>
          </a:xfrm>
          <a:prstGeom prst="rect">
            <a:avLst/>
          </a:prstGeom>
          <a:noFill/>
          <a:ln w="9525">
            <a:noFill/>
            <a:miter lim="800000"/>
            <a:headEnd/>
            <a:tailEnd/>
          </a:ln>
          <a:effectLst/>
        </p:spPr>
        <p:txBody>
          <a:bodyPr lIns="92075" tIns="46038" rIns="92075" bIns="46038">
            <a:spAutoFit/>
          </a:bodyPr>
          <a:lstStyle/>
          <a:p>
            <a:pPr algn="l">
              <a:spcBef>
                <a:spcPct val="50000"/>
              </a:spcBef>
            </a:pPr>
            <a:r>
              <a:rPr lang="en-US" sz="2400" b="1">
                <a:latin typeface="Arial" charset="0"/>
              </a:rPr>
              <a:t>15 %</a:t>
            </a:r>
          </a:p>
        </p:txBody>
      </p:sp>
      <p:sp>
        <p:nvSpPr>
          <p:cNvPr id="2188295" name="Rectangle 7"/>
          <p:cNvSpPr>
            <a:spLocks noChangeArrowheads="1"/>
          </p:cNvSpPr>
          <p:nvPr/>
        </p:nvSpPr>
        <p:spPr bwMode="auto">
          <a:xfrm>
            <a:off x="6477000" y="4495801"/>
            <a:ext cx="1066800" cy="1016305"/>
          </a:xfrm>
          <a:prstGeom prst="rect">
            <a:avLst/>
          </a:prstGeom>
          <a:noFill/>
          <a:ln w="9525">
            <a:noFill/>
            <a:miter lim="800000"/>
            <a:headEnd/>
            <a:tailEnd/>
          </a:ln>
          <a:effectLst/>
        </p:spPr>
        <p:txBody>
          <a:bodyPr lIns="92075" tIns="46038" rIns="92075" bIns="46038">
            <a:spAutoFit/>
          </a:bodyPr>
          <a:lstStyle/>
          <a:p>
            <a:pPr algn="l">
              <a:spcBef>
                <a:spcPct val="50000"/>
              </a:spcBef>
            </a:pPr>
            <a:endParaRPr lang="en-US" sz="2400" b="1">
              <a:solidFill>
                <a:srgbClr val="FFFF00"/>
              </a:solidFill>
            </a:endParaRPr>
          </a:p>
          <a:p>
            <a:pPr algn="l">
              <a:spcBef>
                <a:spcPct val="50000"/>
              </a:spcBef>
            </a:pPr>
            <a:endParaRPr lang="en-US" sz="2400" b="1">
              <a:solidFill>
                <a:srgbClr val="FFFF00"/>
              </a:solidFill>
            </a:endParaRPr>
          </a:p>
        </p:txBody>
      </p:sp>
      <p:sp>
        <p:nvSpPr>
          <p:cNvPr id="2188296" name="Rectangle 8"/>
          <p:cNvSpPr>
            <a:spLocks noChangeArrowheads="1"/>
          </p:cNvSpPr>
          <p:nvPr/>
        </p:nvSpPr>
        <p:spPr bwMode="auto">
          <a:xfrm>
            <a:off x="6477000" y="3505201"/>
            <a:ext cx="1066800" cy="462307"/>
          </a:xfrm>
          <a:prstGeom prst="rect">
            <a:avLst/>
          </a:prstGeom>
          <a:noFill/>
          <a:ln w="9525">
            <a:noFill/>
            <a:miter lim="800000"/>
            <a:headEnd/>
            <a:tailEnd/>
          </a:ln>
          <a:effectLst/>
        </p:spPr>
        <p:txBody>
          <a:bodyPr lIns="92075" tIns="46038" rIns="92075" bIns="46038">
            <a:spAutoFit/>
          </a:bodyPr>
          <a:lstStyle/>
          <a:p>
            <a:pPr algn="l">
              <a:spcBef>
                <a:spcPct val="50000"/>
              </a:spcBef>
            </a:pPr>
            <a:r>
              <a:rPr lang="en-US" sz="2400" b="1">
                <a:latin typeface="Arial" charset="0"/>
              </a:rPr>
              <a:t>10 %</a:t>
            </a:r>
          </a:p>
        </p:txBody>
      </p:sp>
      <p:sp>
        <p:nvSpPr>
          <p:cNvPr id="2188297" name="Rectangle 9"/>
          <p:cNvSpPr>
            <a:spLocks noChangeArrowheads="1"/>
          </p:cNvSpPr>
          <p:nvPr/>
        </p:nvSpPr>
        <p:spPr bwMode="auto">
          <a:xfrm>
            <a:off x="6477000" y="5105401"/>
            <a:ext cx="1066800" cy="462307"/>
          </a:xfrm>
          <a:prstGeom prst="rect">
            <a:avLst/>
          </a:prstGeom>
          <a:noFill/>
          <a:ln w="9525">
            <a:noFill/>
            <a:miter lim="800000"/>
            <a:headEnd/>
            <a:tailEnd/>
          </a:ln>
          <a:effectLst/>
        </p:spPr>
        <p:txBody>
          <a:bodyPr lIns="92075" tIns="46038" rIns="92075" bIns="46038">
            <a:spAutoFit/>
          </a:bodyPr>
          <a:lstStyle/>
          <a:p>
            <a:pPr algn="l">
              <a:spcBef>
                <a:spcPct val="50000"/>
              </a:spcBef>
            </a:pPr>
            <a:r>
              <a:rPr lang="en-US" sz="2400" b="1">
                <a:latin typeface="Arial" charset="0"/>
              </a:rPr>
              <a:t>20 %</a:t>
            </a:r>
          </a:p>
        </p:txBody>
      </p:sp>
      <p:sp>
        <p:nvSpPr>
          <p:cNvPr id="2188298" name="Rectangle 10"/>
          <p:cNvSpPr>
            <a:spLocks noChangeArrowheads="1"/>
          </p:cNvSpPr>
          <p:nvPr/>
        </p:nvSpPr>
        <p:spPr bwMode="auto">
          <a:xfrm>
            <a:off x="3276600" y="1981201"/>
            <a:ext cx="1447800" cy="462307"/>
          </a:xfrm>
          <a:prstGeom prst="rect">
            <a:avLst/>
          </a:prstGeom>
          <a:noFill/>
          <a:ln w="9525">
            <a:noFill/>
            <a:miter lim="800000"/>
            <a:headEnd/>
            <a:tailEnd/>
          </a:ln>
          <a:effectLst/>
        </p:spPr>
        <p:txBody>
          <a:bodyPr lIns="92075" tIns="46038" rIns="92075" bIns="46038">
            <a:spAutoFit/>
          </a:bodyPr>
          <a:lstStyle/>
          <a:p>
            <a:pPr algn="l">
              <a:spcBef>
                <a:spcPct val="50000"/>
              </a:spcBef>
            </a:pPr>
            <a:r>
              <a:rPr lang="en-US" sz="2400" b="1">
                <a:latin typeface="Arial" charset="0"/>
              </a:rPr>
              <a:t>&lt;160 </a:t>
            </a:r>
            <a:r>
              <a:rPr lang="en-US" sz="2400" b="1" baseline="30000">
                <a:latin typeface="Arial" charset="0"/>
              </a:rPr>
              <a:t>o</a:t>
            </a:r>
            <a:r>
              <a:rPr lang="en-US" sz="2400" b="1">
                <a:latin typeface="Arial" charset="0"/>
              </a:rPr>
              <a:t>F</a:t>
            </a:r>
          </a:p>
        </p:txBody>
      </p:sp>
      <p:sp>
        <p:nvSpPr>
          <p:cNvPr id="2188299" name="Rectangle 11"/>
          <p:cNvSpPr>
            <a:spLocks noChangeArrowheads="1"/>
          </p:cNvSpPr>
          <p:nvPr/>
        </p:nvSpPr>
        <p:spPr bwMode="auto">
          <a:xfrm>
            <a:off x="2971800" y="2438401"/>
            <a:ext cx="1905000" cy="462307"/>
          </a:xfrm>
          <a:prstGeom prst="rect">
            <a:avLst/>
          </a:prstGeom>
          <a:noFill/>
          <a:ln w="9525">
            <a:noFill/>
            <a:miter lim="800000"/>
            <a:headEnd/>
            <a:tailEnd/>
          </a:ln>
          <a:effectLst/>
        </p:spPr>
        <p:txBody>
          <a:bodyPr lIns="92075" tIns="46038" rIns="92075" bIns="46038">
            <a:spAutoFit/>
          </a:bodyPr>
          <a:lstStyle/>
          <a:p>
            <a:pPr algn="l">
              <a:spcBef>
                <a:spcPct val="50000"/>
              </a:spcBef>
            </a:pPr>
            <a:r>
              <a:rPr lang="en-US" sz="2400" b="1">
                <a:latin typeface="Arial" charset="0"/>
              </a:rPr>
              <a:t>160–375 </a:t>
            </a:r>
            <a:r>
              <a:rPr lang="en-US" sz="2400" b="1" baseline="30000">
                <a:latin typeface="Arial" charset="0"/>
              </a:rPr>
              <a:t>o</a:t>
            </a:r>
            <a:r>
              <a:rPr lang="en-US" sz="2400" b="1">
                <a:latin typeface="Arial" charset="0"/>
              </a:rPr>
              <a:t>F</a:t>
            </a:r>
          </a:p>
        </p:txBody>
      </p:sp>
      <p:sp>
        <p:nvSpPr>
          <p:cNvPr id="2188300" name="Rectangle 12"/>
          <p:cNvSpPr>
            <a:spLocks noChangeArrowheads="1"/>
          </p:cNvSpPr>
          <p:nvPr/>
        </p:nvSpPr>
        <p:spPr bwMode="auto">
          <a:xfrm>
            <a:off x="3048000" y="2971801"/>
            <a:ext cx="1752600" cy="462307"/>
          </a:xfrm>
          <a:prstGeom prst="rect">
            <a:avLst/>
          </a:prstGeom>
          <a:noFill/>
          <a:ln w="9525">
            <a:noFill/>
            <a:miter lim="800000"/>
            <a:headEnd/>
            <a:tailEnd/>
          </a:ln>
          <a:effectLst/>
        </p:spPr>
        <p:txBody>
          <a:bodyPr lIns="92075" tIns="46038" rIns="92075" bIns="46038">
            <a:spAutoFit/>
          </a:bodyPr>
          <a:lstStyle/>
          <a:p>
            <a:pPr algn="l">
              <a:spcBef>
                <a:spcPct val="50000"/>
              </a:spcBef>
            </a:pPr>
            <a:r>
              <a:rPr lang="en-US" sz="2400" b="1">
                <a:latin typeface="Arial" charset="0"/>
              </a:rPr>
              <a:t>375-540 </a:t>
            </a:r>
            <a:r>
              <a:rPr lang="en-US" sz="2400" b="1" baseline="30000">
                <a:latin typeface="Arial" charset="0"/>
              </a:rPr>
              <a:t>o</a:t>
            </a:r>
            <a:r>
              <a:rPr lang="en-US" sz="2400" b="1">
                <a:latin typeface="Arial" charset="0"/>
              </a:rPr>
              <a:t>F</a:t>
            </a:r>
          </a:p>
        </p:txBody>
      </p:sp>
      <p:sp>
        <p:nvSpPr>
          <p:cNvPr id="2188301" name="Rectangle 13"/>
          <p:cNvSpPr>
            <a:spLocks noChangeArrowheads="1"/>
          </p:cNvSpPr>
          <p:nvPr/>
        </p:nvSpPr>
        <p:spPr bwMode="auto">
          <a:xfrm>
            <a:off x="3048000" y="3505201"/>
            <a:ext cx="1981200" cy="462307"/>
          </a:xfrm>
          <a:prstGeom prst="rect">
            <a:avLst/>
          </a:prstGeom>
          <a:noFill/>
          <a:ln w="9525">
            <a:noFill/>
            <a:miter lim="800000"/>
            <a:headEnd/>
            <a:tailEnd/>
          </a:ln>
          <a:effectLst/>
        </p:spPr>
        <p:txBody>
          <a:bodyPr lIns="92075" tIns="46038" rIns="92075" bIns="46038">
            <a:spAutoFit/>
          </a:bodyPr>
          <a:lstStyle/>
          <a:p>
            <a:pPr algn="l">
              <a:spcBef>
                <a:spcPct val="50000"/>
              </a:spcBef>
            </a:pPr>
            <a:r>
              <a:rPr lang="en-US" sz="2400" b="1">
                <a:latin typeface="Arial" charset="0"/>
              </a:rPr>
              <a:t>540-650 </a:t>
            </a:r>
            <a:r>
              <a:rPr lang="en-US" sz="2400" b="1" baseline="30000">
                <a:latin typeface="Arial" charset="0"/>
              </a:rPr>
              <a:t>o</a:t>
            </a:r>
            <a:r>
              <a:rPr lang="en-US" sz="2400" b="1">
                <a:latin typeface="Arial" charset="0"/>
              </a:rPr>
              <a:t>F</a:t>
            </a:r>
          </a:p>
        </p:txBody>
      </p:sp>
      <p:sp>
        <p:nvSpPr>
          <p:cNvPr id="2188302" name="Rectangle 14"/>
          <p:cNvSpPr>
            <a:spLocks noChangeArrowheads="1"/>
          </p:cNvSpPr>
          <p:nvPr/>
        </p:nvSpPr>
        <p:spPr bwMode="auto">
          <a:xfrm>
            <a:off x="3200400" y="5105401"/>
            <a:ext cx="1828800" cy="462307"/>
          </a:xfrm>
          <a:prstGeom prst="rect">
            <a:avLst/>
          </a:prstGeom>
          <a:noFill/>
          <a:ln w="9525">
            <a:noFill/>
            <a:miter lim="800000"/>
            <a:headEnd/>
            <a:tailEnd/>
          </a:ln>
          <a:effectLst/>
        </p:spPr>
        <p:txBody>
          <a:bodyPr lIns="92075" tIns="46038" rIns="92075" bIns="46038">
            <a:spAutoFit/>
          </a:bodyPr>
          <a:lstStyle/>
          <a:p>
            <a:pPr algn="l">
              <a:spcBef>
                <a:spcPct val="50000"/>
              </a:spcBef>
            </a:pPr>
            <a:r>
              <a:rPr lang="en-US" sz="2400" b="1">
                <a:latin typeface="Arial" charset="0"/>
              </a:rPr>
              <a:t>1000 + </a:t>
            </a:r>
            <a:r>
              <a:rPr lang="en-US" sz="2400" b="1" baseline="30000">
                <a:latin typeface="Arial" charset="0"/>
              </a:rPr>
              <a:t>o</a:t>
            </a:r>
            <a:r>
              <a:rPr lang="en-US" sz="2400" b="1">
                <a:latin typeface="Arial" charset="0"/>
              </a:rPr>
              <a:t>F</a:t>
            </a:r>
          </a:p>
        </p:txBody>
      </p:sp>
      <p:sp>
        <p:nvSpPr>
          <p:cNvPr id="2188303" name="Rectangle 15"/>
          <p:cNvSpPr>
            <a:spLocks noChangeArrowheads="1"/>
          </p:cNvSpPr>
          <p:nvPr/>
        </p:nvSpPr>
        <p:spPr bwMode="auto">
          <a:xfrm>
            <a:off x="2209800" y="152400"/>
            <a:ext cx="7772400" cy="1143000"/>
          </a:xfrm>
          <a:prstGeom prst="rect">
            <a:avLst/>
          </a:prstGeom>
          <a:noFill/>
          <a:ln w="9525">
            <a:noFill/>
            <a:miter lim="800000"/>
            <a:headEnd/>
            <a:tailEnd/>
          </a:ln>
          <a:effectLst/>
        </p:spPr>
        <p:txBody>
          <a:bodyPr lIns="92075" tIns="46038" rIns="92075" bIns="46038" anchor="ctr"/>
          <a:lstStyle/>
          <a:p>
            <a:pPr algn="ctr"/>
            <a:r>
              <a:rPr lang="en-US" sz="4000" b="1" dirty="0">
                <a:effectLst>
                  <a:outerShdw blurRad="38100" dist="38100" dir="2700000" algn="tl">
                    <a:srgbClr val="FFFFFF"/>
                  </a:outerShdw>
                </a:effectLst>
                <a:latin typeface="Arial" charset="0"/>
              </a:rPr>
              <a:t>Crude Oil Fractions</a:t>
            </a:r>
          </a:p>
        </p:txBody>
      </p:sp>
      <p:sp>
        <p:nvSpPr>
          <p:cNvPr id="2188304" name="Rectangle 16"/>
          <p:cNvSpPr>
            <a:spLocks noChangeArrowheads="1"/>
          </p:cNvSpPr>
          <p:nvPr/>
        </p:nvSpPr>
        <p:spPr bwMode="auto">
          <a:xfrm>
            <a:off x="6324600" y="1295401"/>
            <a:ext cx="1752600" cy="462307"/>
          </a:xfrm>
          <a:prstGeom prst="rect">
            <a:avLst/>
          </a:prstGeom>
          <a:noFill/>
          <a:ln w="9525">
            <a:noFill/>
            <a:miter lim="800000"/>
            <a:headEnd/>
            <a:tailEnd/>
          </a:ln>
          <a:effectLst/>
        </p:spPr>
        <p:txBody>
          <a:bodyPr lIns="92075" tIns="46038" rIns="92075" bIns="46038">
            <a:spAutoFit/>
          </a:bodyPr>
          <a:lstStyle/>
          <a:p>
            <a:pPr algn="l">
              <a:spcBef>
                <a:spcPct val="50000"/>
              </a:spcBef>
            </a:pPr>
            <a:r>
              <a:rPr lang="en-US" sz="2400" b="1">
                <a:effectLst>
                  <a:outerShdw blurRad="38100" dist="38100" dir="2700000" algn="tl">
                    <a:srgbClr val="FFFFFF"/>
                  </a:outerShdw>
                </a:effectLst>
                <a:latin typeface="Arial" charset="0"/>
              </a:rPr>
              <a:t>Volume %</a:t>
            </a:r>
          </a:p>
        </p:txBody>
      </p:sp>
      <p:sp>
        <p:nvSpPr>
          <p:cNvPr id="2188305" name="Rectangle 17"/>
          <p:cNvSpPr>
            <a:spLocks noChangeArrowheads="1"/>
          </p:cNvSpPr>
          <p:nvPr/>
        </p:nvSpPr>
        <p:spPr bwMode="auto">
          <a:xfrm>
            <a:off x="3048000" y="1295401"/>
            <a:ext cx="2057400" cy="462307"/>
          </a:xfrm>
          <a:prstGeom prst="rect">
            <a:avLst/>
          </a:prstGeom>
          <a:noFill/>
          <a:ln w="9525">
            <a:noFill/>
            <a:miter lim="800000"/>
            <a:headEnd/>
            <a:tailEnd/>
          </a:ln>
          <a:effectLst/>
        </p:spPr>
        <p:txBody>
          <a:bodyPr lIns="92075" tIns="46038" rIns="92075" bIns="46038">
            <a:spAutoFit/>
          </a:bodyPr>
          <a:lstStyle/>
          <a:p>
            <a:pPr algn="l">
              <a:spcBef>
                <a:spcPct val="50000"/>
              </a:spcBef>
            </a:pPr>
            <a:r>
              <a:rPr lang="en-US" sz="2400" b="1">
                <a:effectLst>
                  <a:outerShdw blurRad="38100" dist="38100" dir="2700000" algn="tl">
                    <a:srgbClr val="FFFFFF"/>
                  </a:outerShdw>
                </a:effectLst>
                <a:latin typeface="Arial" charset="0"/>
              </a:rPr>
              <a:t>Boiling Pt</a:t>
            </a:r>
            <a:r>
              <a:rPr lang="en-US" sz="2400">
                <a:latin typeface="Arial" charset="0"/>
              </a:rPr>
              <a:t>.</a:t>
            </a:r>
          </a:p>
        </p:txBody>
      </p:sp>
      <p:sp>
        <p:nvSpPr>
          <p:cNvPr id="2188306" name="Rectangle 18"/>
          <p:cNvSpPr>
            <a:spLocks noChangeArrowheads="1"/>
          </p:cNvSpPr>
          <p:nvPr/>
        </p:nvSpPr>
        <p:spPr bwMode="auto">
          <a:xfrm>
            <a:off x="3810000" y="5791201"/>
            <a:ext cx="3886200" cy="462307"/>
          </a:xfrm>
          <a:prstGeom prst="rect">
            <a:avLst/>
          </a:prstGeom>
          <a:noFill/>
          <a:ln w="9525">
            <a:noFill/>
            <a:miter lim="800000"/>
            <a:headEnd/>
            <a:tailEnd/>
          </a:ln>
          <a:effectLst/>
        </p:spPr>
        <p:txBody>
          <a:bodyPr lIns="92075" tIns="46038" rIns="92075" bIns="46038">
            <a:spAutoFit/>
          </a:bodyPr>
          <a:lstStyle/>
          <a:p>
            <a:pPr algn="l">
              <a:spcBef>
                <a:spcPct val="50000"/>
              </a:spcBef>
            </a:pPr>
            <a:r>
              <a:rPr lang="en-US" sz="2400" b="1">
                <a:solidFill>
                  <a:schemeClr val="accent2"/>
                </a:solidFill>
                <a:effectLst>
                  <a:outerShdw blurRad="38100" dist="38100" dir="2700000" algn="tl">
                    <a:srgbClr val="000000"/>
                  </a:outerShdw>
                </a:effectLst>
                <a:latin typeface="Arial" charset="0"/>
              </a:rPr>
              <a:t>Arab Medium Crude Oil</a:t>
            </a:r>
          </a:p>
        </p:txBody>
      </p:sp>
      <p:sp>
        <p:nvSpPr>
          <p:cNvPr id="2188307" name="Rectangle 19"/>
          <p:cNvSpPr>
            <a:spLocks noChangeArrowheads="1"/>
          </p:cNvSpPr>
          <p:nvPr/>
        </p:nvSpPr>
        <p:spPr bwMode="auto">
          <a:xfrm>
            <a:off x="2895601" y="4267201"/>
            <a:ext cx="1886735" cy="462307"/>
          </a:xfrm>
          <a:prstGeom prst="rect">
            <a:avLst/>
          </a:prstGeom>
          <a:noFill/>
          <a:ln w="9525">
            <a:noFill/>
            <a:miter lim="800000"/>
            <a:headEnd/>
            <a:tailEnd/>
          </a:ln>
          <a:effectLst/>
        </p:spPr>
        <p:txBody>
          <a:bodyPr wrap="none" lIns="92075" tIns="46038" rIns="92075" bIns="46038">
            <a:spAutoFit/>
          </a:bodyPr>
          <a:lstStyle/>
          <a:p>
            <a:pPr algn="l">
              <a:spcBef>
                <a:spcPct val="50000"/>
              </a:spcBef>
            </a:pPr>
            <a:r>
              <a:rPr lang="en-US" sz="2400" b="1">
                <a:latin typeface="Arial" charset="0"/>
              </a:rPr>
              <a:t>650-1000 </a:t>
            </a:r>
            <a:r>
              <a:rPr lang="en-US" sz="2400" b="1" baseline="30000">
                <a:latin typeface="Arial" charset="0"/>
              </a:rPr>
              <a:t>o</a:t>
            </a:r>
            <a:r>
              <a:rPr lang="en-US" sz="2400" b="1">
                <a:latin typeface="Arial" charset="0"/>
              </a:rPr>
              <a:t>F</a:t>
            </a:r>
          </a:p>
        </p:txBody>
      </p:sp>
      <p:sp>
        <p:nvSpPr>
          <p:cNvPr id="2188308" name="Rectangle 20"/>
          <p:cNvSpPr>
            <a:spLocks noChangeArrowheads="1"/>
          </p:cNvSpPr>
          <p:nvPr/>
        </p:nvSpPr>
        <p:spPr bwMode="auto">
          <a:xfrm>
            <a:off x="6477000" y="4267201"/>
            <a:ext cx="888064" cy="462307"/>
          </a:xfrm>
          <a:prstGeom prst="rect">
            <a:avLst/>
          </a:prstGeom>
          <a:noFill/>
          <a:ln w="9525">
            <a:noFill/>
            <a:miter lim="800000"/>
            <a:headEnd/>
            <a:tailEnd/>
          </a:ln>
          <a:effectLst/>
        </p:spPr>
        <p:txBody>
          <a:bodyPr wrap="none" lIns="92075" tIns="46038" rIns="92075" bIns="46038">
            <a:spAutoFit/>
          </a:bodyPr>
          <a:lstStyle/>
          <a:p>
            <a:pPr algn="l">
              <a:spcBef>
                <a:spcPct val="50000"/>
              </a:spcBef>
            </a:pPr>
            <a:r>
              <a:rPr lang="en-US" sz="2400" b="1">
                <a:latin typeface="Arial" charset="0"/>
              </a:rPr>
              <a:t>28 %</a:t>
            </a:r>
          </a:p>
        </p:txBody>
      </p:sp>
      <p:sp>
        <p:nvSpPr>
          <p:cNvPr id="2188309" name="Rectangle 21"/>
          <p:cNvSpPr>
            <a:spLocks noChangeArrowheads="1"/>
          </p:cNvSpPr>
          <p:nvPr/>
        </p:nvSpPr>
        <p:spPr bwMode="auto">
          <a:xfrm>
            <a:off x="4191000" y="6248401"/>
            <a:ext cx="2819400" cy="366713"/>
          </a:xfrm>
          <a:prstGeom prst="rect">
            <a:avLst/>
          </a:prstGeom>
          <a:noFill/>
          <a:ln w="9525">
            <a:noFill/>
            <a:miter lim="800000"/>
            <a:headEnd/>
            <a:tailEnd/>
          </a:ln>
          <a:effectLst/>
        </p:spPr>
        <p:txBody>
          <a:bodyPr lIns="92075" tIns="46038" rIns="92075" bIns="46038">
            <a:spAutoFit/>
          </a:bodyPr>
          <a:lstStyle/>
          <a:p>
            <a:pPr algn="l">
              <a:spcBef>
                <a:spcPct val="50000"/>
              </a:spcBef>
            </a:pPr>
            <a:r>
              <a:rPr lang="en-US" b="1">
                <a:solidFill>
                  <a:schemeClr val="accent2"/>
                </a:solidFill>
                <a:effectLst>
                  <a:outerShdw blurRad="38100" dist="38100" dir="2700000" algn="tl">
                    <a:srgbClr val="000000"/>
                  </a:outerShdw>
                </a:effectLst>
                <a:latin typeface="Tahoma" charset="0"/>
              </a:rPr>
              <a:t>31 API       2.5 wt% S</a:t>
            </a:r>
          </a:p>
        </p:txBody>
      </p:sp>
      <p:sp>
        <p:nvSpPr>
          <p:cNvPr id="2188310" name="Line 22"/>
          <p:cNvSpPr>
            <a:spLocks noChangeShapeType="1"/>
          </p:cNvSpPr>
          <p:nvPr/>
        </p:nvSpPr>
        <p:spPr bwMode="auto">
          <a:xfrm>
            <a:off x="2973388" y="3962400"/>
            <a:ext cx="4799012" cy="0"/>
          </a:xfrm>
          <a:prstGeom prst="line">
            <a:avLst/>
          </a:prstGeom>
          <a:noFill/>
          <a:ln w="50800">
            <a:solidFill>
              <a:schemeClr val="tx1"/>
            </a:solidFill>
            <a:round/>
            <a:headEnd type="none" w="sm" len="sm"/>
            <a:tailEnd type="none" w="sm" len="sm"/>
          </a:ln>
          <a:effectLst/>
        </p:spPr>
        <p:txBody>
          <a:bodyPr/>
          <a:lstStyle/>
          <a:p>
            <a:endParaRPr lang="en-US"/>
          </a:p>
        </p:txBody>
      </p:sp>
      <p:sp>
        <p:nvSpPr>
          <p:cNvPr id="2188311" name="Line 23"/>
          <p:cNvSpPr>
            <a:spLocks noChangeShapeType="1"/>
          </p:cNvSpPr>
          <p:nvPr/>
        </p:nvSpPr>
        <p:spPr bwMode="auto">
          <a:xfrm>
            <a:off x="8002588" y="4419600"/>
            <a:ext cx="2055812" cy="0"/>
          </a:xfrm>
          <a:prstGeom prst="line">
            <a:avLst/>
          </a:prstGeom>
          <a:noFill/>
          <a:ln w="50800">
            <a:solidFill>
              <a:schemeClr val="tx1"/>
            </a:solidFill>
            <a:round/>
            <a:headEnd type="none" w="sm" len="sm"/>
            <a:tailEnd type="none" w="sm" len="sm"/>
          </a:ln>
          <a:effectLst/>
        </p:spPr>
        <p:txBody>
          <a:bodyPr/>
          <a:lstStyle/>
          <a:p>
            <a:endParaRPr 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88310"/>
                                        </p:tgtEl>
                                        <p:attrNameLst>
                                          <p:attrName>style.visibility</p:attrName>
                                        </p:attrNameLst>
                                      </p:cBhvr>
                                      <p:to>
                                        <p:strVal val="visible"/>
                                      </p:to>
                                    </p:set>
                                    <p:animEffect transition="in" filter="wipe(left)">
                                      <p:cBhvr>
                                        <p:cTn id="7" dur="500"/>
                                        <p:tgtEl>
                                          <p:spTgt spid="21883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88311"/>
                                        </p:tgtEl>
                                        <p:attrNameLst>
                                          <p:attrName>style.visibility</p:attrName>
                                        </p:attrNameLst>
                                      </p:cBhvr>
                                      <p:to>
                                        <p:strVal val="visible"/>
                                      </p:to>
                                    </p:set>
                                    <p:animEffect transition="in" filter="wipe(left)">
                                      <p:cBhvr>
                                        <p:cTn id="12" dur="500"/>
                                        <p:tgtEl>
                                          <p:spTgt spid="2188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8310" grpId="0" animBg="1"/>
      <p:bldP spid="21883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ctrTitle"/>
          </p:nvPr>
        </p:nvSpPr>
        <p:spPr>
          <a:xfrm>
            <a:off x="2019300" y="1447800"/>
            <a:ext cx="8153400" cy="1981200"/>
          </a:xfrm>
        </p:spPr>
        <p:txBody>
          <a:bodyPr/>
          <a:lstStyle/>
          <a:p>
            <a:pPr eaLnBrk="1" hangingPunct="1"/>
            <a:r>
              <a:rPr lang="en-US" altLang="en-US" sz="4800" b="1" dirty="0"/>
              <a:t>Global Natural Gas</a:t>
            </a:r>
          </a:p>
        </p:txBody>
      </p:sp>
      <p:sp>
        <p:nvSpPr>
          <p:cNvPr id="31746" name="Rectangle 6"/>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1AA94563-C314-45A5-A9CE-CF0547A5BA77}" type="slidenum">
              <a:rPr lang="en-US" altLang="en-US" sz="1200">
                <a:solidFill>
                  <a:srgbClr val="898989"/>
                </a:solidFill>
              </a:rPr>
              <a:pPr/>
              <a:t>41</a:t>
            </a:fld>
            <a:endParaRPr lang="en-US" altLang="en-US" sz="1200">
              <a:solidFill>
                <a:srgbClr val="898989"/>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E50A20A8-24FE-41F6-BD29-179D19489BAC}" type="slidenum">
              <a:rPr lang="en-US" altLang="en-US" sz="1200">
                <a:solidFill>
                  <a:srgbClr val="898989"/>
                </a:solidFill>
              </a:rPr>
              <a:pPr/>
              <a:t>42</a:t>
            </a:fld>
            <a:endParaRPr lang="en-US" altLang="en-US" sz="1200">
              <a:solidFill>
                <a:srgbClr val="898989"/>
              </a:solidFill>
            </a:endParaRPr>
          </a:p>
        </p:txBody>
      </p:sp>
      <p:sp>
        <p:nvSpPr>
          <p:cNvPr id="8195" name="Text Box 2"/>
          <p:cNvSpPr txBox="1">
            <a:spLocks noChangeArrowheads="1"/>
          </p:cNvSpPr>
          <p:nvPr/>
        </p:nvSpPr>
        <p:spPr bwMode="auto">
          <a:xfrm>
            <a:off x="2895600" y="304800"/>
            <a:ext cx="6400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sz="2400" b="1" dirty="0">
                <a:latin typeface="Arial" charset="0"/>
              </a:rPr>
              <a:t>Natural Gas (International)</a:t>
            </a:r>
            <a:endParaRPr lang="en-US" dirty="0">
              <a:latin typeface="Arial" charset="0"/>
            </a:endParaRPr>
          </a:p>
        </p:txBody>
      </p:sp>
      <p:sp>
        <p:nvSpPr>
          <p:cNvPr id="8196" name="Text Box 3"/>
          <p:cNvSpPr txBox="1">
            <a:spLocks noChangeArrowheads="1"/>
          </p:cNvSpPr>
          <p:nvPr/>
        </p:nvSpPr>
        <p:spPr bwMode="auto">
          <a:xfrm>
            <a:off x="2057400" y="1524000"/>
            <a:ext cx="8077200" cy="4217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marL="114300" indent="-114300">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spcAft>
                <a:spcPct val="50000"/>
              </a:spcAft>
              <a:buFontTx/>
              <a:buChar char="•"/>
              <a:defRPr/>
            </a:pPr>
            <a:r>
              <a:rPr lang="en-US" sz="1800" b="1" dirty="0">
                <a:latin typeface="Arial" charset="0"/>
              </a:rPr>
              <a:t>Historically a byproduct of oil production</a:t>
            </a:r>
          </a:p>
          <a:p>
            <a:pPr algn="l">
              <a:spcAft>
                <a:spcPct val="50000"/>
              </a:spcAft>
              <a:buFontTx/>
              <a:buChar char="•"/>
              <a:defRPr/>
            </a:pPr>
            <a:r>
              <a:rPr lang="en-US" sz="1800" b="1" dirty="0">
                <a:latin typeface="Arial" charset="0"/>
              </a:rPr>
              <a:t>Recent move to utilize or monetize by resource rich nations</a:t>
            </a:r>
          </a:p>
          <a:p>
            <a:pPr algn="l">
              <a:spcAft>
                <a:spcPct val="50000"/>
              </a:spcAft>
              <a:buFontTx/>
              <a:buChar char="•"/>
              <a:defRPr/>
            </a:pPr>
            <a:r>
              <a:rPr lang="en-US" sz="1800" b="1" dirty="0">
                <a:latin typeface="Arial" charset="0"/>
              </a:rPr>
              <a:t>Localized markets - mostly power, not local distribution companies </a:t>
            </a:r>
          </a:p>
          <a:p>
            <a:pPr algn="l">
              <a:spcAft>
                <a:spcPct val="50000"/>
              </a:spcAft>
              <a:buFontTx/>
              <a:buChar char="•"/>
              <a:defRPr/>
            </a:pPr>
            <a:r>
              <a:rPr lang="en-US" sz="1800" b="1" dirty="0">
                <a:latin typeface="Arial" charset="0"/>
              </a:rPr>
              <a:t>LNG - Costly, demands large resource base and long term dedicated market to exploit</a:t>
            </a:r>
          </a:p>
          <a:p>
            <a:pPr algn="l">
              <a:spcAft>
                <a:spcPct val="50000"/>
              </a:spcAft>
              <a:buFontTx/>
              <a:buChar char="•"/>
              <a:defRPr/>
            </a:pPr>
            <a:r>
              <a:rPr lang="en-US" sz="1800" b="1" dirty="0">
                <a:latin typeface="Arial" charset="0"/>
              </a:rPr>
              <a:t>Gas to Liquids - Costly, technology not commercially proven</a:t>
            </a:r>
          </a:p>
          <a:p>
            <a:pPr algn="l">
              <a:spcAft>
                <a:spcPct val="50000"/>
              </a:spcAft>
              <a:buFontTx/>
              <a:buChar char="•"/>
              <a:defRPr/>
            </a:pPr>
            <a:r>
              <a:rPr lang="en-US" sz="1800" b="1" dirty="0">
                <a:latin typeface="Arial" charset="0"/>
              </a:rPr>
              <a:t>Some governments have attempted to produce higher value downstream products - methanol, ethanol, ammonia</a:t>
            </a:r>
          </a:p>
          <a:p>
            <a:pPr algn="l">
              <a:spcAft>
                <a:spcPct val="50000"/>
              </a:spcAft>
              <a:buFontTx/>
              <a:buChar char="•"/>
              <a:defRPr/>
            </a:pPr>
            <a:r>
              <a:rPr lang="en-US" sz="1800" b="1" dirty="0">
                <a:latin typeface="Arial" charset="0"/>
              </a:rPr>
              <a:t>Huge undeveloped potential</a:t>
            </a:r>
          </a:p>
          <a:p>
            <a:pPr algn="l">
              <a:spcAft>
                <a:spcPct val="50000"/>
              </a:spcAft>
              <a:buFontTx/>
              <a:buChar char="•"/>
              <a:defRPr/>
            </a:pPr>
            <a:endParaRPr lang="en-US" sz="1800" b="1" dirty="0">
              <a:latin typeface="Arial" charset="0"/>
            </a:endParaRPr>
          </a:p>
          <a:p>
            <a:pPr algn="l">
              <a:spcAft>
                <a:spcPct val="50000"/>
              </a:spcAft>
              <a:defRPr/>
            </a:pPr>
            <a:endParaRPr lang="en-US" sz="1800" b="1" dirty="0">
              <a:latin typeface="Arial"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692A5483-088E-4C8F-BD04-39436460C17E}" type="slidenum">
              <a:rPr lang="en-US" altLang="en-US" sz="1200">
                <a:solidFill>
                  <a:srgbClr val="898989"/>
                </a:solidFill>
              </a:rPr>
              <a:pPr/>
              <a:t>43</a:t>
            </a:fld>
            <a:endParaRPr lang="en-US" altLang="en-US" sz="1200">
              <a:solidFill>
                <a:srgbClr val="898989"/>
              </a:solidFill>
            </a:endParaRPr>
          </a:p>
        </p:txBody>
      </p:sp>
      <p:sp>
        <p:nvSpPr>
          <p:cNvPr id="11267" name="Rectangle 2"/>
          <p:cNvSpPr>
            <a:spLocks noChangeArrowheads="1"/>
          </p:cNvSpPr>
          <p:nvPr/>
        </p:nvSpPr>
        <p:spPr bwMode="auto">
          <a:xfrm>
            <a:off x="3136106" y="304801"/>
            <a:ext cx="5919788"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nchor="ctr"/>
          <a:lstStyle/>
          <a:p>
            <a:pPr algn="ctr" defTabSz="473075">
              <a:buClr>
                <a:srgbClr val="000000"/>
              </a:buClr>
              <a:buSzPct val="90000"/>
              <a:defRPr/>
            </a:pPr>
            <a:r>
              <a:rPr lang="en-US" sz="2800" b="1" dirty="0">
                <a:solidFill>
                  <a:srgbClr val="000000"/>
                </a:solidFill>
                <a:latin typeface="Tahoma" charset="0"/>
                <a:ea typeface="ＭＳ Ｐゴシック" charset="0"/>
              </a:rPr>
              <a:t>World Natural Gas Consumption</a:t>
            </a:r>
            <a:endParaRPr lang="en-US" sz="2800" dirty="0">
              <a:latin typeface="Tahoma" charset="0"/>
              <a:ea typeface="ＭＳ Ｐゴシック" charset="0"/>
            </a:endParaRPr>
          </a:p>
        </p:txBody>
      </p:sp>
      <p:graphicFrame>
        <p:nvGraphicFramePr>
          <p:cNvPr id="39939" name="Object 3"/>
          <p:cNvGraphicFramePr>
            <a:graphicFrameLocks noChangeAspect="1"/>
          </p:cNvGraphicFramePr>
          <p:nvPr>
            <p:extLst>
              <p:ext uri="{D42A27DB-BD31-4B8C-83A1-F6EECF244321}">
                <p14:modId xmlns:p14="http://schemas.microsoft.com/office/powerpoint/2010/main" val="1238582066"/>
              </p:ext>
            </p:extLst>
          </p:nvPr>
        </p:nvGraphicFramePr>
        <p:xfrm>
          <a:off x="2503488" y="1371600"/>
          <a:ext cx="7185025" cy="4846638"/>
        </p:xfrm>
        <a:graphic>
          <a:graphicData uri="http://schemas.openxmlformats.org/presentationml/2006/ole">
            <mc:AlternateContent xmlns:mc="http://schemas.openxmlformats.org/markup-compatibility/2006">
              <mc:Choice xmlns:v="urn:schemas-microsoft-com:vml" Requires="v">
                <p:oleObj name="Chart" r:id="rId3" imgW="7181944" imgH="4848096" progId="MSGraph.Chart.8">
                  <p:embed followColorScheme="full"/>
                </p:oleObj>
              </mc:Choice>
              <mc:Fallback>
                <p:oleObj name="Chart" r:id="rId3" imgW="7181944" imgH="4848096" progId="MSGraph.Chart.8">
                  <p:embed followColorScheme="full"/>
                  <p:pic>
                    <p:nvPicPr>
                      <p:cNvPr id="39939" name="Object 3"/>
                      <p:cNvPicPr>
                        <a:picLocks noChangeAspect="1" noChangeArrowheads="1"/>
                      </p:cNvPicPr>
                      <p:nvPr/>
                    </p:nvPicPr>
                    <p:blipFill>
                      <a:blip r:embed="rId4"/>
                      <a:srcRect/>
                      <a:stretch>
                        <a:fillRect/>
                      </a:stretch>
                    </p:blipFill>
                    <p:spPr bwMode="auto">
                      <a:xfrm>
                        <a:off x="2503488" y="1371600"/>
                        <a:ext cx="7185025" cy="4846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1269" name="Text Box 4"/>
          <p:cNvSpPr txBox="1">
            <a:spLocks noChangeArrowheads="1"/>
          </p:cNvSpPr>
          <p:nvPr/>
        </p:nvSpPr>
        <p:spPr bwMode="auto">
          <a:xfrm>
            <a:off x="8001000" y="1828801"/>
            <a:ext cx="12192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sz="2000" b="1">
                <a:solidFill>
                  <a:schemeClr val="accent2"/>
                </a:solidFill>
                <a:latin typeface="Tahoma" charset="0"/>
              </a:rPr>
              <a:t>USA (27%)</a:t>
            </a:r>
          </a:p>
        </p:txBody>
      </p:sp>
      <p:sp>
        <p:nvSpPr>
          <p:cNvPr id="11270" name="Text Box 5"/>
          <p:cNvSpPr txBox="1">
            <a:spLocks noChangeArrowheads="1"/>
          </p:cNvSpPr>
          <p:nvPr/>
        </p:nvSpPr>
        <p:spPr bwMode="auto">
          <a:xfrm>
            <a:off x="2362200" y="2286000"/>
            <a:ext cx="12954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sz="1800" b="1">
                <a:latin typeface="Tahoma" charset="0"/>
              </a:rPr>
              <a:t>All Other (21%)</a:t>
            </a:r>
          </a:p>
        </p:txBody>
      </p:sp>
      <p:sp>
        <p:nvSpPr>
          <p:cNvPr id="11271" name="Text Box 6"/>
          <p:cNvSpPr txBox="1">
            <a:spLocks noChangeArrowheads="1"/>
          </p:cNvSpPr>
          <p:nvPr/>
        </p:nvSpPr>
        <p:spPr bwMode="auto">
          <a:xfrm>
            <a:off x="2209800" y="4572001"/>
            <a:ext cx="11430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sz="2000" b="1">
                <a:solidFill>
                  <a:srgbClr val="800080"/>
                </a:solidFill>
                <a:latin typeface="Tahoma" charset="0"/>
              </a:rPr>
              <a:t>A/P (10%)</a:t>
            </a:r>
          </a:p>
        </p:txBody>
      </p:sp>
      <p:sp>
        <p:nvSpPr>
          <p:cNvPr id="11272" name="Text Box 7"/>
          <p:cNvSpPr txBox="1">
            <a:spLocks noChangeArrowheads="1"/>
          </p:cNvSpPr>
          <p:nvPr/>
        </p:nvSpPr>
        <p:spPr bwMode="auto">
          <a:xfrm>
            <a:off x="5486400" y="5334001"/>
            <a:ext cx="11430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sz="2000" b="1">
                <a:solidFill>
                  <a:srgbClr val="CC0000"/>
                </a:solidFill>
                <a:latin typeface="Tahoma" charset="0"/>
              </a:rPr>
              <a:t>FSU (23%)</a:t>
            </a:r>
          </a:p>
        </p:txBody>
      </p:sp>
      <p:sp>
        <p:nvSpPr>
          <p:cNvPr id="11273" name="Text Box 8"/>
          <p:cNvSpPr txBox="1">
            <a:spLocks noChangeArrowheads="1"/>
          </p:cNvSpPr>
          <p:nvPr/>
        </p:nvSpPr>
        <p:spPr bwMode="auto">
          <a:xfrm>
            <a:off x="8915400" y="4648201"/>
            <a:ext cx="13716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sz="2000" b="1">
                <a:solidFill>
                  <a:srgbClr val="CC6600"/>
                </a:solidFill>
                <a:latin typeface="Tahoma" charset="0"/>
              </a:rPr>
              <a:t>EU (19%)</a:t>
            </a:r>
          </a:p>
        </p:txBody>
      </p:sp>
      <p:sp>
        <p:nvSpPr>
          <p:cNvPr id="11274" name="Text Box 9"/>
          <p:cNvSpPr txBox="1">
            <a:spLocks noChangeArrowheads="1"/>
          </p:cNvSpPr>
          <p:nvPr/>
        </p:nvSpPr>
        <p:spPr bwMode="auto">
          <a:xfrm>
            <a:off x="3543300" y="1219200"/>
            <a:ext cx="5105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sz="2400" b="1" dirty="0">
                <a:latin typeface="Tahoma" charset="0"/>
              </a:rPr>
              <a:t>85 TCF/</a:t>
            </a:r>
            <a:r>
              <a:rPr lang="en-US" sz="2400" b="1" dirty="0" err="1">
                <a:latin typeface="Tahoma" charset="0"/>
              </a:rPr>
              <a:t>yr</a:t>
            </a:r>
            <a:r>
              <a:rPr lang="en-US" sz="2400" b="1" dirty="0">
                <a:latin typeface="Tahoma" charset="0"/>
              </a:rPr>
              <a:t> (232 BCFD)</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6D54B0A1-D9D8-48A3-89D3-223440BE41DE}" type="slidenum">
              <a:rPr lang="en-US" altLang="en-US" sz="1200">
                <a:solidFill>
                  <a:srgbClr val="898989"/>
                </a:solidFill>
              </a:rPr>
              <a:pPr/>
              <a:t>44</a:t>
            </a:fld>
            <a:endParaRPr lang="en-US" altLang="en-US" sz="1200">
              <a:solidFill>
                <a:srgbClr val="898989"/>
              </a:solidFill>
            </a:endParaRPr>
          </a:p>
        </p:txBody>
      </p:sp>
      <p:sp>
        <p:nvSpPr>
          <p:cNvPr id="12291" name="Rectangle 2"/>
          <p:cNvSpPr>
            <a:spLocks noChangeArrowheads="1"/>
          </p:cNvSpPr>
          <p:nvPr/>
        </p:nvSpPr>
        <p:spPr bwMode="auto">
          <a:xfrm>
            <a:off x="3136106" y="304801"/>
            <a:ext cx="5919788"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nchor="ctr"/>
          <a:lstStyle/>
          <a:p>
            <a:pPr algn="ctr" defTabSz="473075">
              <a:buClr>
                <a:srgbClr val="000000"/>
              </a:buClr>
              <a:buSzPct val="90000"/>
              <a:defRPr/>
            </a:pPr>
            <a:r>
              <a:rPr lang="en-US" sz="2800" b="1" dirty="0">
                <a:solidFill>
                  <a:srgbClr val="000000"/>
                </a:solidFill>
                <a:latin typeface="Tahoma" charset="0"/>
                <a:ea typeface="ＭＳ Ｐゴシック" charset="0"/>
              </a:rPr>
              <a:t>World Natural Gas Reserves</a:t>
            </a:r>
            <a:endParaRPr lang="en-US" sz="2800" dirty="0">
              <a:latin typeface="Tahoma" charset="0"/>
              <a:ea typeface="ＭＳ Ｐゴシック" charset="0"/>
            </a:endParaRPr>
          </a:p>
        </p:txBody>
      </p:sp>
      <p:graphicFrame>
        <p:nvGraphicFramePr>
          <p:cNvPr id="41987" name="Object 3"/>
          <p:cNvGraphicFramePr>
            <a:graphicFrameLocks noChangeAspect="1"/>
          </p:cNvGraphicFramePr>
          <p:nvPr>
            <p:extLst>
              <p:ext uri="{D42A27DB-BD31-4B8C-83A1-F6EECF244321}">
                <p14:modId xmlns:p14="http://schemas.microsoft.com/office/powerpoint/2010/main" val="3571193109"/>
              </p:ext>
            </p:extLst>
          </p:nvPr>
        </p:nvGraphicFramePr>
        <p:xfrm>
          <a:off x="2503488" y="1403350"/>
          <a:ext cx="7185025" cy="4846638"/>
        </p:xfrm>
        <a:graphic>
          <a:graphicData uri="http://schemas.openxmlformats.org/presentationml/2006/ole">
            <mc:AlternateContent xmlns:mc="http://schemas.openxmlformats.org/markup-compatibility/2006">
              <mc:Choice xmlns:v="urn:schemas-microsoft-com:vml" Requires="v">
                <p:oleObj name="Chart" r:id="rId3" imgW="7181944" imgH="4848096" progId="MSGraph.Chart.8">
                  <p:embed followColorScheme="full"/>
                </p:oleObj>
              </mc:Choice>
              <mc:Fallback>
                <p:oleObj name="Chart" r:id="rId3" imgW="7181944" imgH="4848096" progId="MSGraph.Chart.8">
                  <p:embed followColorScheme="full"/>
                  <p:pic>
                    <p:nvPicPr>
                      <p:cNvPr id="41987" name="Object 3"/>
                      <p:cNvPicPr>
                        <a:picLocks noChangeAspect="1" noChangeArrowheads="1"/>
                      </p:cNvPicPr>
                      <p:nvPr/>
                    </p:nvPicPr>
                    <p:blipFill>
                      <a:blip r:embed="rId4"/>
                      <a:srcRect/>
                      <a:stretch>
                        <a:fillRect/>
                      </a:stretch>
                    </p:blipFill>
                    <p:spPr bwMode="auto">
                      <a:xfrm>
                        <a:off x="2503488" y="1403350"/>
                        <a:ext cx="7185025" cy="4846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2293" name="Text Box 4"/>
          <p:cNvSpPr txBox="1">
            <a:spLocks noChangeArrowheads="1"/>
          </p:cNvSpPr>
          <p:nvPr/>
        </p:nvSpPr>
        <p:spPr bwMode="auto">
          <a:xfrm>
            <a:off x="2209800" y="4648200"/>
            <a:ext cx="838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spcBef>
                <a:spcPct val="50000"/>
              </a:spcBef>
              <a:defRPr/>
            </a:pPr>
            <a:r>
              <a:rPr lang="en-US" sz="2400" b="1">
                <a:solidFill>
                  <a:schemeClr val="accent2"/>
                </a:solidFill>
                <a:latin typeface="Tahoma" charset="0"/>
              </a:rPr>
              <a:t>USA</a:t>
            </a:r>
          </a:p>
        </p:txBody>
      </p:sp>
      <p:sp>
        <p:nvSpPr>
          <p:cNvPr id="12294" name="Text Box 5"/>
          <p:cNvSpPr txBox="1">
            <a:spLocks noChangeArrowheads="1"/>
          </p:cNvSpPr>
          <p:nvPr/>
        </p:nvSpPr>
        <p:spPr bwMode="auto">
          <a:xfrm>
            <a:off x="5029200" y="3657601"/>
            <a:ext cx="17526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sz="2000" b="1" dirty="0">
                <a:solidFill>
                  <a:schemeClr val="bg1"/>
                </a:solidFill>
                <a:latin typeface="Tahoma" charset="0"/>
              </a:rPr>
              <a:t>All Other (24%)</a:t>
            </a:r>
          </a:p>
        </p:txBody>
      </p:sp>
      <p:sp>
        <p:nvSpPr>
          <p:cNvPr id="12295" name="Text Box 6"/>
          <p:cNvSpPr txBox="1">
            <a:spLocks noChangeArrowheads="1"/>
          </p:cNvSpPr>
          <p:nvPr/>
        </p:nvSpPr>
        <p:spPr bwMode="auto">
          <a:xfrm>
            <a:off x="6629400" y="2743201"/>
            <a:ext cx="13716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sz="2000" b="1" dirty="0">
                <a:solidFill>
                  <a:schemeClr val="bg1"/>
                </a:solidFill>
                <a:latin typeface="Tahoma" charset="0"/>
              </a:rPr>
              <a:t>FSU (39%)</a:t>
            </a:r>
          </a:p>
        </p:txBody>
      </p:sp>
      <p:sp>
        <p:nvSpPr>
          <p:cNvPr id="12296" name="Text Box 7"/>
          <p:cNvSpPr txBox="1">
            <a:spLocks noChangeArrowheads="1"/>
          </p:cNvSpPr>
          <p:nvPr/>
        </p:nvSpPr>
        <p:spPr bwMode="auto">
          <a:xfrm>
            <a:off x="4038600" y="2743201"/>
            <a:ext cx="18288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sz="2000" b="1">
                <a:solidFill>
                  <a:schemeClr val="bg1"/>
                </a:solidFill>
                <a:latin typeface="Tahoma" charset="0"/>
              </a:rPr>
              <a:t>Middle East (34%)</a:t>
            </a:r>
          </a:p>
        </p:txBody>
      </p:sp>
      <p:sp>
        <p:nvSpPr>
          <p:cNvPr id="12297" name="Text Box 8"/>
          <p:cNvSpPr txBox="1">
            <a:spLocks noChangeArrowheads="1"/>
          </p:cNvSpPr>
          <p:nvPr/>
        </p:nvSpPr>
        <p:spPr bwMode="auto">
          <a:xfrm>
            <a:off x="3543300" y="1371600"/>
            <a:ext cx="5105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sz="2400" b="1" dirty="0">
                <a:latin typeface="Tahoma" charset="0"/>
              </a:rPr>
              <a:t>5,300 TCF </a:t>
            </a:r>
            <a:r>
              <a:rPr lang="en-US" sz="2000" b="1" dirty="0">
                <a:latin typeface="Tahoma" charset="0"/>
              </a:rPr>
              <a:t>(62 years)</a:t>
            </a:r>
          </a:p>
        </p:txBody>
      </p:sp>
      <p:sp>
        <p:nvSpPr>
          <p:cNvPr id="12298" name="Text Box 9"/>
          <p:cNvSpPr txBox="1">
            <a:spLocks noChangeArrowheads="1"/>
          </p:cNvSpPr>
          <p:nvPr/>
        </p:nvSpPr>
        <p:spPr bwMode="auto">
          <a:xfrm>
            <a:off x="2133600" y="5029200"/>
            <a:ext cx="2286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spcBef>
                <a:spcPct val="50000"/>
              </a:spcBef>
              <a:defRPr/>
            </a:pPr>
            <a:r>
              <a:rPr lang="en-US" sz="1600" b="1">
                <a:solidFill>
                  <a:schemeClr val="accent2"/>
                </a:solidFill>
                <a:latin typeface="Tahoma" charset="0"/>
              </a:rPr>
              <a:t>167 TCF = 7.5 Years</a:t>
            </a:r>
          </a:p>
        </p:txBody>
      </p:sp>
      <p:sp>
        <p:nvSpPr>
          <p:cNvPr id="12299" name="Text Box 10"/>
          <p:cNvSpPr txBox="1">
            <a:spLocks noChangeArrowheads="1"/>
          </p:cNvSpPr>
          <p:nvPr/>
        </p:nvSpPr>
        <p:spPr bwMode="auto">
          <a:xfrm>
            <a:off x="1752600" y="4267201"/>
            <a:ext cx="17526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sz="2000" b="1">
                <a:solidFill>
                  <a:schemeClr val="accent2"/>
                </a:solidFill>
                <a:latin typeface="Tahoma" charset="0"/>
              </a:rPr>
              <a:t>(3%)</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1828800" y="228600"/>
            <a:ext cx="8534400" cy="762000"/>
          </a:xfrm>
          <a:noFill/>
        </p:spPr>
        <p:txBody>
          <a:bodyPr/>
          <a:lstStyle/>
          <a:p>
            <a:pPr algn="ctr" eaLnBrk="1" hangingPunct="1"/>
            <a:r>
              <a:rPr lang="en-US" altLang="en-US" sz="3200" b="1" dirty="0"/>
              <a:t>Reserves by National/</a:t>
            </a:r>
            <a:r>
              <a:rPr lang="en-US" altLang="en-US" sz="3200" b="1" dirty="0">
                <a:solidFill>
                  <a:srgbClr val="CC0000"/>
                </a:solidFill>
              </a:rPr>
              <a:t>Private </a:t>
            </a:r>
            <a:r>
              <a:rPr lang="en-US" altLang="en-US" sz="3200" b="1" dirty="0"/>
              <a:t>Company</a:t>
            </a:r>
          </a:p>
        </p:txBody>
      </p:sp>
      <p:graphicFrame>
        <p:nvGraphicFramePr>
          <p:cNvPr id="1810435" name="Group 3"/>
          <p:cNvGraphicFramePr>
            <a:graphicFrameLocks noGrp="1"/>
          </p:cNvGraphicFramePr>
          <p:nvPr>
            <p:ph type="tbl" idx="1"/>
          </p:nvPr>
        </p:nvGraphicFramePr>
        <p:xfrm>
          <a:off x="1905000" y="1905001"/>
          <a:ext cx="8382000" cy="4084641"/>
        </p:xfrm>
        <a:graphic>
          <a:graphicData uri="http://schemas.openxmlformats.org/drawingml/2006/table">
            <a:tbl>
              <a:tblPr/>
              <a:tblGrid>
                <a:gridCol w="393700">
                  <a:extLst>
                    <a:ext uri="{9D8B030D-6E8A-4147-A177-3AD203B41FA5}">
                      <a16:colId xmlns:a16="http://schemas.microsoft.com/office/drawing/2014/main" val="20000"/>
                    </a:ext>
                  </a:extLst>
                </a:gridCol>
                <a:gridCol w="1655763">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866775">
                  <a:extLst>
                    <a:ext uri="{9D8B030D-6E8A-4147-A177-3AD203B41FA5}">
                      <a16:colId xmlns:a16="http://schemas.microsoft.com/office/drawing/2014/main" val="20003"/>
                    </a:ext>
                  </a:extLst>
                </a:gridCol>
                <a:gridCol w="1281112">
                  <a:extLst>
                    <a:ext uri="{9D8B030D-6E8A-4147-A177-3AD203B41FA5}">
                      <a16:colId xmlns:a16="http://schemas.microsoft.com/office/drawing/2014/main" val="20004"/>
                    </a:ext>
                  </a:extLst>
                </a:gridCol>
                <a:gridCol w="427038">
                  <a:extLst>
                    <a:ext uri="{9D8B030D-6E8A-4147-A177-3AD203B41FA5}">
                      <a16:colId xmlns:a16="http://schemas.microsoft.com/office/drawing/2014/main" val="20005"/>
                    </a:ext>
                  </a:extLst>
                </a:gridCol>
                <a:gridCol w="1109662">
                  <a:extLst>
                    <a:ext uri="{9D8B030D-6E8A-4147-A177-3AD203B41FA5}">
                      <a16:colId xmlns:a16="http://schemas.microsoft.com/office/drawing/2014/main" val="20006"/>
                    </a:ext>
                  </a:extLst>
                </a:gridCol>
                <a:gridCol w="1419225">
                  <a:extLst>
                    <a:ext uri="{9D8B030D-6E8A-4147-A177-3AD203B41FA5}">
                      <a16:colId xmlns:a16="http://schemas.microsoft.com/office/drawing/2014/main" val="20007"/>
                    </a:ext>
                  </a:extLst>
                </a:gridCol>
                <a:gridCol w="619125">
                  <a:extLst>
                    <a:ext uri="{9D8B030D-6E8A-4147-A177-3AD203B41FA5}">
                      <a16:colId xmlns:a16="http://schemas.microsoft.com/office/drawing/2014/main" val="20008"/>
                    </a:ext>
                  </a:extLst>
                </a:gridCol>
              </a:tblGrid>
              <a:tr h="381000">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a:t>
                      </a:r>
                    </a:p>
                  </a:txBody>
                  <a:tcPr marL="45720" marR="45720" horzOverflow="overflow">
                    <a:lnL w="57150" cap="flat" cmpd="sng" algn="ctr">
                      <a:solidFill>
                        <a:schemeClr val="tx1"/>
                      </a:solidFill>
                      <a:prstDash val="solid"/>
                      <a:round/>
                      <a:headEnd type="none" w="sm" len="sm"/>
                      <a:tailEnd type="none" w="sm" len="sm"/>
                    </a:lnL>
                    <a:lnR>
                      <a:noFill/>
                    </a:lnR>
                    <a:lnT w="5715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Gazprom</a:t>
                      </a:r>
                    </a:p>
                  </a:txBody>
                  <a:tcPr marL="45720" marR="45720" horzOverflow="overflow">
                    <a:lnL>
                      <a:noFill/>
                    </a:lnL>
                    <a:lnR>
                      <a:noFill/>
                    </a:lnR>
                    <a:lnT w="5715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cs typeface="Arial" charset="0"/>
                        </a:rPr>
                        <a:t>1,700</a:t>
                      </a:r>
                      <a:endParaRPr kumimoji="0" lang="en-US" sz="1600" b="0" i="0" u="none" strike="noStrike" cap="none" normalizeH="0" baseline="0">
                        <a:ln>
                          <a:noFill/>
                        </a:ln>
                        <a:solidFill>
                          <a:srgbClr val="000410"/>
                        </a:solidFill>
                        <a:effectLst/>
                        <a:latin typeface="Tahoma" pitchFamily="34" charset="0"/>
                      </a:endParaRPr>
                    </a:p>
                  </a:txBody>
                  <a:tcPr marL="45720" marR="45720" horzOverflow="overflow">
                    <a:lnL>
                      <a:noFill/>
                    </a:lnL>
                    <a:lnR w="38100" cap="flat" cmpd="sng" algn="ctr">
                      <a:solidFill>
                        <a:schemeClr val="tx1"/>
                      </a:solidFill>
                      <a:prstDash val="solid"/>
                      <a:round/>
                      <a:headEnd type="none" w="sm" len="sm"/>
                      <a:tailEnd type="none" w="sm" len="sm"/>
                    </a:lnR>
                    <a:lnT w="5715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11</a:t>
                      </a:r>
                    </a:p>
                  </a:txBody>
                  <a:tcPr marL="45720" marR="45720" horzOverflow="overflow">
                    <a:lnL w="38100" cap="flat" cmpd="sng" algn="ctr">
                      <a:solidFill>
                        <a:schemeClr val="tx1"/>
                      </a:solidFill>
                      <a:prstDash val="solid"/>
                      <a:round/>
                      <a:headEnd type="none" w="sm" len="sm"/>
                      <a:tailEnd type="none" w="sm" len="sm"/>
                    </a:lnL>
                    <a:lnR>
                      <a:noFill/>
                    </a:lnR>
                    <a:lnT w="5715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Petronas</a:t>
                      </a:r>
                    </a:p>
                  </a:txBody>
                  <a:tcPr marL="45720" marR="45720" horzOverflow="overflow">
                    <a:lnL>
                      <a:noFill/>
                    </a:lnL>
                    <a:lnR>
                      <a:noFill/>
                    </a:lnR>
                    <a:lnT w="5715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81</a:t>
                      </a:r>
                    </a:p>
                  </a:txBody>
                  <a:tcPr marL="45720" marR="45720" horzOverflow="overflow">
                    <a:lnL>
                      <a:noFill/>
                    </a:lnL>
                    <a:lnR w="38100" cap="flat" cmpd="sng" algn="ctr">
                      <a:solidFill>
                        <a:schemeClr val="tx1"/>
                      </a:solidFill>
                      <a:prstDash val="solid"/>
                      <a:round/>
                      <a:headEnd type="none" w="sm" len="sm"/>
                      <a:tailEnd type="none" w="sm" len="sm"/>
                    </a:lnR>
                    <a:lnT w="5715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21</a:t>
                      </a:r>
                    </a:p>
                  </a:txBody>
                  <a:tcPr marL="45720" marR="45720" horzOverflow="overflow">
                    <a:lnL w="38100" cap="flat" cmpd="sng" algn="ctr">
                      <a:solidFill>
                        <a:schemeClr val="tx1"/>
                      </a:solidFill>
                      <a:prstDash val="solid"/>
                      <a:round/>
                      <a:headEnd type="none" w="sm" len="sm"/>
                      <a:tailEnd type="none" w="sm" len="sm"/>
                    </a:lnL>
                    <a:lnR>
                      <a:noFill/>
                    </a:lnR>
                    <a:lnT w="5715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Oman</a:t>
                      </a:r>
                    </a:p>
                  </a:txBody>
                  <a:tcPr marL="45720" marR="45720" horzOverflow="overflow">
                    <a:lnL>
                      <a:noFill/>
                    </a:lnL>
                    <a:lnR>
                      <a:noFill/>
                    </a:lnR>
                    <a:lnT w="5715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29</a:t>
                      </a:r>
                    </a:p>
                  </a:txBody>
                  <a:tcPr marL="45720" marR="45720" horzOverflow="overflow">
                    <a:lnL>
                      <a:noFill/>
                    </a:lnL>
                    <a:lnR w="57150" cap="flat" cmpd="sng" algn="ctr">
                      <a:solidFill>
                        <a:schemeClr val="tx1"/>
                      </a:solidFill>
                      <a:prstDash val="solid"/>
                      <a:round/>
                      <a:headEnd type="none" w="sm" len="sm"/>
                      <a:tailEnd type="none" w="sm" len="sm"/>
                    </a:lnR>
                    <a:lnT w="5715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411163">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2</a:t>
                      </a:r>
                    </a:p>
                  </a:txBody>
                  <a:tcPr marL="45720" marR="45720" horzOverflow="overflow">
                    <a:lnL w="5715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NIOC</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812</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12</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Pertamina</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72</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22</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India</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18</a:t>
                      </a:r>
                    </a:p>
                  </a:txBody>
                  <a:tcPr marL="45720" marR="45720" horzOverflow="overflow">
                    <a:lnL>
                      <a:noFill/>
                    </a:lnL>
                    <a:lnR w="5715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412750">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3</a:t>
                      </a:r>
                    </a:p>
                  </a:txBody>
                  <a:tcPr marL="45720" marR="45720" horzOverflow="overflow">
                    <a:lnL w="5715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Qatar Petroleum</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300</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13</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Uzbekistan</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66</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23</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TotalFinaElf</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17</a:t>
                      </a:r>
                    </a:p>
                  </a:txBody>
                  <a:tcPr marL="45720" marR="45720" horzOverflow="overflow">
                    <a:lnL>
                      <a:noFill/>
                    </a:lnL>
                    <a:lnR w="5715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411163">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4</a:t>
                      </a:r>
                    </a:p>
                  </a:txBody>
                  <a:tcPr marL="45720" marR="45720" horzOverflow="overflow">
                    <a:lnL w="5715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Saudi Aramco</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204</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14</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Shell</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60</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24</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Petrobras</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15</a:t>
                      </a:r>
                    </a:p>
                  </a:txBody>
                  <a:tcPr marL="45720" marR="45720" horzOverflow="overflow">
                    <a:lnL>
                      <a:noFill/>
                    </a:lnL>
                    <a:lnR w="5715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411163">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5</a:t>
                      </a:r>
                    </a:p>
                  </a:txBody>
                  <a:tcPr marL="45720" marR="45720" horzOverflow="overflow">
                    <a:lnL w="5715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Abu Dhabi</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196</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15</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ExxonMobil</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57</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25</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Brunei</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14</a:t>
                      </a:r>
                    </a:p>
                  </a:txBody>
                  <a:tcPr marL="45720" marR="45720" horzOverflow="overflow">
                    <a:lnL>
                      <a:noFill/>
                    </a:lnL>
                    <a:lnR w="5715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411163">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6</a:t>
                      </a:r>
                    </a:p>
                  </a:txBody>
                  <a:tcPr marL="45720" marR="45720" horzOverflow="overflow">
                    <a:lnL w="5715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PdVSA</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142</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16</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Kuwait NOC</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52</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26</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ENI</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13</a:t>
                      </a:r>
                    </a:p>
                  </a:txBody>
                  <a:tcPr marL="45720" marR="45720" horzOverflow="overflow">
                    <a:lnL>
                      <a:noFill/>
                    </a:lnL>
                    <a:lnR w="5715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411163">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7</a:t>
                      </a:r>
                    </a:p>
                  </a:txBody>
                  <a:tcPr marL="45720" marR="45720" horzOverflow="overflow">
                    <a:lnL w="5715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Sonatrach</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130</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17</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China</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48</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27</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PA Thailand</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12</a:t>
                      </a:r>
                    </a:p>
                  </a:txBody>
                  <a:tcPr marL="45720" marR="45720" horzOverflow="overflow">
                    <a:lnL>
                      <a:noFill/>
                    </a:lnL>
                    <a:lnR w="5715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412750">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8</a:t>
                      </a:r>
                    </a:p>
                  </a:txBody>
                  <a:tcPr marL="45720" marR="45720" horzOverflow="overflow">
                    <a:lnL w="5715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Nigeria NOC</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114</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18</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Libya NOC</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46</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28</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Repsol YPF</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12</a:t>
                      </a:r>
                    </a:p>
                  </a:txBody>
                  <a:tcPr marL="45720" marR="45720" horzOverflow="overflow">
                    <a:lnL>
                      <a:noFill/>
                    </a:lnL>
                    <a:lnR w="5715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r h="411163">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9</a:t>
                      </a:r>
                    </a:p>
                  </a:txBody>
                  <a:tcPr marL="45720" marR="45720" horzOverflow="overflow">
                    <a:lnL w="5715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Iraq</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109</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19</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BP</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37</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29</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Statoil</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12</a:t>
                      </a:r>
                    </a:p>
                  </a:txBody>
                  <a:tcPr marL="45720" marR="45720" horzOverflow="overflow">
                    <a:lnL>
                      <a:noFill/>
                    </a:lnL>
                    <a:lnR w="5715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8"/>
                  </a:ext>
                </a:extLst>
              </a:tr>
              <a:tr h="411163">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10</a:t>
                      </a:r>
                    </a:p>
                  </a:txBody>
                  <a:tcPr marL="45720" marR="45720" horzOverflow="overflow">
                    <a:lnL w="5715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Turkmenistan</a:t>
                      </a:r>
                    </a:p>
                  </a:txBody>
                  <a:tcPr marL="45720" marR="45720" horzOverflow="overflow">
                    <a:lnL>
                      <a:noFill/>
                    </a:lnL>
                    <a:lnR>
                      <a:noFill/>
                    </a:lnR>
                    <a:lnT w="12700"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101</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20</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Pemex</a:t>
                      </a:r>
                    </a:p>
                  </a:txBody>
                  <a:tcPr marL="45720" marR="45720" horzOverflow="overflow">
                    <a:lnL>
                      <a:noFill/>
                    </a:lnL>
                    <a:lnR>
                      <a:noFill/>
                    </a:lnR>
                    <a:lnT w="12700"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30</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30</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Texaco</a:t>
                      </a:r>
                    </a:p>
                  </a:txBody>
                  <a:tcPr marL="45720" marR="45720" horzOverflow="overflow">
                    <a:lnL>
                      <a:noFill/>
                    </a:lnL>
                    <a:lnR>
                      <a:noFill/>
                    </a:lnR>
                    <a:lnT w="12700"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10</a:t>
                      </a:r>
                    </a:p>
                  </a:txBody>
                  <a:tcPr marL="45720" marR="45720" horzOverflow="overflow">
                    <a:lnL>
                      <a:noFill/>
                    </a:lnL>
                    <a:lnR w="5715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9"/>
                  </a:ext>
                </a:extLst>
              </a:tr>
            </a:tbl>
          </a:graphicData>
        </a:graphic>
      </p:graphicFrame>
      <p:sp>
        <p:nvSpPr>
          <p:cNvPr id="44140"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08D78CAD-A12F-439C-81EB-C95620AFEEEB}" type="slidenum">
              <a:rPr lang="en-US" altLang="en-US" sz="1200">
                <a:solidFill>
                  <a:srgbClr val="898989"/>
                </a:solidFill>
              </a:rPr>
              <a:pPr/>
              <a:t>45</a:t>
            </a:fld>
            <a:endParaRPr lang="en-US" altLang="en-US" sz="1200">
              <a:solidFill>
                <a:srgbClr val="898989"/>
              </a:solidFill>
            </a:endParaRPr>
          </a:p>
        </p:txBody>
      </p:sp>
      <p:sp>
        <p:nvSpPr>
          <p:cNvPr id="13422" name="Text Box 109"/>
          <p:cNvSpPr txBox="1">
            <a:spLocks noChangeArrowheads="1"/>
          </p:cNvSpPr>
          <p:nvPr/>
        </p:nvSpPr>
        <p:spPr bwMode="auto">
          <a:xfrm>
            <a:off x="3581400" y="1219200"/>
            <a:ext cx="5105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sz="2400" b="1" dirty="0">
                <a:latin typeface="Tahoma" charset="0"/>
              </a:rPr>
              <a:t>(TCF)</a:t>
            </a:r>
          </a:p>
        </p:txBody>
      </p:sp>
    </p:spTree>
  </p:cSld>
  <p:clrMapOvr>
    <a:masterClrMapping/>
  </p:clrMapOvr>
  <p:transition>
    <p:sndAc>
      <p:endSnd/>
    </p:sndAc>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176684F7-C1FD-4539-ABAA-C13D649571EE}" type="slidenum">
              <a:rPr lang="en-US" altLang="en-US" sz="1200">
                <a:solidFill>
                  <a:srgbClr val="898989"/>
                </a:solidFill>
              </a:rPr>
              <a:pPr/>
              <a:t>46</a:t>
            </a:fld>
            <a:endParaRPr lang="en-US" altLang="en-US" sz="1200">
              <a:solidFill>
                <a:srgbClr val="898989"/>
              </a:solidFill>
            </a:endParaRPr>
          </a:p>
        </p:txBody>
      </p:sp>
      <p:sp>
        <p:nvSpPr>
          <p:cNvPr id="14339" name="Rectangle 2"/>
          <p:cNvSpPr>
            <a:spLocks noChangeArrowheads="1"/>
          </p:cNvSpPr>
          <p:nvPr/>
        </p:nvSpPr>
        <p:spPr bwMode="auto">
          <a:xfrm>
            <a:off x="3136106" y="304801"/>
            <a:ext cx="5919788"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nchor="ctr"/>
          <a:lstStyle/>
          <a:p>
            <a:pPr algn="ctr" defTabSz="473075">
              <a:buClr>
                <a:srgbClr val="000000"/>
              </a:buClr>
              <a:buSzPct val="90000"/>
              <a:defRPr/>
            </a:pPr>
            <a:r>
              <a:rPr lang="en-US" sz="2800" b="1" dirty="0">
                <a:solidFill>
                  <a:srgbClr val="000000"/>
                </a:solidFill>
                <a:latin typeface="Tahoma" charset="0"/>
                <a:ea typeface="ＭＳ Ｐゴシック" charset="0"/>
              </a:rPr>
              <a:t>Gas Monetization Options</a:t>
            </a:r>
            <a:endParaRPr lang="en-US" sz="2800" dirty="0">
              <a:latin typeface="Tahoma" charset="0"/>
              <a:ea typeface="ＭＳ Ｐゴシック" charset="0"/>
            </a:endParaRPr>
          </a:p>
        </p:txBody>
      </p:sp>
      <p:pic>
        <p:nvPicPr>
          <p:cNvPr id="46083" name="Picture 3" descr="FLARE-Circular"/>
          <p:cNvPicPr>
            <a:picLocks noChangeAspect="1" noChangeArrowheads="1"/>
          </p:cNvPicPr>
          <p:nvPr/>
        </p:nvPicPr>
        <p:blipFill>
          <a:blip r:embed="rId3" cstate="print">
            <a:lum bright="12000" contrast="18000"/>
            <a:extLst>
              <a:ext uri="{28A0092B-C50C-407E-A947-70E740481C1C}">
                <a14:useLocalDpi xmlns:a14="http://schemas.microsoft.com/office/drawing/2010/main" val="0"/>
              </a:ext>
            </a:extLst>
          </a:blip>
          <a:srcRect/>
          <a:stretch>
            <a:fillRect/>
          </a:stretch>
        </p:blipFill>
        <p:spPr bwMode="auto">
          <a:xfrm>
            <a:off x="2438400" y="2209801"/>
            <a:ext cx="2414588" cy="2411413"/>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 Box 4"/>
          <p:cNvSpPr txBox="1">
            <a:spLocks noChangeArrowheads="1"/>
          </p:cNvSpPr>
          <p:nvPr/>
        </p:nvSpPr>
        <p:spPr bwMode="auto">
          <a:xfrm>
            <a:off x="5029200" y="1828801"/>
            <a:ext cx="5105400" cy="25320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defRPr/>
            </a:pPr>
            <a:r>
              <a:rPr kumimoji="1" lang="en-US" sz="3600" b="1" dirty="0">
                <a:solidFill>
                  <a:srgbClr val="000000"/>
                </a:solidFill>
                <a:latin typeface="Tahoma" charset="0"/>
              </a:rPr>
              <a:t>Problem:</a:t>
            </a:r>
            <a:endParaRPr kumimoji="1" lang="en-US" sz="3600" dirty="0">
              <a:solidFill>
                <a:srgbClr val="000000"/>
              </a:solidFill>
              <a:latin typeface="Tahoma" charset="0"/>
            </a:endParaRPr>
          </a:p>
          <a:p>
            <a:pPr algn="l">
              <a:defRPr/>
            </a:pPr>
            <a:r>
              <a:rPr kumimoji="1" lang="en-US" sz="2800" dirty="0">
                <a:latin typeface="Tahoma" charset="0"/>
              </a:rPr>
              <a:t>80% of natural gas or</a:t>
            </a:r>
            <a:r>
              <a:rPr kumimoji="1" lang="en-US" sz="4000" dirty="0">
                <a:latin typeface="Maiandra GD" charset="0"/>
              </a:rPr>
              <a:t> </a:t>
            </a:r>
          </a:p>
          <a:p>
            <a:pPr algn="l">
              <a:defRPr/>
            </a:pPr>
            <a:r>
              <a:rPr kumimoji="1" lang="en-US" sz="2800" dirty="0">
                <a:latin typeface="Tahoma" charset="0"/>
              </a:rPr>
              <a:t>800+ billion BOE of natural  gas too remote from market - currently flared or shut-in</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F04D0835-ADBC-44AC-A4E6-DD089B9329AE}" type="slidenum">
              <a:rPr lang="en-US" altLang="en-US" sz="1200">
                <a:solidFill>
                  <a:srgbClr val="898989"/>
                </a:solidFill>
              </a:rPr>
              <a:pPr/>
              <a:t>47</a:t>
            </a:fld>
            <a:endParaRPr lang="en-US" altLang="en-US" sz="1200">
              <a:solidFill>
                <a:srgbClr val="898989"/>
              </a:solidFill>
            </a:endParaRPr>
          </a:p>
        </p:txBody>
      </p:sp>
      <p:sp>
        <p:nvSpPr>
          <p:cNvPr id="15363" name="Text Box 2"/>
          <p:cNvSpPr txBox="1">
            <a:spLocks noChangeArrowheads="1"/>
          </p:cNvSpPr>
          <p:nvPr/>
        </p:nvSpPr>
        <p:spPr bwMode="auto">
          <a:xfrm>
            <a:off x="3200400" y="304801"/>
            <a:ext cx="57912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sz="2800" b="1" dirty="0">
                <a:latin typeface="Arial" charset="0"/>
              </a:rPr>
              <a:t>US Energy Consumption</a:t>
            </a:r>
          </a:p>
        </p:txBody>
      </p:sp>
      <p:graphicFrame>
        <p:nvGraphicFramePr>
          <p:cNvPr id="48131" name="Object 4"/>
          <p:cNvGraphicFramePr>
            <a:graphicFrameLocks noChangeAspect="1"/>
          </p:cNvGraphicFramePr>
          <p:nvPr/>
        </p:nvGraphicFramePr>
        <p:xfrm>
          <a:off x="3200400" y="1295400"/>
          <a:ext cx="6070600" cy="4648200"/>
        </p:xfrm>
        <a:graphic>
          <a:graphicData uri="http://schemas.openxmlformats.org/presentationml/2006/ole">
            <mc:AlternateContent xmlns:mc="http://schemas.openxmlformats.org/markup-compatibility/2006">
              <mc:Choice xmlns:v="urn:schemas-microsoft-com:vml" Requires="v">
                <p:oleObj name="Chart" r:id="rId3" imgW="6067313" imgH="4028959" progId="MSGraph.Chart.8">
                  <p:embed followColorScheme="full"/>
                </p:oleObj>
              </mc:Choice>
              <mc:Fallback>
                <p:oleObj name="Chart" r:id="rId3" imgW="6067313" imgH="4028959" progId="MSGraph.Chart.8">
                  <p:embed followColorScheme="full"/>
                  <p:pic>
                    <p:nvPicPr>
                      <p:cNvPr id="48131" name="Object 4"/>
                      <p:cNvPicPr>
                        <a:picLocks noChangeAspect="1" noChangeArrowheads="1"/>
                      </p:cNvPicPr>
                      <p:nvPr/>
                    </p:nvPicPr>
                    <p:blipFill>
                      <a:blip r:embed="rId4"/>
                      <a:srcRect/>
                      <a:stretch>
                        <a:fillRect/>
                      </a:stretch>
                    </p:blipFill>
                    <p:spPr bwMode="auto">
                      <a:xfrm>
                        <a:off x="3200400" y="1295400"/>
                        <a:ext cx="6070600" cy="464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692A5483-088E-4C8F-BD04-39436460C17E}" type="slidenum">
              <a:rPr lang="en-US" altLang="en-US" sz="1200">
                <a:solidFill>
                  <a:srgbClr val="898989"/>
                </a:solidFill>
              </a:rPr>
              <a:pPr/>
              <a:t>48</a:t>
            </a:fld>
            <a:endParaRPr lang="en-US" altLang="en-US" sz="1200">
              <a:solidFill>
                <a:srgbClr val="898989"/>
              </a:solidFill>
            </a:endParaRPr>
          </a:p>
        </p:txBody>
      </p:sp>
      <p:sp>
        <p:nvSpPr>
          <p:cNvPr id="11267" name="Rectangle 2"/>
          <p:cNvSpPr>
            <a:spLocks noChangeArrowheads="1"/>
          </p:cNvSpPr>
          <p:nvPr/>
        </p:nvSpPr>
        <p:spPr bwMode="auto">
          <a:xfrm>
            <a:off x="3136106" y="304801"/>
            <a:ext cx="5919788"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nchor="ctr"/>
          <a:lstStyle/>
          <a:p>
            <a:pPr algn="ctr" defTabSz="473075">
              <a:buClr>
                <a:srgbClr val="000000"/>
              </a:buClr>
              <a:buSzPct val="90000"/>
              <a:defRPr/>
            </a:pPr>
            <a:r>
              <a:rPr lang="en-US" sz="2800" b="1" dirty="0">
                <a:solidFill>
                  <a:srgbClr val="000000"/>
                </a:solidFill>
                <a:latin typeface="Tahoma" charset="0"/>
                <a:ea typeface="ＭＳ Ｐゴシック" charset="0"/>
              </a:rPr>
              <a:t>World Natural Gas Consumption</a:t>
            </a:r>
            <a:endParaRPr lang="en-US" sz="2800" dirty="0">
              <a:latin typeface="Tahoma" charset="0"/>
              <a:ea typeface="ＭＳ Ｐゴシック" charset="0"/>
            </a:endParaRPr>
          </a:p>
        </p:txBody>
      </p:sp>
      <p:graphicFrame>
        <p:nvGraphicFramePr>
          <p:cNvPr id="39939" name="Object 3"/>
          <p:cNvGraphicFramePr>
            <a:graphicFrameLocks noChangeAspect="1"/>
          </p:cNvGraphicFramePr>
          <p:nvPr/>
        </p:nvGraphicFramePr>
        <p:xfrm>
          <a:off x="2514601" y="1371600"/>
          <a:ext cx="7185025" cy="4846638"/>
        </p:xfrm>
        <a:graphic>
          <a:graphicData uri="http://schemas.openxmlformats.org/presentationml/2006/ole">
            <mc:AlternateContent xmlns:mc="http://schemas.openxmlformats.org/markup-compatibility/2006">
              <mc:Choice xmlns:v="urn:schemas-microsoft-com:vml" Requires="v">
                <p:oleObj name="Chart" r:id="rId3" imgW="7181944" imgH="4848096" progId="MSGraph.Chart.8">
                  <p:embed followColorScheme="full"/>
                </p:oleObj>
              </mc:Choice>
              <mc:Fallback>
                <p:oleObj name="Chart" r:id="rId3" imgW="7181944" imgH="4848096" progId="MSGraph.Chart.8">
                  <p:embed followColorScheme="full"/>
                  <p:pic>
                    <p:nvPicPr>
                      <p:cNvPr id="39939" name="Object 3"/>
                      <p:cNvPicPr>
                        <a:picLocks noChangeAspect="1" noChangeArrowheads="1"/>
                      </p:cNvPicPr>
                      <p:nvPr/>
                    </p:nvPicPr>
                    <p:blipFill>
                      <a:blip r:embed="rId4"/>
                      <a:srcRect/>
                      <a:stretch>
                        <a:fillRect/>
                      </a:stretch>
                    </p:blipFill>
                    <p:spPr bwMode="auto">
                      <a:xfrm>
                        <a:off x="2514601" y="1371600"/>
                        <a:ext cx="7185025" cy="4846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1269" name="Text Box 4"/>
          <p:cNvSpPr txBox="1">
            <a:spLocks noChangeArrowheads="1"/>
          </p:cNvSpPr>
          <p:nvPr/>
        </p:nvSpPr>
        <p:spPr bwMode="auto">
          <a:xfrm>
            <a:off x="8001000" y="1828801"/>
            <a:ext cx="12192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sz="2000" b="1">
                <a:solidFill>
                  <a:schemeClr val="accent2"/>
                </a:solidFill>
                <a:latin typeface="Tahoma" charset="0"/>
              </a:rPr>
              <a:t>USA (27%)</a:t>
            </a:r>
          </a:p>
        </p:txBody>
      </p:sp>
      <p:sp>
        <p:nvSpPr>
          <p:cNvPr id="11270" name="Text Box 5"/>
          <p:cNvSpPr txBox="1">
            <a:spLocks noChangeArrowheads="1"/>
          </p:cNvSpPr>
          <p:nvPr/>
        </p:nvSpPr>
        <p:spPr bwMode="auto">
          <a:xfrm>
            <a:off x="2362200" y="2286000"/>
            <a:ext cx="12954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sz="1800" b="1">
                <a:latin typeface="Tahoma" charset="0"/>
              </a:rPr>
              <a:t>All Other (21%)</a:t>
            </a:r>
          </a:p>
        </p:txBody>
      </p:sp>
      <p:sp>
        <p:nvSpPr>
          <p:cNvPr id="11271" name="Text Box 6"/>
          <p:cNvSpPr txBox="1">
            <a:spLocks noChangeArrowheads="1"/>
          </p:cNvSpPr>
          <p:nvPr/>
        </p:nvSpPr>
        <p:spPr bwMode="auto">
          <a:xfrm>
            <a:off x="2209800" y="4572001"/>
            <a:ext cx="11430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sz="2000" b="1">
                <a:solidFill>
                  <a:srgbClr val="800080"/>
                </a:solidFill>
                <a:latin typeface="Tahoma" charset="0"/>
              </a:rPr>
              <a:t>A/P (10%)</a:t>
            </a:r>
          </a:p>
        </p:txBody>
      </p:sp>
      <p:sp>
        <p:nvSpPr>
          <p:cNvPr id="11272" name="Text Box 7"/>
          <p:cNvSpPr txBox="1">
            <a:spLocks noChangeArrowheads="1"/>
          </p:cNvSpPr>
          <p:nvPr/>
        </p:nvSpPr>
        <p:spPr bwMode="auto">
          <a:xfrm>
            <a:off x="5486400" y="5334001"/>
            <a:ext cx="11430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sz="2000" b="1">
                <a:solidFill>
                  <a:srgbClr val="CC0000"/>
                </a:solidFill>
                <a:latin typeface="Tahoma" charset="0"/>
              </a:rPr>
              <a:t>FSU (23%)</a:t>
            </a:r>
          </a:p>
        </p:txBody>
      </p:sp>
      <p:sp>
        <p:nvSpPr>
          <p:cNvPr id="11273" name="Text Box 8"/>
          <p:cNvSpPr txBox="1">
            <a:spLocks noChangeArrowheads="1"/>
          </p:cNvSpPr>
          <p:nvPr/>
        </p:nvSpPr>
        <p:spPr bwMode="auto">
          <a:xfrm>
            <a:off x="8915400" y="4648201"/>
            <a:ext cx="13716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sz="2000" b="1">
                <a:solidFill>
                  <a:srgbClr val="CC6600"/>
                </a:solidFill>
                <a:latin typeface="Tahoma" charset="0"/>
              </a:rPr>
              <a:t>EU (19%)</a:t>
            </a:r>
          </a:p>
        </p:txBody>
      </p:sp>
      <p:sp>
        <p:nvSpPr>
          <p:cNvPr id="11274" name="Text Box 9"/>
          <p:cNvSpPr txBox="1">
            <a:spLocks noChangeArrowheads="1"/>
          </p:cNvSpPr>
          <p:nvPr/>
        </p:nvSpPr>
        <p:spPr bwMode="auto">
          <a:xfrm>
            <a:off x="3581400" y="1219200"/>
            <a:ext cx="5105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sz="2400" b="1">
                <a:latin typeface="Tahoma" charset="0"/>
              </a:rPr>
              <a:t>85 TCF/yr (232 BCFD)</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6D54B0A1-D9D8-48A3-89D3-223440BE41DE}" type="slidenum">
              <a:rPr lang="en-US" altLang="en-US" sz="1200">
                <a:solidFill>
                  <a:srgbClr val="898989"/>
                </a:solidFill>
              </a:rPr>
              <a:pPr/>
              <a:t>49</a:t>
            </a:fld>
            <a:endParaRPr lang="en-US" altLang="en-US" sz="1200">
              <a:solidFill>
                <a:srgbClr val="898989"/>
              </a:solidFill>
            </a:endParaRPr>
          </a:p>
        </p:txBody>
      </p:sp>
      <p:sp>
        <p:nvSpPr>
          <p:cNvPr id="12291" name="Rectangle 2"/>
          <p:cNvSpPr>
            <a:spLocks noChangeArrowheads="1"/>
          </p:cNvSpPr>
          <p:nvPr/>
        </p:nvSpPr>
        <p:spPr bwMode="auto">
          <a:xfrm>
            <a:off x="3200400" y="304801"/>
            <a:ext cx="5919788"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nchor="ctr"/>
          <a:lstStyle/>
          <a:p>
            <a:pPr algn="ctr" defTabSz="473075">
              <a:buClr>
                <a:srgbClr val="000000"/>
              </a:buClr>
              <a:buSzPct val="90000"/>
              <a:defRPr/>
            </a:pPr>
            <a:r>
              <a:rPr lang="en-US" sz="2800" b="1">
                <a:solidFill>
                  <a:srgbClr val="000000"/>
                </a:solidFill>
                <a:latin typeface="Tahoma" charset="0"/>
                <a:ea typeface="ＭＳ Ｐゴシック" charset="0"/>
              </a:rPr>
              <a:t>World Natural Gas Reserves</a:t>
            </a:r>
            <a:endParaRPr lang="en-US" sz="2800">
              <a:latin typeface="Tahoma" charset="0"/>
              <a:ea typeface="ＭＳ Ｐゴシック" charset="0"/>
            </a:endParaRPr>
          </a:p>
        </p:txBody>
      </p:sp>
      <p:graphicFrame>
        <p:nvGraphicFramePr>
          <p:cNvPr id="41987" name="Object 3"/>
          <p:cNvGraphicFramePr>
            <a:graphicFrameLocks noChangeAspect="1"/>
          </p:cNvGraphicFramePr>
          <p:nvPr/>
        </p:nvGraphicFramePr>
        <p:xfrm>
          <a:off x="2509839" y="1403350"/>
          <a:ext cx="7185025" cy="4846638"/>
        </p:xfrm>
        <a:graphic>
          <a:graphicData uri="http://schemas.openxmlformats.org/presentationml/2006/ole">
            <mc:AlternateContent xmlns:mc="http://schemas.openxmlformats.org/markup-compatibility/2006">
              <mc:Choice xmlns:v="urn:schemas-microsoft-com:vml" Requires="v">
                <p:oleObj name="Chart" r:id="rId3" imgW="7181944" imgH="4848096" progId="MSGraph.Chart.8">
                  <p:embed followColorScheme="full"/>
                </p:oleObj>
              </mc:Choice>
              <mc:Fallback>
                <p:oleObj name="Chart" r:id="rId3" imgW="7181944" imgH="4848096" progId="MSGraph.Chart.8">
                  <p:embed followColorScheme="full"/>
                  <p:pic>
                    <p:nvPicPr>
                      <p:cNvPr id="41987" name="Object 3"/>
                      <p:cNvPicPr>
                        <a:picLocks noChangeAspect="1" noChangeArrowheads="1"/>
                      </p:cNvPicPr>
                      <p:nvPr/>
                    </p:nvPicPr>
                    <p:blipFill>
                      <a:blip r:embed="rId4"/>
                      <a:srcRect/>
                      <a:stretch>
                        <a:fillRect/>
                      </a:stretch>
                    </p:blipFill>
                    <p:spPr bwMode="auto">
                      <a:xfrm>
                        <a:off x="2509839" y="1403350"/>
                        <a:ext cx="7185025" cy="4846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2293" name="Text Box 4"/>
          <p:cNvSpPr txBox="1">
            <a:spLocks noChangeArrowheads="1"/>
          </p:cNvSpPr>
          <p:nvPr/>
        </p:nvSpPr>
        <p:spPr bwMode="auto">
          <a:xfrm>
            <a:off x="2209800" y="4648200"/>
            <a:ext cx="838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spcBef>
                <a:spcPct val="50000"/>
              </a:spcBef>
              <a:defRPr/>
            </a:pPr>
            <a:r>
              <a:rPr lang="en-US" sz="2400" b="1">
                <a:solidFill>
                  <a:schemeClr val="accent2"/>
                </a:solidFill>
                <a:latin typeface="Tahoma" charset="0"/>
              </a:rPr>
              <a:t>USA</a:t>
            </a:r>
          </a:p>
        </p:txBody>
      </p:sp>
      <p:sp>
        <p:nvSpPr>
          <p:cNvPr id="12294" name="Text Box 5"/>
          <p:cNvSpPr txBox="1">
            <a:spLocks noChangeArrowheads="1"/>
          </p:cNvSpPr>
          <p:nvPr/>
        </p:nvSpPr>
        <p:spPr bwMode="auto">
          <a:xfrm>
            <a:off x="5029200" y="3657601"/>
            <a:ext cx="17526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sz="2000" b="1" dirty="0">
                <a:solidFill>
                  <a:schemeClr val="bg1"/>
                </a:solidFill>
                <a:latin typeface="Tahoma" charset="0"/>
              </a:rPr>
              <a:t>All Other (24%)</a:t>
            </a:r>
          </a:p>
        </p:txBody>
      </p:sp>
      <p:sp>
        <p:nvSpPr>
          <p:cNvPr id="12295" name="Text Box 6"/>
          <p:cNvSpPr txBox="1">
            <a:spLocks noChangeArrowheads="1"/>
          </p:cNvSpPr>
          <p:nvPr/>
        </p:nvSpPr>
        <p:spPr bwMode="auto">
          <a:xfrm>
            <a:off x="6629400" y="2743201"/>
            <a:ext cx="13716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sz="2000" b="1">
                <a:solidFill>
                  <a:schemeClr val="bg1"/>
                </a:solidFill>
                <a:latin typeface="Tahoma" charset="0"/>
              </a:rPr>
              <a:t>FSU (39%)</a:t>
            </a:r>
          </a:p>
        </p:txBody>
      </p:sp>
      <p:sp>
        <p:nvSpPr>
          <p:cNvPr id="12296" name="Text Box 7"/>
          <p:cNvSpPr txBox="1">
            <a:spLocks noChangeArrowheads="1"/>
          </p:cNvSpPr>
          <p:nvPr/>
        </p:nvSpPr>
        <p:spPr bwMode="auto">
          <a:xfrm>
            <a:off x="4038600" y="2743201"/>
            <a:ext cx="18288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sz="2000" b="1">
                <a:solidFill>
                  <a:schemeClr val="bg1"/>
                </a:solidFill>
                <a:latin typeface="Tahoma" charset="0"/>
              </a:rPr>
              <a:t>Middle East (34%)</a:t>
            </a:r>
          </a:p>
        </p:txBody>
      </p:sp>
      <p:sp>
        <p:nvSpPr>
          <p:cNvPr id="12297" name="Text Box 8"/>
          <p:cNvSpPr txBox="1">
            <a:spLocks noChangeArrowheads="1"/>
          </p:cNvSpPr>
          <p:nvPr/>
        </p:nvSpPr>
        <p:spPr bwMode="auto">
          <a:xfrm>
            <a:off x="3581400" y="1371600"/>
            <a:ext cx="5105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sz="2400" b="1">
                <a:latin typeface="Tahoma" charset="0"/>
              </a:rPr>
              <a:t>5,300 TCF </a:t>
            </a:r>
            <a:r>
              <a:rPr lang="en-US" sz="2000" b="1">
                <a:latin typeface="Tahoma" charset="0"/>
              </a:rPr>
              <a:t>(62 years)</a:t>
            </a:r>
          </a:p>
        </p:txBody>
      </p:sp>
      <p:sp>
        <p:nvSpPr>
          <p:cNvPr id="12298" name="Text Box 9"/>
          <p:cNvSpPr txBox="1">
            <a:spLocks noChangeArrowheads="1"/>
          </p:cNvSpPr>
          <p:nvPr/>
        </p:nvSpPr>
        <p:spPr bwMode="auto">
          <a:xfrm>
            <a:off x="2133600" y="5029200"/>
            <a:ext cx="2286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spcBef>
                <a:spcPct val="50000"/>
              </a:spcBef>
              <a:defRPr/>
            </a:pPr>
            <a:r>
              <a:rPr lang="en-US" sz="1600" b="1">
                <a:solidFill>
                  <a:schemeClr val="accent2"/>
                </a:solidFill>
                <a:latin typeface="Tahoma" charset="0"/>
              </a:rPr>
              <a:t>167 TCF = 7.5 Years</a:t>
            </a:r>
          </a:p>
        </p:txBody>
      </p:sp>
      <p:sp>
        <p:nvSpPr>
          <p:cNvPr id="12299" name="Text Box 10"/>
          <p:cNvSpPr txBox="1">
            <a:spLocks noChangeArrowheads="1"/>
          </p:cNvSpPr>
          <p:nvPr/>
        </p:nvSpPr>
        <p:spPr bwMode="auto">
          <a:xfrm>
            <a:off x="1752600" y="4267201"/>
            <a:ext cx="17526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sz="2000" b="1">
                <a:solidFill>
                  <a:schemeClr val="accent2"/>
                </a:solidFill>
                <a:latin typeface="Tahoma" charset="0"/>
              </a:rPr>
              <a:t>(3%)</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0"/>
          </p:nvPr>
        </p:nvSpPr>
        <p:spPr/>
        <p:txBody>
          <a:bodyPr/>
          <a:lstStyle/>
          <a:p>
            <a:fld id="{4EC6EED8-D9D6-46B2-A956-2C00F710E2AD}" type="slidenum">
              <a:rPr lang="en-US"/>
              <a:pPr/>
              <a:t>5</a:t>
            </a:fld>
            <a:endParaRPr lang="en-US"/>
          </a:p>
        </p:txBody>
      </p:sp>
      <p:pic>
        <p:nvPicPr>
          <p:cNvPr id="2388994" name="Picture 2"/>
          <p:cNvPicPr>
            <a:picLocks noChangeAspect="1" noChangeArrowheads="1"/>
          </p:cNvPicPr>
          <p:nvPr/>
        </p:nvPicPr>
        <p:blipFill>
          <a:blip r:embed="rId2" cstate="print"/>
          <a:srcRect/>
          <a:stretch>
            <a:fillRect/>
          </a:stretch>
        </p:blipFill>
        <p:spPr bwMode="auto">
          <a:xfrm>
            <a:off x="2205038" y="523875"/>
            <a:ext cx="7781925" cy="5810250"/>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2133600" y="228600"/>
            <a:ext cx="8534400" cy="762000"/>
          </a:xfrm>
          <a:noFill/>
        </p:spPr>
        <p:txBody>
          <a:bodyPr/>
          <a:lstStyle/>
          <a:p>
            <a:pPr eaLnBrk="1" hangingPunct="1"/>
            <a:r>
              <a:rPr lang="en-US" altLang="en-US" sz="3200" b="1"/>
              <a:t>Reserves by National/</a:t>
            </a:r>
            <a:r>
              <a:rPr lang="en-US" altLang="en-US" sz="3200" b="1">
                <a:solidFill>
                  <a:srgbClr val="CC0000"/>
                </a:solidFill>
              </a:rPr>
              <a:t>Private </a:t>
            </a:r>
            <a:r>
              <a:rPr lang="en-US" altLang="en-US" sz="3200" b="1"/>
              <a:t>Company</a:t>
            </a:r>
          </a:p>
        </p:txBody>
      </p:sp>
      <p:graphicFrame>
        <p:nvGraphicFramePr>
          <p:cNvPr id="1810435" name="Group 3"/>
          <p:cNvGraphicFramePr>
            <a:graphicFrameLocks noGrp="1"/>
          </p:cNvGraphicFramePr>
          <p:nvPr>
            <p:ph type="tbl" idx="1"/>
          </p:nvPr>
        </p:nvGraphicFramePr>
        <p:xfrm>
          <a:off x="1905000" y="1905001"/>
          <a:ext cx="8382000" cy="4084641"/>
        </p:xfrm>
        <a:graphic>
          <a:graphicData uri="http://schemas.openxmlformats.org/drawingml/2006/table">
            <a:tbl>
              <a:tblPr/>
              <a:tblGrid>
                <a:gridCol w="393700">
                  <a:extLst>
                    <a:ext uri="{9D8B030D-6E8A-4147-A177-3AD203B41FA5}">
                      <a16:colId xmlns:a16="http://schemas.microsoft.com/office/drawing/2014/main" val="20000"/>
                    </a:ext>
                  </a:extLst>
                </a:gridCol>
                <a:gridCol w="1655763">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866775">
                  <a:extLst>
                    <a:ext uri="{9D8B030D-6E8A-4147-A177-3AD203B41FA5}">
                      <a16:colId xmlns:a16="http://schemas.microsoft.com/office/drawing/2014/main" val="20003"/>
                    </a:ext>
                  </a:extLst>
                </a:gridCol>
                <a:gridCol w="1281112">
                  <a:extLst>
                    <a:ext uri="{9D8B030D-6E8A-4147-A177-3AD203B41FA5}">
                      <a16:colId xmlns:a16="http://schemas.microsoft.com/office/drawing/2014/main" val="20004"/>
                    </a:ext>
                  </a:extLst>
                </a:gridCol>
                <a:gridCol w="427038">
                  <a:extLst>
                    <a:ext uri="{9D8B030D-6E8A-4147-A177-3AD203B41FA5}">
                      <a16:colId xmlns:a16="http://schemas.microsoft.com/office/drawing/2014/main" val="20005"/>
                    </a:ext>
                  </a:extLst>
                </a:gridCol>
                <a:gridCol w="1109662">
                  <a:extLst>
                    <a:ext uri="{9D8B030D-6E8A-4147-A177-3AD203B41FA5}">
                      <a16:colId xmlns:a16="http://schemas.microsoft.com/office/drawing/2014/main" val="20006"/>
                    </a:ext>
                  </a:extLst>
                </a:gridCol>
                <a:gridCol w="1419225">
                  <a:extLst>
                    <a:ext uri="{9D8B030D-6E8A-4147-A177-3AD203B41FA5}">
                      <a16:colId xmlns:a16="http://schemas.microsoft.com/office/drawing/2014/main" val="20007"/>
                    </a:ext>
                  </a:extLst>
                </a:gridCol>
                <a:gridCol w="619125">
                  <a:extLst>
                    <a:ext uri="{9D8B030D-6E8A-4147-A177-3AD203B41FA5}">
                      <a16:colId xmlns:a16="http://schemas.microsoft.com/office/drawing/2014/main" val="20008"/>
                    </a:ext>
                  </a:extLst>
                </a:gridCol>
              </a:tblGrid>
              <a:tr h="381000">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a:t>
                      </a:r>
                    </a:p>
                  </a:txBody>
                  <a:tcPr marL="45720" marR="45720" horzOverflow="overflow">
                    <a:lnL w="57150" cap="flat" cmpd="sng" algn="ctr">
                      <a:solidFill>
                        <a:schemeClr val="tx1"/>
                      </a:solidFill>
                      <a:prstDash val="solid"/>
                      <a:round/>
                      <a:headEnd type="none" w="sm" len="sm"/>
                      <a:tailEnd type="none" w="sm" len="sm"/>
                    </a:lnL>
                    <a:lnR>
                      <a:noFill/>
                    </a:lnR>
                    <a:lnT w="5715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Gazprom</a:t>
                      </a:r>
                    </a:p>
                  </a:txBody>
                  <a:tcPr marL="45720" marR="45720" horzOverflow="overflow">
                    <a:lnL>
                      <a:noFill/>
                    </a:lnL>
                    <a:lnR>
                      <a:noFill/>
                    </a:lnR>
                    <a:lnT w="5715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cs typeface="Arial" charset="0"/>
                        </a:rPr>
                        <a:t>1,700</a:t>
                      </a:r>
                      <a:endParaRPr kumimoji="0" lang="en-US" sz="1600" b="0" i="0" u="none" strike="noStrike" cap="none" normalizeH="0" baseline="0">
                        <a:ln>
                          <a:noFill/>
                        </a:ln>
                        <a:solidFill>
                          <a:srgbClr val="000410"/>
                        </a:solidFill>
                        <a:effectLst/>
                        <a:latin typeface="Tahoma" pitchFamily="34" charset="0"/>
                      </a:endParaRPr>
                    </a:p>
                  </a:txBody>
                  <a:tcPr marL="45720" marR="45720" horzOverflow="overflow">
                    <a:lnL>
                      <a:noFill/>
                    </a:lnL>
                    <a:lnR w="38100" cap="flat" cmpd="sng" algn="ctr">
                      <a:solidFill>
                        <a:schemeClr val="tx1"/>
                      </a:solidFill>
                      <a:prstDash val="solid"/>
                      <a:round/>
                      <a:headEnd type="none" w="sm" len="sm"/>
                      <a:tailEnd type="none" w="sm" len="sm"/>
                    </a:lnR>
                    <a:lnT w="5715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11</a:t>
                      </a:r>
                    </a:p>
                  </a:txBody>
                  <a:tcPr marL="45720" marR="45720" horzOverflow="overflow">
                    <a:lnL w="38100" cap="flat" cmpd="sng" algn="ctr">
                      <a:solidFill>
                        <a:schemeClr val="tx1"/>
                      </a:solidFill>
                      <a:prstDash val="solid"/>
                      <a:round/>
                      <a:headEnd type="none" w="sm" len="sm"/>
                      <a:tailEnd type="none" w="sm" len="sm"/>
                    </a:lnL>
                    <a:lnR>
                      <a:noFill/>
                    </a:lnR>
                    <a:lnT w="5715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Petronas</a:t>
                      </a:r>
                    </a:p>
                  </a:txBody>
                  <a:tcPr marL="45720" marR="45720" horzOverflow="overflow">
                    <a:lnL>
                      <a:noFill/>
                    </a:lnL>
                    <a:lnR>
                      <a:noFill/>
                    </a:lnR>
                    <a:lnT w="5715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81</a:t>
                      </a:r>
                    </a:p>
                  </a:txBody>
                  <a:tcPr marL="45720" marR="45720" horzOverflow="overflow">
                    <a:lnL>
                      <a:noFill/>
                    </a:lnL>
                    <a:lnR w="38100" cap="flat" cmpd="sng" algn="ctr">
                      <a:solidFill>
                        <a:schemeClr val="tx1"/>
                      </a:solidFill>
                      <a:prstDash val="solid"/>
                      <a:round/>
                      <a:headEnd type="none" w="sm" len="sm"/>
                      <a:tailEnd type="none" w="sm" len="sm"/>
                    </a:lnR>
                    <a:lnT w="5715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21</a:t>
                      </a:r>
                    </a:p>
                  </a:txBody>
                  <a:tcPr marL="45720" marR="45720" horzOverflow="overflow">
                    <a:lnL w="38100" cap="flat" cmpd="sng" algn="ctr">
                      <a:solidFill>
                        <a:schemeClr val="tx1"/>
                      </a:solidFill>
                      <a:prstDash val="solid"/>
                      <a:round/>
                      <a:headEnd type="none" w="sm" len="sm"/>
                      <a:tailEnd type="none" w="sm" len="sm"/>
                    </a:lnL>
                    <a:lnR>
                      <a:noFill/>
                    </a:lnR>
                    <a:lnT w="5715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Oman</a:t>
                      </a:r>
                    </a:p>
                  </a:txBody>
                  <a:tcPr marL="45720" marR="45720" horzOverflow="overflow">
                    <a:lnL>
                      <a:noFill/>
                    </a:lnL>
                    <a:lnR>
                      <a:noFill/>
                    </a:lnR>
                    <a:lnT w="5715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29</a:t>
                      </a:r>
                    </a:p>
                  </a:txBody>
                  <a:tcPr marL="45720" marR="45720" horzOverflow="overflow">
                    <a:lnL>
                      <a:noFill/>
                    </a:lnL>
                    <a:lnR w="57150" cap="flat" cmpd="sng" algn="ctr">
                      <a:solidFill>
                        <a:schemeClr val="tx1"/>
                      </a:solidFill>
                      <a:prstDash val="solid"/>
                      <a:round/>
                      <a:headEnd type="none" w="sm" len="sm"/>
                      <a:tailEnd type="none" w="sm" len="sm"/>
                    </a:lnR>
                    <a:lnT w="5715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411163">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2</a:t>
                      </a:r>
                    </a:p>
                  </a:txBody>
                  <a:tcPr marL="45720" marR="45720" horzOverflow="overflow">
                    <a:lnL w="5715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NIOC</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812</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12</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Pertamina</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72</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22</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India</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18</a:t>
                      </a:r>
                    </a:p>
                  </a:txBody>
                  <a:tcPr marL="45720" marR="45720" horzOverflow="overflow">
                    <a:lnL>
                      <a:noFill/>
                    </a:lnL>
                    <a:lnR w="5715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412750">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3</a:t>
                      </a:r>
                    </a:p>
                  </a:txBody>
                  <a:tcPr marL="45720" marR="45720" horzOverflow="overflow">
                    <a:lnL w="5715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Qatar Petroleum</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300</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13</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Uzbekistan</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66</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23</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TotalFinaElf</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17</a:t>
                      </a:r>
                    </a:p>
                  </a:txBody>
                  <a:tcPr marL="45720" marR="45720" horzOverflow="overflow">
                    <a:lnL>
                      <a:noFill/>
                    </a:lnL>
                    <a:lnR w="5715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411163">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4</a:t>
                      </a:r>
                    </a:p>
                  </a:txBody>
                  <a:tcPr marL="45720" marR="45720" horzOverflow="overflow">
                    <a:lnL w="5715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Saudi Aramco</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204</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14</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Shell</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60</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24</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Petrobras</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15</a:t>
                      </a:r>
                    </a:p>
                  </a:txBody>
                  <a:tcPr marL="45720" marR="45720" horzOverflow="overflow">
                    <a:lnL>
                      <a:noFill/>
                    </a:lnL>
                    <a:lnR w="5715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411163">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5</a:t>
                      </a:r>
                    </a:p>
                  </a:txBody>
                  <a:tcPr marL="45720" marR="45720" horzOverflow="overflow">
                    <a:lnL w="5715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Abu Dhabi</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196</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15</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ExxonMobil</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57</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25</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Brunei</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14</a:t>
                      </a:r>
                    </a:p>
                  </a:txBody>
                  <a:tcPr marL="45720" marR="45720" horzOverflow="overflow">
                    <a:lnL>
                      <a:noFill/>
                    </a:lnL>
                    <a:lnR w="5715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411163">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6</a:t>
                      </a:r>
                    </a:p>
                  </a:txBody>
                  <a:tcPr marL="45720" marR="45720" horzOverflow="overflow">
                    <a:lnL w="5715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PdVSA</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142</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16</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Kuwait NOC</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52</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26</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ENI</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13</a:t>
                      </a:r>
                    </a:p>
                  </a:txBody>
                  <a:tcPr marL="45720" marR="45720" horzOverflow="overflow">
                    <a:lnL>
                      <a:noFill/>
                    </a:lnL>
                    <a:lnR w="5715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411163">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7</a:t>
                      </a:r>
                    </a:p>
                  </a:txBody>
                  <a:tcPr marL="45720" marR="45720" horzOverflow="overflow">
                    <a:lnL w="5715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Sonatrach</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130</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17</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China</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48</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27</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PA Thailand</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12</a:t>
                      </a:r>
                    </a:p>
                  </a:txBody>
                  <a:tcPr marL="45720" marR="45720" horzOverflow="overflow">
                    <a:lnL>
                      <a:noFill/>
                    </a:lnL>
                    <a:lnR w="5715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412750">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8</a:t>
                      </a:r>
                    </a:p>
                  </a:txBody>
                  <a:tcPr marL="45720" marR="45720" horzOverflow="overflow">
                    <a:lnL w="5715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Nigeria NOC</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114</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18</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Libya NOC</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46</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28</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Repsol YPF</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12</a:t>
                      </a:r>
                    </a:p>
                  </a:txBody>
                  <a:tcPr marL="45720" marR="45720" horzOverflow="overflow">
                    <a:lnL>
                      <a:noFill/>
                    </a:lnL>
                    <a:lnR w="5715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r h="411163">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9</a:t>
                      </a:r>
                    </a:p>
                  </a:txBody>
                  <a:tcPr marL="45720" marR="45720" horzOverflow="overflow">
                    <a:lnL w="5715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Iraq</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109</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19</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BP</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37</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29</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Statoil</a:t>
                      </a:r>
                    </a:p>
                  </a:txBody>
                  <a:tcPr marL="45720" marR="45720" horzOverflow="overflow">
                    <a:lnL>
                      <a:noFill/>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12</a:t>
                      </a:r>
                    </a:p>
                  </a:txBody>
                  <a:tcPr marL="45720" marR="45720" horzOverflow="overflow">
                    <a:lnL>
                      <a:noFill/>
                    </a:lnL>
                    <a:lnR w="5715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8"/>
                  </a:ext>
                </a:extLst>
              </a:tr>
              <a:tr h="411163">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10</a:t>
                      </a:r>
                    </a:p>
                  </a:txBody>
                  <a:tcPr marL="45720" marR="45720" horzOverflow="overflow">
                    <a:lnL w="5715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Turkmenistan</a:t>
                      </a:r>
                    </a:p>
                  </a:txBody>
                  <a:tcPr marL="45720" marR="45720" horzOverflow="overflow">
                    <a:lnL>
                      <a:noFill/>
                    </a:lnL>
                    <a:lnR>
                      <a:noFill/>
                    </a:lnR>
                    <a:lnT w="12700"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101</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20</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Pemex</a:t>
                      </a:r>
                    </a:p>
                  </a:txBody>
                  <a:tcPr marL="45720" marR="45720" horzOverflow="overflow">
                    <a:lnL>
                      <a:noFill/>
                    </a:lnL>
                    <a:lnR>
                      <a:noFill/>
                    </a:lnR>
                    <a:lnT w="12700"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000410"/>
                          </a:solidFill>
                          <a:effectLst/>
                          <a:latin typeface="Tahoma" pitchFamily="34" charset="0"/>
                        </a:rPr>
                        <a:t>30</a:t>
                      </a:r>
                    </a:p>
                  </a:txBody>
                  <a:tcPr marL="45720" marR="45720" horzOverflow="overflow">
                    <a:lnL>
                      <a:noFill/>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30</a:t>
                      </a:r>
                    </a:p>
                  </a:txBody>
                  <a:tcPr marL="45720" marR="45720" horzOverflow="overflow">
                    <a:lnL w="381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Texaco</a:t>
                      </a:r>
                    </a:p>
                  </a:txBody>
                  <a:tcPr marL="45720" marR="45720" horzOverflow="overflow">
                    <a:lnL>
                      <a:noFill/>
                    </a:lnL>
                    <a:lnR>
                      <a:noFill/>
                    </a:lnR>
                    <a:lnT w="12700"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rgbClr val="FF0000"/>
                          </a:solidFill>
                          <a:effectLst/>
                          <a:latin typeface="Tahoma" pitchFamily="34" charset="0"/>
                        </a:rPr>
                        <a:t>10</a:t>
                      </a:r>
                    </a:p>
                  </a:txBody>
                  <a:tcPr marL="45720" marR="45720" horzOverflow="overflow">
                    <a:lnL>
                      <a:noFill/>
                    </a:lnL>
                    <a:lnR w="5715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9"/>
                  </a:ext>
                </a:extLst>
              </a:tr>
            </a:tbl>
          </a:graphicData>
        </a:graphic>
      </p:graphicFrame>
      <p:sp>
        <p:nvSpPr>
          <p:cNvPr id="44140"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08D78CAD-A12F-439C-81EB-C95620AFEEEB}" type="slidenum">
              <a:rPr lang="en-US" altLang="en-US" sz="1200">
                <a:solidFill>
                  <a:srgbClr val="898989"/>
                </a:solidFill>
              </a:rPr>
              <a:pPr/>
              <a:t>50</a:t>
            </a:fld>
            <a:endParaRPr lang="en-US" altLang="en-US" sz="1200">
              <a:solidFill>
                <a:srgbClr val="898989"/>
              </a:solidFill>
            </a:endParaRPr>
          </a:p>
        </p:txBody>
      </p:sp>
      <p:sp>
        <p:nvSpPr>
          <p:cNvPr id="13422" name="Text Box 109"/>
          <p:cNvSpPr txBox="1">
            <a:spLocks noChangeArrowheads="1"/>
          </p:cNvSpPr>
          <p:nvPr/>
        </p:nvSpPr>
        <p:spPr bwMode="auto">
          <a:xfrm>
            <a:off x="3581400" y="1219200"/>
            <a:ext cx="5105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sz="2400" b="1">
                <a:latin typeface="Tahoma" charset="0"/>
              </a:rPr>
              <a:t>(TCF)</a:t>
            </a:r>
          </a:p>
        </p:txBody>
      </p:sp>
    </p:spTree>
  </p:cSld>
  <p:clrMapOvr>
    <a:masterClrMapping/>
  </p:clrMapOvr>
  <p:transition>
    <p:sndAc>
      <p:endSnd/>
    </p:sndAc>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176684F7-C1FD-4539-ABAA-C13D649571EE}" type="slidenum">
              <a:rPr lang="en-US" altLang="en-US" sz="1200">
                <a:solidFill>
                  <a:srgbClr val="898989"/>
                </a:solidFill>
              </a:rPr>
              <a:pPr/>
              <a:t>51</a:t>
            </a:fld>
            <a:endParaRPr lang="en-US" altLang="en-US" sz="1200">
              <a:solidFill>
                <a:srgbClr val="898989"/>
              </a:solidFill>
            </a:endParaRPr>
          </a:p>
        </p:txBody>
      </p:sp>
      <p:sp>
        <p:nvSpPr>
          <p:cNvPr id="14339" name="Rectangle 2"/>
          <p:cNvSpPr>
            <a:spLocks noChangeArrowheads="1"/>
          </p:cNvSpPr>
          <p:nvPr/>
        </p:nvSpPr>
        <p:spPr bwMode="auto">
          <a:xfrm>
            <a:off x="3200400" y="304801"/>
            <a:ext cx="5919788"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nchor="ctr"/>
          <a:lstStyle/>
          <a:p>
            <a:pPr algn="ctr" defTabSz="473075">
              <a:buClr>
                <a:srgbClr val="000000"/>
              </a:buClr>
              <a:buSzPct val="90000"/>
              <a:defRPr/>
            </a:pPr>
            <a:r>
              <a:rPr lang="en-US" sz="2800" b="1">
                <a:solidFill>
                  <a:srgbClr val="000000"/>
                </a:solidFill>
                <a:latin typeface="Tahoma" charset="0"/>
                <a:ea typeface="ＭＳ Ｐゴシック" charset="0"/>
              </a:rPr>
              <a:t>Gas Monetization Options</a:t>
            </a:r>
            <a:endParaRPr lang="en-US" sz="2800">
              <a:latin typeface="Tahoma" charset="0"/>
              <a:ea typeface="ＭＳ Ｐゴシック" charset="0"/>
            </a:endParaRPr>
          </a:p>
        </p:txBody>
      </p:sp>
      <p:pic>
        <p:nvPicPr>
          <p:cNvPr id="46083" name="Picture 3" descr="FLARE-Circular"/>
          <p:cNvPicPr>
            <a:picLocks noChangeAspect="1" noChangeArrowheads="1"/>
          </p:cNvPicPr>
          <p:nvPr/>
        </p:nvPicPr>
        <p:blipFill>
          <a:blip r:embed="rId3" cstate="print">
            <a:lum bright="12000" contrast="18000"/>
            <a:extLst>
              <a:ext uri="{28A0092B-C50C-407E-A947-70E740481C1C}">
                <a14:useLocalDpi xmlns:a14="http://schemas.microsoft.com/office/drawing/2010/main" val="0"/>
              </a:ext>
            </a:extLst>
          </a:blip>
          <a:srcRect/>
          <a:stretch>
            <a:fillRect/>
          </a:stretch>
        </p:blipFill>
        <p:spPr bwMode="auto">
          <a:xfrm>
            <a:off x="2438400" y="2209801"/>
            <a:ext cx="2414588" cy="2411413"/>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 Box 4"/>
          <p:cNvSpPr txBox="1">
            <a:spLocks noChangeArrowheads="1"/>
          </p:cNvSpPr>
          <p:nvPr/>
        </p:nvSpPr>
        <p:spPr bwMode="auto">
          <a:xfrm>
            <a:off x="5029200" y="1828801"/>
            <a:ext cx="5105400" cy="25320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defRPr/>
            </a:pPr>
            <a:r>
              <a:rPr kumimoji="1" lang="en-US" sz="3600" b="1">
                <a:solidFill>
                  <a:srgbClr val="000000"/>
                </a:solidFill>
                <a:latin typeface="Tahoma" charset="0"/>
              </a:rPr>
              <a:t>Problem:</a:t>
            </a:r>
            <a:endParaRPr kumimoji="1" lang="en-US" sz="3600">
              <a:solidFill>
                <a:srgbClr val="000000"/>
              </a:solidFill>
              <a:latin typeface="Tahoma" charset="0"/>
            </a:endParaRPr>
          </a:p>
          <a:p>
            <a:pPr algn="l">
              <a:defRPr/>
            </a:pPr>
            <a:r>
              <a:rPr kumimoji="1" lang="en-US" sz="2800">
                <a:latin typeface="Tahoma" charset="0"/>
              </a:rPr>
              <a:t>80% of natural gas or</a:t>
            </a:r>
            <a:r>
              <a:rPr kumimoji="1" lang="en-US" sz="4000">
                <a:latin typeface="Maiandra GD" charset="0"/>
              </a:rPr>
              <a:t> </a:t>
            </a:r>
          </a:p>
          <a:p>
            <a:pPr algn="l">
              <a:defRPr/>
            </a:pPr>
            <a:r>
              <a:rPr kumimoji="1" lang="en-US" sz="2800">
                <a:latin typeface="Tahoma" charset="0"/>
              </a:rPr>
              <a:t>800+ billion BOE of natural  gas too remote from market - currently flared or shut-in</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F04D0835-ADBC-44AC-A4E6-DD089B9329AE}" type="slidenum">
              <a:rPr lang="en-US" altLang="en-US" sz="1200">
                <a:solidFill>
                  <a:srgbClr val="898989"/>
                </a:solidFill>
              </a:rPr>
              <a:pPr/>
              <a:t>52</a:t>
            </a:fld>
            <a:endParaRPr lang="en-US" altLang="en-US" sz="1200">
              <a:solidFill>
                <a:srgbClr val="898989"/>
              </a:solidFill>
            </a:endParaRPr>
          </a:p>
        </p:txBody>
      </p:sp>
      <p:sp>
        <p:nvSpPr>
          <p:cNvPr id="15363" name="Text Box 2"/>
          <p:cNvSpPr txBox="1">
            <a:spLocks noChangeArrowheads="1"/>
          </p:cNvSpPr>
          <p:nvPr/>
        </p:nvSpPr>
        <p:spPr bwMode="auto">
          <a:xfrm>
            <a:off x="3200400" y="304801"/>
            <a:ext cx="57912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sz="2800" b="1">
                <a:latin typeface="Arial" charset="0"/>
              </a:rPr>
              <a:t>US Energy Consumption</a:t>
            </a:r>
          </a:p>
        </p:txBody>
      </p:sp>
      <p:graphicFrame>
        <p:nvGraphicFramePr>
          <p:cNvPr id="48131" name="Object 4"/>
          <p:cNvGraphicFramePr>
            <a:graphicFrameLocks noChangeAspect="1"/>
          </p:cNvGraphicFramePr>
          <p:nvPr/>
        </p:nvGraphicFramePr>
        <p:xfrm>
          <a:off x="3200400" y="1295400"/>
          <a:ext cx="6070600" cy="4648200"/>
        </p:xfrm>
        <a:graphic>
          <a:graphicData uri="http://schemas.openxmlformats.org/presentationml/2006/ole">
            <mc:AlternateContent xmlns:mc="http://schemas.openxmlformats.org/markup-compatibility/2006">
              <mc:Choice xmlns:v="urn:schemas-microsoft-com:vml" Requires="v">
                <p:oleObj name="Chart" r:id="rId3" imgW="6067313" imgH="4028959" progId="MSGraph.Chart.8">
                  <p:embed followColorScheme="full"/>
                </p:oleObj>
              </mc:Choice>
              <mc:Fallback>
                <p:oleObj name="Chart" r:id="rId3" imgW="6067313" imgH="4028959" progId="MSGraph.Chart.8">
                  <p:embed followColorScheme="full"/>
                  <p:pic>
                    <p:nvPicPr>
                      <p:cNvPr id="48131" name="Object 4"/>
                      <p:cNvPicPr>
                        <a:picLocks noChangeAspect="1" noChangeArrowheads="1"/>
                      </p:cNvPicPr>
                      <p:nvPr/>
                    </p:nvPicPr>
                    <p:blipFill>
                      <a:blip r:embed="rId4"/>
                      <a:srcRect/>
                      <a:stretch>
                        <a:fillRect/>
                      </a:stretch>
                    </p:blipFill>
                    <p:spPr bwMode="auto">
                      <a:xfrm>
                        <a:off x="3200400" y="1295400"/>
                        <a:ext cx="6070600" cy="464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FD2D2C29-0457-4A33-A41E-76E023024D77}" type="slidenum">
              <a:rPr lang="en-US" altLang="en-US" sz="1200">
                <a:solidFill>
                  <a:srgbClr val="898989"/>
                </a:solidFill>
              </a:rPr>
              <a:pPr/>
              <a:t>53</a:t>
            </a:fld>
            <a:endParaRPr lang="en-US" altLang="en-US" sz="1200">
              <a:solidFill>
                <a:srgbClr val="898989"/>
              </a:solidFill>
            </a:endParaRPr>
          </a:p>
        </p:txBody>
      </p:sp>
      <p:sp>
        <p:nvSpPr>
          <p:cNvPr id="16387" name="Text Box 2"/>
          <p:cNvSpPr txBox="1">
            <a:spLocks noChangeArrowheads="1"/>
          </p:cNvSpPr>
          <p:nvPr/>
        </p:nvSpPr>
        <p:spPr bwMode="auto">
          <a:xfrm>
            <a:off x="3200400" y="304801"/>
            <a:ext cx="57912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sz="2800" b="1" dirty="0">
                <a:latin typeface="Arial" charset="0"/>
              </a:rPr>
              <a:t>Why Gas? </a:t>
            </a:r>
          </a:p>
        </p:txBody>
      </p:sp>
      <p:grpSp>
        <p:nvGrpSpPr>
          <p:cNvPr id="2" name="Group 1">
            <a:extLst>
              <a:ext uri="{FF2B5EF4-FFF2-40B4-BE49-F238E27FC236}">
                <a16:creationId xmlns:a16="http://schemas.microsoft.com/office/drawing/2014/main" id="{7472ACE9-E99A-4AE6-9D5E-6575AE518BD8}"/>
              </a:ext>
            </a:extLst>
          </p:cNvPr>
          <p:cNvGrpSpPr/>
          <p:nvPr/>
        </p:nvGrpSpPr>
        <p:grpSpPr>
          <a:xfrm>
            <a:off x="2019300" y="1447800"/>
            <a:ext cx="8153400" cy="3416300"/>
            <a:chOff x="2133600" y="1447800"/>
            <a:chExt cx="8153400" cy="3416300"/>
          </a:xfrm>
        </p:grpSpPr>
        <p:sp>
          <p:nvSpPr>
            <p:cNvPr id="16388" name="Text Box 3"/>
            <p:cNvSpPr txBox="1">
              <a:spLocks noChangeArrowheads="1"/>
            </p:cNvSpPr>
            <p:nvPr/>
          </p:nvSpPr>
          <p:spPr bwMode="auto">
            <a:xfrm>
              <a:off x="2133600" y="1447800"/>
              <a:ext cx="3657600" cy="3416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marL="114300" indent="-114300">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spcBef>
                  <a:spcPct val="50000"/>
                </a:spcBef>
                <a:defRPr/>
              </a:pPr>
              <a:r>
                <a:rPr lang="en-US" sz="1600" b="1" u="sng">
                  <a:latin typeface="Arial" charset="0"/>
                </a:rPr>
                <a:t>Key Characteristics</a:t>
              </a:r>
              <a:endParaRPr lang="en-US" sz="1600" b="1">
                <a:latin typeface="Arial" charset="0"/>
              </a:endParaRPr>
            </a:p>
            <a:p>
              <a:pPr algn="l">
                <a:spcBef>
                  <a:spcPct val="50000"/>
                </a:spcBef>
                <a:buFontTx/>
                <a:buChar char="•"/>
                <a:defRPr/>
              </a:pPr>
              <a:r>
                <a:rPr lang="en-US" sz="1600" b="1">
                  <a:latin typeface="Arial" charset="0"/>
                </a:rPr>
                <a:t>Odorless, Colorless</a:t>
              </a:r>
            </a:p>
            <a:p>
              <a:pPr algn="l">
                <a:spcBef>
                  <a:spcPct val="50000"/>
                </a:spcBef>
                <a:buFontTx/>
                <a:buChar char="•"/>
                <a:defRPr/>
              </a:pPr>
              <a:r>
                <a:rPr lang="en-US" sz="1600" b="1">
                  <a:latin typeface="Arial" charset="0"/>
                </a:rPr>
                <a:t>Easily transportable (if infrastructure exists) </a:t>
              </a:r>
            </a:p>
            <a:p>
              <a:pPr algn="l">
                <a:spcBef>
                  <a:spcPct val="50000"/>
                </a:spcBef>
                <a:buFontTx/>
                <a:buChar char="•"/>
                <a:defRPr/>
              </a:pPr>
              <a:r>
                <a:rPr lang="en-US" sz="1600" b="1">
                  <a:latin typeface="Arial" charset="0"/>
                </a:rPr>
                <a:t>Efficient heat/power source</a:t>
              </a:r>
            </a:p>
            <a:p>
              <a:pPr algn="l">
                <a:spcBef>
                  <a:spcPct val="50000"/>
                </a:spcBef>
                <a:buFontTx/>
                <a:buChar char="•"/>
                <a:defRPr/>
              </a:pPr>
              <a:r>
                <a:rPr lang="en-US" sz="1600" b="1">
                  <a:latin typeface="Arial" charset="0"/>
                </a:rPr>
                <a:t>Impurities relatively easily removed at the source</a:t>
              </a:r>
            </a:p>
            <a:p>
              <a:pPr algn="l">
                <a:spcBef>
                  <a:spcPct val="50000"/>
                </a:spcBef>
                <a:buFontTx/>
                <a:buChar char="•"/>
                <a:defRPr/>
              </a:pPr>
              <a:r>
                <a:rPr lang="en-US" sz="1600" b="1">
                  <a:latin typeface="Arial" charset="0"/>
                </a:rPr>
                <a:t>Historically gas was viewed as a waste product consequential to oil production - still a problem in most of the world.</a:t>
              </a:r>
            </a:p>
          </p:txBody>
        </p:sp>
        <p:sp>
          <p:nvSpPr>
            <p:cNvPr id="50180" name="Rectangle 1"/>
            <p:cNvSpPr>
              <a:spLocks noChangeArrowheads="1"/>
            </p:cNvSpPr>
            <p:nvPr/>
          </p:nvSpPr>
          <p:spPr bwMode="auto">
            <a:xfrm>
              <a:off x="5943600" y="1447801"/>
              <a:ext cx="4343400"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MS PGothic" panose="020B0600070205080204" pitchFamily="34" charset="-128"/>
                </a:defRPr>
              </a:lvl1pPr>
              <a:lvl2pPr>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pPr algn="l">
                <a:spcBef>
                  <a:spcPct val="50000"/>
                </a:spcBef>
              </a:pPr>
              <a:r>
                <a:rPr lang="en-US" altLang="en-US" sz="1600" b="1" u="sng">
                  <a:latin typeface="Arial" panose="020B0604020202020204" pitchFamily="34" charset="0"/>
                </a:rPr>
                <a:t>Significance</a:t>
              </a:r>
              <a:endParaRPr lang="en-US" altLang="en-US" sz="1600" b="1">
                <a:latin typeface="Arial" panose="020B0604020202020204" pitchFamily="34" charset="0"/>
              </a:endParaRPr>
            </a:p>
            <a:p>
              <a:pPr algn="l">
                <a:spcBef>
                  <a:spcPct val="50000"/>
                </a:spcBef>
                <a:buFontTx/>
                <a:buChar char="•"/>
              </a:pPr>
              <a:r>
                <a:rPr lang="en-US" altLang="en-US" sz="1600" b="1">
                  <a:latin typeface="Arial" panose="020B0604020202020204" pitchFamily="34" charset="0"/>
                </a:rPr>
                <a:t>Cleanest fuel available</a:t>
              </a:r>
            </a:p>
            <a:p>
              <a:pPr algn="l">
                <a:spcBef>
                  <a:spcPct val="50000"/>
                </a:spcBef>
                <a:buFontTx/>
                <a:buChar char="•"/>
              </a:pPr>
              <a:r>
                <a:rPr lang="en-US" altLang="en-US" sz="1600" b="1">
                  <a:latin typeface="Arial" panose="020B0604020202020204" pitchFamily="34" charset="0"/>
                </a:rPr>
                <a:t>98% of new power generation will be gas fired</a:t>
              </a:r>
            </a:p>
            <a:p>
              <a:pPr lvl="1" algn="l">
                <a:spcBef>
                  <a:spcPct val="50000"/>
                </a:spcBef>
                <a:buFontTx/>
                <a:buChar char="•"/>
              </a:pPr>
              <a:r>
                <a:rPr lang="en-US" altLang="en-US" sz="1600" b="1">
                  <a:latin typeface="Arial" panose="020B0604020202020204" pitchFamily="34" charset="0"/>
                </a:rPr>
                <a:t>Relative ease of permitting</a:t>
              </a:r>
            </a:p>
            <a:p>
              <a:pPr lvl="1" algn="l">
                <a:spcBef>
                  <a:spcPct val="50000"/>
                </a:spcBef>
                <a:buFontTx/>
                <a:buChar char="•"/>
              </a:pPr>
              <a:r>
                <a:rPr lang="en-US" altLang="en-US" sz="1600" b="1">
                  <a:latin typeface="Arial" panose="020B0604020202020204" pitchFamily="34" charset="0"/>
                </a:rPr>
                <a:t>Environmental compliance</a:t>
              </a:r>
            </a:p>
            <a:p>
              <a:pPr lvl="1" algn="l">
                <a:spcBef>
                  <a:spcPct val="50000"/>
                </a:spcBef>
                <a:buFontTx/>
                <a:buChar char="•"/>
              </a:pPr>
              <a:r>
                <a:rPr lang="en-US" altLang="en-US" sz="1600" b="1">
                  <a:latin typeface="Arial" panose="020B0604020202020204" pitchFamily="34" charset="0"/>
                </a:rPr>
                <a:t>Greater efficiency in converting fuel to power</a:t>
              </a:r>
            </a:p>
            <a:p>
              <a:pPr lvl="1" algn="l">
                <a:spcBef>
                  <a:spcPct val="50000"/>
                </a:spcBef>
                <a:buFontTx/>
                <a:buChar char="•"/>
              </a:pPr>
              <a:r>
                <a:rPr lang="en-US" altLang="en-US" sz="1600" b="1">
                  <a:latin typeface="Arial" panose="020B0604020202020204" pitchFamily="34" charset="0"/>
                </a:rPr>
                <a:t>Low capital cost and construction time</a:t>
              </a: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557C94FE-FAEB-4D33-9369-3427C59F3D31}" type="slidenum">
              <a:rPr lang="en-US" altLang="en-US" sz="1200">
                <a:solidFill>
                  <a:srgbClr val="898989"/>
                </a:solidFill>
              </a:rPr>
              <a:pPr/>
              <a:t>54</a:t>
            </a:fld>
            <a:endParaRPr lang="en-US" altLang="en-US" sz="1200">
              <a:solidFill>
                <a:srgbClr val="898989"/>
              </a:solidFill>
            </a:endParaRPr>
          </a:p>
        </p:txBody>
      </p:sp>
      <p:sp>
        <p:nvSpPr>
          <p:cNvPr id="17411" name="Text Box 2"/>
          <p:cNvSpPr txBox="1">
            <a:spLocks noChangeArrowheads="1"/>
          </p:cNvSpPr>
          <p:nvPr/>
        </p:nvSpPr>
        <p:spPr bwMode="auto">
          <a:xfrm>
            <a:off x="3200400" y="304800"/>
            <a:ext cx="5791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sz="2400" b="1" dirty="0">
                <a:latin typeface="Arial" charset="0"/>
              </a:rPr>
              <a:t>Gas Business Structure </a:t>
            </a:r>
          </a:p>
        </p:txBody>
      </p:sp>
      <p:grpSp>
        <p:nvGrpSpPr>
          <p:cNvPr id="3" name="Group 2">
            <a:extLst>
              <a:ext uri="{FF2B5EF4-FFF2-40B4-BE49-F238E27FC236}">
                <a16:creationId xmlns:a16="http://schemas.microsoft.com/office/drawing/2014/main" id="{656FA313-0CB7-4E6B-8E6E-47D0ABB2DE13}"/>
              </a:ext>
            </a:extLst>
          </p:cNvPr>
          <p:cNvGrpSpPr/>
          <p:nvPr/>
        </p:nvGrpSpPr>
        <p:grpSpPr>
          <a:xfrm>
            <a:off x="2476500" y="1109664"/>
            <a:ext cx="7239000" cy="5377992"/>
            <a:chOff x="2362200" y="1109664"/>
            <a:chExt cx="7239000" cy="5377992"/>
          </a:xfrm>
        </p:grpSpPr>
        <p:sp>
          <p:nvSpPr>
            <p:cNvPr id="17412" name="Text Box 3"/>
            <p:cNvSpPr txBox="1">
              <a:spLocks noChangeArrowheads="1"/>
            </p:cNvSpPr>
            <p:nvPr/>
          </p:nvSpPr>
          <p:spPr bwMode="auto">
            <a:xfrm>
              <a:off x="2438400" y="1143001"/>
              <a:ext cx="2971800" cy="2462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marL="114300" indent="-114300">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b="1" u="sng" dirty="0">
                  <a:latin typeface="Arial" charset="0"/>
                </a:rPr>
                <a:t>Exploration &amp; Production</a:t>
              </a:r>
              <a:endParaRPr lang="en-US" b="1" dirty="0">
                <a:latin typeface="Arial" charset="0"/>
              </a:endParaRPr>
            </a:p>
            <a:p>
              <a:pPr algn="ctr">
                <a:spcBef>
                  <a:spcPct val="50000"/>
                </a:spcBef>
                <a:defRPr/>
              </a:pPr>
              <a:r>
                <a:rPr lang="en-US" b="1" dirty="0">
                  <a:solidFill>
                    <a:srgbClr val="FF5008"/>
                  </a:solidFill>
                  <a:latin typeface="Arial" charset="0"/>
                </a:rPr>
                <a:t>Exxon/Mobil      Devon Energy</a:t>
              </a:r>
            </a:p>
            <a:p>
              <a:pPr algn="l">
                <a:spcBef>
                  <a:spcPct val="50000"/>
                </a:spcBef>
                <a:buFontTx/>
                <a:buChar char="•"/>
                <a:defRPr/>
              </a:pPr>
              <a:r>
                <a:rPr lang="en-US" b="1" dirty="0">
                  <a:latin typeface="Arial" charset="0"/>
                </a:rPr>
                <a:t>High Risk - High Reward</a:t>
              </a:r>
            </a:p>
            <a:p>
              <a:pPr algn="l">
                <a:spcBef>
                  <a:spcPct val="50000"/>
                </a:spcBef>
                <a:buFontTx/>
                <a:buChar char="•"/>
                <a:defRPr/>
              </a:pPr>
              <a:r>
                <a:rPr lang="en-US" b="1" dirty="0">
                  <a:latin typeface="Arial" charset="0"/>
                </a:rPr>
                <a:t>High Margins</a:t>
              </a:r>
            </a:p>
            <a:p>
              <a:pPr algn="l">
                <a:spcBef>
                  <a:spcPct val="50000"/>
                </a:spcBef>
                <a:buFontTx/>
                <a:buChar char="•"/>
                <a:defRPr/>
              </a:pPr>
              <a:r>
                <a:rPr lang="en-US" b="1" dirty="0">
                  <a:latin typeface="Arial" charset="0"/>
                </a:rPr>
                <a:t>Price Volatility</a:t>
              </a:r>
            </a:p>
            <a:p>
              <a:pPr algn="l">
                <a:spcBef>
                  <a:spcPct val="50000"/>
                </a:spcBef>
                <a:buFontTx/>
                <a:buChar char="•"/>
                <a:defRPr/>
              </a:pPr>
              <a:r>
                <a:rPr lang="en-US" b="1" dirty="0">
                  <a:latin typeface="Arial" charset="0"/>
                </a:rPr>
                <a:t>Heavy/Constant Capital Investment</a:t>
              </a:r>
            </a:p>
            <a:p>
              <a:pPr algn="l">
                <a:spcBef>
                  <a:spcPct val="50000"/>
                </a:spcBef>
                <a:buFontTx/>
                <a:buChar char="•"/>
                <a:defRPr/>
              </a:pPr>
              <a:r>
                <a:rPr lang="en-US" b="1" dirty="0">
                  <a:latin typeface="Arial" charset="0"/>
                </a:rPr>
                <a:t>Low Operating Cost</a:t>
              </a:r>
            </a:p>
          </p:txBody>
        </p:sp>
        <p:sp>
          <p:nvSpPr>
            <p:cNvPr id="17413" name="Text Box 4"/>
            <p:cNvSpPr txBox="1">
              <a:spLocks noChangeArrowheads="1"/>
            </p:cNvSpPr>
            <p:nvPr/>
          </p:nvSpPr>
          <p:spPr bwMode="auto">
            <a:xfrm>
              <a:off x="6629400" y="1109664"/>
              <a:ext cx="2971800" cy="22467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marL="114300" indent="-114300">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b="1" u="sng" dirty="0">
                  <a:latin typeface="Arial" charset="0"/>
                </a:rPr>
                <a:t>Transmission</a:t>
              </a:r>
              <a:endParaRPr lang="en-US" b="1" dirty="0">
                <a:latin typeface="Arial" charset="0"/>
              </a:endParaRPr>
            </a:p>
            <a:p>
              <a:pPr algn="ctr">
                <a:spcBef>
                  <a:spcPct val="50000"/>
                </a:spcBef>
                <a:defRPr/>
              </a:pPr>
              <a:r>
                <a:rPr lang="en-US" b="1" dirty="0">
                  <a:solidFill>
                    <a:srgbClr val="FF5008"/>
                  </a:solidFill>
                  <a:latin typeface="Arial" charset="0"/>
                </a:rPr>
                <a:t>Dominion   El Paso  Duke</a:t>
              </a:r>
            </a:p>
            <a:p>
              <a:pPr algn="l">
                <a:spcBef>
                  <a:spcPct val="50000"/>
                </a:spcBef>
                <a:buFontTx/>
                <a:buChar char="•"/>
                <a:defRPr/>
              </a:pPr>
              <a:r>
                <a:rPr lang="en-US" b="1" dirty="0">
                  <a:latin typeface="Arial" charset="0"/>
                </a:rPr>
                <a:t>Low Margin</a:t>
              </a:r>
            </a:p>
            <a:p>
              <a:pPr algn="l">
                <a:spcBef>
                  <a:spcPct val="50000"/>
                </a:spcBef>
                <a:buFontTx/>
                <a:buChar char="•"/>
                <a:defRPr/>
              </a:pPr>
              <a:r>
                <a:rPr lang="en-US" b="1" dirty="0">
                  <a:latin typeface="Arial" charset="0"/>
                </a:rPr>
                <a:t>High Turnover</a:t>
              </a:r>
            </a:p>
            <a:p>
              <a:pPr algn="l">
                <a:spcBef>
                  <a:spcPct val="50000"/>
                </a:spcBef>
                <a:buFontTx/>
                <a:buChar char="•"/>
                <a:defRPr/>
              </a:pPr>
              <a:r>
                <a:rPr lang="en-US" b="1" dirty="0">
                  <a:latin typeface="Arial" charset="0"/>
                </a:rPr>
                <a:t>Regulated Environment </a:t>
              </a:r>
            </a:p>
            <a:p>
              <a:pPr algn="l">
                <a:spcBef>
                  <a:spcPct val="50000"/>
                </a:spcBef>
                <a:buFontTx/>
                <a:buChar char="•"/>
                <a:defRPr/>
              </a:pPr>
              <a:r>
                <a:rPr lang="en-US" b="1" dirty="0">
                  <a:latin typeface="Arial" charset="0"/>
                </a:rPr>
                <a:t>Installed, Old Infrastructure</a:t>
              </a:r>
            </a:p>
            <a:p>
              <a:pPr algn="l">
                <a:spcBef>
                  <a:spcPct val="50000"/>
                </a:spcBef>
                <a:buFontTx/>
                <a:buChar char="•"/>
                <a:defRPr/>
              </a:pPr>
              <a:r>
                <a:rPr lang="en-US" b="1" dirty="0">
                  <a:latin typeface="Arial" charset="0"/>
                </a:rPr>
                <a:t>Limited Growth</a:t>
              </a:r>
            </a:p>
          </p:txBody>
        </p:sp>
        <p:sp>
          <p:nvSpPr>
            <p:cNvPr id="17414" name="Text Box 5"/>
            <p:cNvSpPr txBox="1">
              <a:spLocks noChangeArrowheads="1"/>
            </p:cNvSpPr>
            <p:nvPr/>
          </p:nvSpPr>
          <p:spPr bwMode="auto">
            <a:xfrm>
              <a:off x="2362200" y="3962401"/>
              <a:ext cx="2971800" cy="22467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marL="114300" indent="-114300">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b="1" u="sng">
                  <a:latin typeface="Arial" charset="0"/>
                </a:rPr>
                <a:t>Distribution - Regulated</a:t>
              </a:r>
              <a:endParaRPr lang="en-US" b="1">
                <a:latin typeface="Arial" charset="0"/>
              </a:endParaRPr>
            </a:p>
            <a:p>
              <a:pPr algn="ctr">
                <a:spcBef>
                  <a:spcPct val="50000"/>
                </a:spcBef>
                <a:defRPr/>
              </a:pPr>
              <a:r>
                <a:rPr lang="en-US" b="1">
                  <a:solidFill>
                    <a:srgbClr val="FF5008"/>
                  </a:solidFill>
                  <a:latin typeface="Arial" charset="0"/>
                </a:rPr>
                <a:t>CenterPoint   Duke</a:t>
              </a:r>
            </a:p>
            <a:p>
              <a:pPr algn="l">
                <a:spcBef>
                  <a:spcPct val="50000"/>
                </a:spcBef>
                <a:buFontTx/>
                <a:buChar char="•"/>
                <a:defRPr/>
              </a:pPr>
              <a:r>
                <a:rPr lang="en-US" b="1">
                  <a:latin typeface="Arial" charset="0"/>
                </a:rPr>
                <a:t>Low Margin</a:t>
              </a:r>
            </a:p>
            <a:p>
              <a:pPr algn="l">
                <a:spcBef>
                  <a:spcPct val="50000"/>
                </a:spcBef>
                <a:buFontTx/>
                <a:buChar char="•"/>
                <a:defRPr/>
              </a:pPr>
              <a:r>
                <a:rPr lang="en-US" b="1">
                  <a:latin typeface="Arial" charset="0"/>
                </a:rPr>
                <a:t>High Turnover</a:t>
              </a:r>
            </a:p>
            <a:p>
              <a:pPr algn="l">
                <a:spcBef>
                  <a:spcPct val="50000"/>
                </a:spcBef>
                <a:buFontTx/>
                <a:buChar char="•"/>
                <a:defRPr/>
              </a:pPr>
              <a:r>
                <a:rPr lang="en-US" b="1">
                  <a:latin typeface="Arial" charset="0"/>
                </a:rPr>
                <a:t>Highly Regulated Environment</a:t>
              </a:r>
            </a:p>
            <a:p>
              <a:pPr algn="l">
                <a:spcBef>
                  <a:spcPct val="50000"/>
                </a:spcBef>
                <a:buFontTx/>
                <a:buChar char="•"/>
                <a:defRPr/>
              </a:pPr>
              <a:r>
                <a:rPr lang="en-US" b="1">
                  <a:latin typeface="Arial" charset="0"/>
                </a:rPr>
                <a:t>Installed, old infrastructure</a:t>
              </a:r>
            </a:p>
            <a:p>
              <a:pPr algn="l">
                <a:spcBef>
                  <a:spcPct val="50000"/>
                </a:spcBef>
                <a:buFontTx/>
                <a:buChar char="•"/>
                <a:defRPr/>
              </a:pPr>
              <a:r>
                <a:rPr lang="en-US" b="1">
                  <a:latin typeface="Arial" charset="0"/>
                </a:rPr>
                <a:t>Limited Growth</a:t>
              </a:r>
            </a:p>
          </p:txBody>
        </p:sp>
        <p:sp>
          <p:nvSpPr>
            <p:cNvPr id="17415" name="Text Box 6"/>
            <p:cNvSpPr txBox="1">
              <a:spLocks noChangeArrowheads="1"/>
            </p:cNvSpPr>
            <p:nvPr/>
          </p:nvSpPr>
          <p:spPr bwMode="auto">
            <a:xfrm>
              <a:off x="6553200" y="3810000"/>
              <a:ext cx="2971800" cy="26776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marL="114300" indent="-114300">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b="1" u="sng">
                  <a:latin typeface="Arial" charset="0"/>
                </a:rPr>
                <a:t>Distribution/Trading - Deregulated</a:t>
              </a:r>
              <a:endParaRPr lang="en-US" b="1">
                <a:latin typeface="Arial" charset="0"/>
              </a:endParaRPr>
            </a:p>
            <a:p>
              <a:pPr algn="ctr">
                <a:spcBef>
                  <a:spcPct val="50000"/>
                </a:spcBef>
                <a:defRPr/>
              </a:pPr>
              <a:r>
                <a:rPr lang="en-US" b="1">
                  <a:solidFill>
                    <a:srgbClr val="FF5008"/>
                  </a:solidFill>
                  <a:latin typeface="Arial" charset="0"/>
                </a:rPr>
                <a:t>Koch  DENA</a:t>
              </a:r>
            </a:p>
            <a:p>
              <a:pPr algn="l">
                <a:spcBef>
                  <a:spcPct val="50000"/>
                </a:spcBef>
                <a:buFontTx/>
                <a:buChar char="•"/>
                <a:defRPr/>
              </a:pPr>
              <a:r>
                <a:rPr lang="en-US" b="1">
                  <a:latin typeface="Arial" charset="0"/>
                </a:rPr>
                <a:t>Variable Margins, Potentially High</a:t>
              </a:r>
            </a:p>
            <a:p>
              <a:pPr algn="l">
                <a:spcBef>
                  <a:spcPct val="50000"/>
                </a:spcBef>
                <a:buFontTx/>
                <a:buChar char="•"/>
                <a:defRPr/>
              </a:pPr>
              <a:r>
                <a:rPr lang="en-US" b="1">
                  <a:latin typeface="Arial" charset="0"/>
                </a:rPr>
                <a:t>Market Structures Developing</a:t>
              </a:r>
            </a:p>
            <a:p>
              <a:pPr algn="l">
                <a:spcBef>
                  <a:spcPct val="50000"/>
                </a:spcBef>
                <a:buFontTx/>
                <a:buChar char="•"/>
                <a:defRPr/>
              </a:pPr>
              <a:r>
                <a:rPr lang="en-US" b="1">
                  <a:latin typeface="Arial" charset="0"/>
                </a:rPr>
                <a:t>Unregulated Environment</a:t>
              </a:r>
            </a:p>
            <a:p>
              <a:pPr algn="l">
                <a:spcBef>
                  <a:spcPct val="50000"/>
                </a:spcBef>
                <a:buFontTx/>
                <a:buChar char="•"/>
                <a:defRPr/>
              </a:pPr>
              <a:r>
                <a:rPr lang="en-US" b="1">
                  <a:latin typeface="Arial" charset="0"/>
                </a:rPr>
                <a:t>Price Volatility Feeds Growth</a:t>
              </a:r>
            </a:p>
            <a:p>
              <a:pPr algn="l">
                <a:spcBef>
                  <a:spcPct val="50000"/>
                </a:spcBef>
                <a:buFontTx/>
                <a:buChar char="•"/>
                <a:defRPr/>
              </a:pPr>
              <a:r>
                <a:rPr lang="en-US" b="1">
                  <a:latin typeface="Arial" charset="0"/>
                </a:rPr>
                <a:t>Unlimited Growth potential</a:t>
              </a: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FB8A53A8-F364-4FD7-8923-9DCA5AF7FA47}" type="slidenum">
              <a:rPr lang="en-US" altLang="en-US" sz="1200">
                <a:solidFill>
                  <a:srgbClr val="898989"/>
                </a:solidFill>
              </a:rPr>
              <a:pPr/>
              <a:t>55</a:t>
            </a:fld>
            <a:endParaRPr lang="en-US" altLang="en-US" sz="1200">
              <a:solidFill>
                <a:srgbClr val="898989"/>
              </a:solidFill>
            </a:endParaRPr>
          </a:p>
        </p:txBody>
      </p:sp>
      <p:sp>
        <p:nvSpPr>
          <p:cNvPr id="54274" name="Rectangle 5"/>
          <p:cNvSpPr>
            <a:spLocks noGrp="1" noChangeArrowheads="1"/>
          </p:cNvSpPr>
          <p:nvPr>
            <p:ph type="title" idx="4294967295"/>
          </p:nvPr>
        </p:nvSpPr>
        <p:spPr>
          <a:xfrm>
            <a:off x="1181100" y="0"/>
            <a:ext cx="9829800" cy="1055802"/>
          </a:xfrm>
        </p:spPr>
        <p:txBody>
          <a:bodyPr/>
          <a:lstStyle/>
          <a:p>
            <a:pPr algn="ctr" eaLnBrk="1" hangingPunct="1"/>
            <a:r>
              <a:rPr lang="en-US" altLang="en-US" sz="3200" b="1" dirty="0"/>
              <a:t>Producing Basins And Regional Natural Gas Flows</a:t>
            </a:r>
          </a:p>
        </p:txBody>
      </p:sp>
      <p:sp>
        <p:nvSpPr>
          <p:cNvPr id="1936386" name="Rectangle 2"/>
          <p:cNvSpPr>
            <a:spLocks noChangeArrowheads="1"/>
          </p:cNvSpPr>
          <p:nvPr/>
        </p:nvSpPr>
        <p:spPr bwMode="auto">
          <a:xfrm>
            <a:off x="4953000" y="2617789"/>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defRPr/>
            </a:pPr>
            <a:endParaRPr lang="en-US" sz="2000" b="1">
              <a:solidFill>
                <a:srgbClr val="FF0000"/>
              </a:solidFill>
              <a:effectLst>
                <a:outerShdw blurRad="38100" dist="38100" dir="2700000" algn="tl">
                  <a:srgbClr val="000000"/>
                </a:outerShdw>
              </a:effectLst>
              <a:latin typeface="Arial" charset="0"/>
            </a:endParaRPr>
          </a:p>
        </p:txBody>
      </p:sp>
      <p:graphicFrame>
        <p:nvGraphicFramePr>
          <p:cNvPr id="54276" name="Object 3"/>
          <p:cNvGraphicFramePr>
            <a:graphicFrameLocks noChangeAspect="1"/>
          </p:cNvGraphicFramePr>
          <p:nvPr>
            <p:extLst>
              <p:ext uri="{D42A27DB-BD31-4B8C-83A1-F6EECF244321}">
                <p14:modId xmlns:p14="http://schemas.microsoft.com/office/powerpoint/2010/main" val="763648368"/>
              </p:ext>
            </p:extLst>
          </p:nvPr>
        </p:nvGraphicFramePr>
        <p:xfrm>
          <a:off x="2324100" y="1143000"/>
          <a:ext cx="7543800" cy="5138738"/>
        </p:xfrm>
        <a:graphic>
          <a:graphicData uri="http://schemas.openxmlformats.org/presentationml/2006/ole">
            <mc:AlternateContent xmlns:mc="http://schemas.openxmlformats.org/markup-compatibility/2006">
              <mc:Choice xmlns:v="urn:schemas-microsoft-com:vml" Requires="v">
                <p:oleObj name="Slide" r:id="rId3" imgW="2020888" imgH="1500188" progId="PowerPoint.Slide.8">
                  <p:link updateAutomatic="1"/>
                </p:oleObj>
              </mc:Choice>
              <mc:Fallback>
                <p:oleObj name="Slide" r:id="rId3" imgW="2020888" imgH="1500188" progId="PowerPoint.Slide.8">
                  <p:link updateAutomatic="1"/>
                  <p:pic>
                    <p:nvPicPr>
                      <p:cNvPr id="5427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4100" y="1143000"/>
                        <a:ext cx="7543800" cy="5138738"/>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936388" name="Rectangle 4"/>
          <p:cNvSpPr>
            <a:spLocks noChangeArrowheads="1"/>
          </p:cNvSpPr>
          <p:nvPr/>
        </p:nvSpPr>
        <p:spPr bwMode="auto">
          <a:xfrm>
            <a:off x="1524000" y="95250"/>
            <a:ext cx="914400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endParaRPr lang="en-US" sz="3600" b="1">
              <a:solidFill>
                <a:schemeClr val="tx2"/>
              </a:solidFill>
              <a:effectLst>
                <a:outerShdw blurRad="38100" dist="38100" dir="2700000" algn="tl">
                  <a:srgbClr val="FFFFFF"/>
                </a:outerShdw>
              </a:effectLst>
              <a:latin typeface="Arial" charset="0"/>
            </a:endParaRPr>
          </a:p>
        </p:txBody>
      </p:sp>
      <p:sp>
        <p:nvSpPr>
          <p:cNvPr id="18439" name="Text Box 6"/>
          <p:cNvSpPr txBox="1">
            <a:spLocks noChangeArrowheads="1"/>
          </p:cNvSpPr>
          <p:nvPr/>
        </p:nvSpPr>
        <p:spPr bwMode="auto">
          <a:xfrm>
            <a:off x="9296400" y="6705600"/>
            <a:ext cx="1143000" cy="198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spcBef>
                <a:spcPct val="50000"/>
              </a:spcBef>
              <a:defRPr/>
            </a:pPr>
            <a:r>
              <a:rPr lang="en-US" sz="700"/>
              <a:t>Source: EIA</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1AEDD20A-7866-45F4-87C5-78497939C02D}" type="slidenum">
              <a:rPr lang="en-US" altLang="en-US" sz="1200">
                <a:solidFill>
                  <a:srgbClr val="898989"/>
                </a:solidFill>
              </a:rPr>
              <a:pPr/>
              <a:t>56</a:t>
            </a:fld>
            <a:endParaRPr lang="en-US" altLang="en-US" sz="1200">
              <a:solidFill>
                <a:srgbClr val="898989"/>
              </a:solidFill>
            </a:endParaRPr>
          </a:p>
        </p:txBody>
      </p:sp>
      <p:sp>
        <p:nvSpPr>
          <p:cNvPr id="56322" name="Rectangle 6"/>
          <p:cNvSpPr>
            <a:spLocks noGrp="1" noChangeArrowheads="1"/>
          </p:cNvSpPr>
          <p:nvPr>
            <p:ph type="title" idx="4294967295"/>
          </p:nvPr>
        </p:nvSpPr>
        <p:spPr>
          <a:xfrm>
            <a:off x="1574277" y="152400"/>
            <a:ext cx="9043447" cy="838200"/>
          </a:xfrm>
        </p:spPr>
        <p:txBody>
          <a:bodyPr/>
          <a:lstStyle/>
          <a:p>
            <a:pPr algn="ctr" eaLnBrk="1" hangingPunct="1"/>
            <a:r>
              <a:rPr lang="en-US" altLang="en-US" sz="2400" b="1" dirty="0"/>
              <a:t>Natural Gas Pipeline Systems 2002  U.S. Interstate and Selected Intrastate </a:t>
            </a:r>
          </a:p>
        </p:txBody>
      </p:sp>
      <p:sp>
        <p:nvSpPr>
          <p:cNvPr id="19460" name="Text Box 2"/>
          <p:cNvSpPr txBox="1">
            <a:spLocks noChangeArrowheads="1"/>
          </p:cNvSpPr>
          <p:nvPr/>
        </p:nvSpPr>
        <p:spPr bwMode="auto">
          <a:xfrm>
            <a:off x="2386014" y="6172201"/>
            <a:ext cx="3970337"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defRPr/>
            </a:pPr>
            <a:r>
              <a:rPr lang="en-US" sz="1000" b="1">
                <a:latin typeface="Arial" charset="0"/>
              </a:rPr>
              <a:t>Source: Energy Information Administration, Office of Oil &amp; Gas</a:t>
            </a:r>
            <a:endParaRPr lang="en-US" sz="1000" b="1"/>
          </a:p>
        </p:txBody>
      </p:sp>
      <p:pic>
        <p:nvPicPr>
          <p:cNvPr id="56324" name="Picture 3" descr="uspipewb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1219201"/>
            <a:ext cx="8686800" cy="4710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9462" name="Text Box 4"/>
          <p:cNvSpPr txBox="1">
            <a:spLocks noChangeArrowheads="1"/>
          </p:cNvSpPr>
          <p:nvPr/>
        </p:nvSpPr>
        <p:spPr bwMode="auto">
          <a:xfrm>
            <a:off x="6196014" y="6172201"/>
            <a:ext cx="2871787" cy="2444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defRPr/>
            </a:pPr>
            <a:r>
              <a:rPr lang="en-US" sz="1000" b="1">
                <a:latin typeface="Arial" charset="0"/>
              </a:rPr>
              <a:t>, EIAGIS-NG Geographic Information System</a:t>
            </a:r>
            <a:endParaRPr lang="en-US" sz="1000" b="1"/>
          </a:p>
        </p:txBody>
      </p:sp>
      <p:pic>
        <p:nvPicPr>
          <p:cNvPr id="1946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1800" y="3733800"/>
            <a:ext cx="1066800" cy="381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9464" name="Text Box 7"/>
          <p:cNvSpPr txBox="1">
            <a:spLocks noChangeArrowheads="1"/>
          </p:cNvSpPr>
          <p:nvPr/>
        </p:nvSpPr>
        <p:spPr bwMode="auto">
          <a:xfrm>
            <a:off x="1524001" y="1828801"/>
            <a:ext cx="1501775"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marL="114300" indent="-114300">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spcAft>
                <a:spcPct val="50000"/>
              </a:spcAft>
              <a:defRPr/>
            </a:pPr>
            <a:endParaRPr lang="en-US" sz="1000" b="1">
              <a:latin typeface="Arial"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92067FCC-A767-4074-861A-0B2C13148F6A}" type="slidenum">
              <a:rPr lang="en-US" altLang="en-US" sz="1200">
                <a:solidFill>
                  <a:srgbClr val="898989"/>
                </a:solidFill>
              </a:rPr>
              <a:pPr/>
              <a:t>57</a:t>
            </a:fld>
            <a:endParaRPr lang="en-US" altLang="en-US" sz="1200">
              <a:solidFill>
                <a:srgbClr val="898989"/>
              </a:solidFill>
            </a:endParaRPr>
          </a:p>
        </p:txBody>
      </p:sp>
      <p:sp>
        <p:nvSpPr>
          <p:cNvPr id="20483" name="Text Box 2"/>
          <p:cNvSpPr txBox="1">
            <a:spLocks noChangeArrowheads="1"/>
          </p:cNvSpPr>
          <p:nvPr/>
        </p:nvSpPr>
        <p:spPr bwMode="auto">
          <a:xfrm>
            <a:off x="3200400" y="381001"/>
            <a:ext cx="57912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sz="2000" b="1">
                <a:latin typeface="Arial" charset="0"/>
              </a:rPr>
              <a:t>U. S. Demand Growth</a:t>
            </a:r>
          </a:p>
        </p:txBody>
      </p:sp>
      <p:graphicFrame>
        <p:nvGraphicFramePr>
          <p:cNvPr id="58371" name="Object 4"/>
          <p:cNvGraphicFramePr>
            <a:graphicFrameLocks noChangeAspect="1"/>
          </p:cNvGraphicFramePr>
          <p:nvPr>
            <p:extLst>
              <p:ext uri="{D42A27DB-BD31-4B8C-83A1-F6EECF244321}">
                <p14:modId xmlns:p14="http://schemas.microsoft.com/office/powerpoint/2010/main" val="3898137630"/>
              </p:ext>
            </p:extLst>
          </p:nvPr>
        </p:nvGraphicFramePr>
        <p:xfrm>
          <a:off x="1524000" y="1371600"/>
          <a:ext cx="9144000" cy="4427538"/>
        </p:xfrm>
        <a:graphic>
          <a:graphicData uri="http://schemas.openxmlformats.org/presentationml/2006/ole">
            <mc:AlternateContent xmlns:mc="http://schemas.openxmlformats.org/markup-compatibility/2006">
              <mc:Choice xmlns:v="urn:schemas-microsoft-com:vml" Requires="v">
                <p:oleObj name="Chart" r:id="rId3" imgW="7810399" imgH="3781515" progId="MSGraph.Chart.8">
                  <p:embed followColorScheme="full"/>
                </p:oleObj>
              </mc:Choice>
              <mc:Fallback>
                <p:oleObj name="Chart" r:id="rId3" imgW="7810399" imgH="3781515" progId="MSGraph.Chart.8">
                  <p:embed followColorScheme="full"/>
                  <p:pic>
                    <p:nvPicPr>
                      <p:cNvPr id="58371" name="Object 4"/>
                      <p:cNvPicPr>
                        <a:picLocks noChangeAspect="1" noChangeArrowheads="1"/>
                      </p:cNvPicPr>
                      <p:nvPr/>
                    </p:nvPicPr>
                    <p:blipFill>
                      <a:blip r:embed="rId4"/>
                      <a:srcRect/>
                      <a:stretch>
                        <a:fillRect/>
                      </a:stretch>
                    </p:blipFill>
                    <p:spPr bwMode="auto">
                      <a:xfrm>
                        <a:off x="1524000" y="1371600"/>
                        <a:ext cx="9144000" cy="4427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0485" name="Text Box 7"/>
          <p:cNvSpPr txBox="1">
            <a:spLocks noChangeArrowheads="1"/>
          </p:cNvSpPr>
          <p:nvPr/>
        </p:nvSpPr>
        <p:spPr bwMode="auto">
          <a:xfrm>
            <a:off x="5638800" y="4724400"/>
            <a:ext cx="10541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defRPr/>
            </a:pPr>
            <a:r>
              <a:rPr lang="en-US" sz="1200" b="1">
                <a:solidFill>
                  <a:schemeClr val="bg1"/>
                </a:solidFill>
                <a:latin typeface="Arial" charset="0"/>
              </a:rPr>
              <a:t>Commercial</a:t>
            </a:r>
            <a:endParaRPr lang="en-US" sz="1200" b="1">
              <a:latin typeface="Arial" charset="0"/>
            </a:endParaRPr>
          </a:p>
        </p:txBody>
      </p:sp>
      <p:sp>
        <p:nvSpPr>
          <p:cNvPr id="20486" name="Text Box 8"/>
          <p:cNvSpPr txBox="1">
            <a:spLocks noChangeArrowheads="1"/>
          </p:cNvSpPr>
          <p:nvPr/>
        </p:nvSpPr>
        <p:spPr bwMode="auto">
          <a:xfrm>
            <a:off x="5638800" y="4419600"/>
            <a:ext cx="99695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defRPr/>
            </a:pPr>
            <a:r>
              <a:rPr lang="en-US" sz="1200" b="1">
                <a:latin typeface="Arial" charset="0"/>
              </a:rPr>
              <a:t>Residential</a:t>
            </a:r>
          </a:p>
        </p:txBody>
      </p:sp>
      <p:sp>
        <p:nvSpPr>
          <p:cNvPr id="20487" name="Text Box 9"/>
          <p:cNvSpPr txBox="1">
            <a:spLocks noChangeArrowheads="1"/>
          </p:cNvSpPr>
          <p:nvPr/>
        </p:nvSpPr>
        <p:spPr bwMode="auto">
          <a:xfrm>
            <a:off x="5638800" y="3733800"/>
            <a:ext cx="871538"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defRPr/>
            </a:pPr>
            <a:r>
              <a:rPr lang="en-US" sz="1200" b="1">
                <a:latin typeface="Arial" charset="0"/>
              </a:rPr>
              <a:t>Industrial</a:t>
            </a:r>
          </a:p>
        </p:txBody>
      </p:sp>
      <p:sp>
        <p:nvSpPr>
          <p:cNvPr id="20488" name="Text Box 10"/>
          <p:cNvSpPr txBox="1">
            <a:spLocks noChangeArrowheads="1"/>
          </p:cNvSpPr>
          <p:nvPr/>
        </p:nvSpPr>
        <p:spPr bwMode="auto">
          <a:xfrm>
            <a:off x="5486400" y="2895600"/>
            <a:ext cx="175895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defRPr/>
            </a:pPr>
            <a:r>
              <a:rPr lang="en-US" sz="1200" b="1">
                <a:solidFill>
                  <a:schemeClr val="bg1"/>
                </a:solidFill>
                <a:latin typeface="Arial" charset="0"/>
              </a:rPr>
              <a:t>Electricity Generation</a:t>
            </a:r>
            <a:endParaRPr lang="en-US" sz="1200" b="1">
              <a:latin typeface="Arial" charset="0"/>
            </a:endParaRPr>
          </a:p>
        </p:txBody>
      </p:sp>
      <p:sp>
        <p:nvSpPr>
          <p:cNvPr id="20489" name="Text Box 12"/>
          <p:cNvSpPr txBox="1">
            <a:spLocks noChangeArrowheads="1"/>
          </p:cNvSpPr>
          <p:nvPr/>
        </p:nvSpPr>
        <p:spPr bwMode="auto">
          <a:xfrm>
            <a:off x="5867400" y="4953000"/>
            <a:ext cx="59055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defRPr/>
            </a:pPr>
            <a:r>
              <a:rPr lang="en-US" sz="1200" b="1">
                <a:latin typeface="Arial" charset="0"/>
              </a:rPr>
              <a:t>Other</a:t>
            </a:r>
          </a:p>
        </p:txBody>
      </p:sp>
      <p:sp>
        <p:nvSpPr>
          <p:cNvPr id="20490" name="Text Box 14"/>
          <p:cNvSpPr txBox="1">
            <a:spLocks noChangeArrowheads="1"/>
          </p:cNvSpPr>
          <p:nvPr/>
        </p:nvSpPr>
        <p:spPr bwMode="auto">
          <a:xfrm>
            <a:off x="7543800" y="6248400"/>
            <a:ext cx="16764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spcBef>
                <a:spcPct val="50000"/>
              </a:spcBef>
              <a:defRPr/>
            </a:pPr>
            <a:r>
              <a:rPr lang="en-US"/>
              <a:t>Source: EIA</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A7912BCA-6182-4BC6-850C-C3D7D1F0A249}" type="slidenum">
              <a:rPr lang="en-US" altLang="en-US" sz="1200">
                <a:solidFill>
                  <a:srgbClr val="898989"/>
                </a:solidFill>
              </a:rPr>
              <a:pPr/>
              <a:t>58</a:t>
            </a:fld>
            <a:endParaRPr lang="en-US" altLang="en-US" sz="1200">
              <a:solidFill>
                <a:srgbClr val="898989"/>
              </a:solidFill>
            </a:endParaRPr>
          </a:p>
        </p:txBody>
      </p:sp>
      <p:sp>
        <p:nvSpPr>
          <p:cNvPr id="24579" name="Text Box 2"/>
          <p:cNvSpPr txBox="1">
            <a:spLocks noChangeArrowheads="1"/>
          </p:cNvSpPr>
          <p:nvPr/>
        </p:nvSpPr>
        <p:spPr bwMode="auto">
          <a:xfrm>
            <a:off x="3200400" y="381000"/>
            <a:ext cx="5791200" cy="58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sz="3200" b="1" dirty="0">
                <a:latin typeface="Arial" charset="0"/>
              </a:rPr>
              <a:t>Access Restrictions</a:t>
            </a:r>
          </a:p>
        </p:txBody>
      </p:sp>
      <p:sp>
        <p:nvSpPr>
          <p:cNvPr id="24580" name="Text Box 3"/>
          <p:cNvSpPr txBox="1">
            <a:spLocks noChangeArrowheads="1"/>
          </p:cNvSpPr>
          <p:nvPr/>
        </p:nvSpPr>
        <p:spPr bwMode="auto">
          <a:xfrm>
            <a:off x="1752601" y="4800601"/>
            <a:ext cx="3992563" cy="1006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marL="114300" indent="-114300">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spcAft>
                <a:spcPct val="50000"/>
              </a:spcAft>
              <a:buFontTx/>
              <a:buChar char="•"/>
              <a:defRPr/>
            </a:pPr>
            <a:r>
              <a:rPr lang="en-US" sz="1200" b="1">
                <a:latin typeface="Arial" charset="0"/>
              </a:rPr>
              <a:t>Access restrictions encumber most</a:t>
            </a:r>
            <a:br>
              <a:rPr lang="en-US" sz="1200" b="1">
                <a:latin typeface="Arial" charset="0"/>
              </a:rPr>
            </a:br>
            <a:r>
              <a:rPr lang="en-US" sz="1200" b="1">
                <a:latin typeface="Arial" charset="0"/>
              </a:rPr>
              <a:t>prospective acreage in lower 48.</a:t>
            </a:r>
          </a:p>
          <a:p>
            <a:pPr algn="l">
              <a:spcAft>
                <a:spcPct val="50000"/>
              </a:spcAft>
              <a:buFontTx/>
              <a:buChar char="•"/>
              <a:defRPr/>
            </a:pPr>
            <a:r>
              <a:rPr lang="en-US" sz="1200" b="1">
                <a:latin typeface="Arial" charset="0"/>
              </a:rPr>
              <a:t>Restrictions in Alaska and Canada are worse. </a:t>
            </a:r>
          </a:p>
          <a:p>
            <a:pPr algn="l">
              <a:spcAft>
                <a:spcPct val="50000"/>
              </a:spcAft>
              <a:buFontTx/>
              <a:buChar char="•"/>
              <a:defRPr/>
            </a:pPr>
            <a:r>
              <a:rPr lang="en-US" sz="1200" b="1">
                <a:latin typeface="Arial" charset="0"/>
              </a:rPr>
              <a:t>Restrictions mostly due to government regulations</a:t>
            </a:r>
            <a:endParaRPr lang="en-US" sz="1200" b="1" u="sng">
              <a:latin typeface="Arial" charset="0"/>
            </a:endParaRPr>
          </a:p>
        </p:txBody>
      </p:sp>
      <p:grpSp>
        <p:nvGrpSpPr>
          <p:cNvPr id="66564" name="Group 4"/>
          <p:cNvGrpSpPr>
            <a:grpSpLocks/>
          </p:cNvGrpSpPr>
          <p:nvPr/>
        </p:nvGrpSpPr>
        <p:grpSpPr bwMode="auto">
          <a:xfrm>
            <a:off x="2589213" y="1524000"/>
            <a:ext cx="7032626" cy="4090988"/>
            <a:chOff x="1233" y="607"/>
            <a:chExt cx="4430" cy="2577"/>
          </a:xfrm>
        </p:grpSpPr>
        <p:graphicFrame>
          <p:nvGraphicFramePr>
            <p:cNvPr id="66566" name="Object 5"/>
            <p:cNvGraphicFramePr>
              <a:graphicFrameLocks noChangeAspect="1"/>
            </p:cNvGraphicFramePr>
            <p:nvPr/>
          </p:nvGraphicFramePr>
          <p:xfrm>
            <a:off x="1487" y="607"/>
            <a:ext cx="4098" cy="2561"/>
          </p:xfrm>
          <a:graphic>
            <a:graphicData uri="http://schemas.openxmlformats.org/presentationml/2006/ole">
              <mc:AlternateContent xmlns:mc="http://schemas.openxmlformats.org/markup-compatibility/2006">
                <mc:Choice xmlns:v="urn:schemas-microsoft-com:vml" Requires="v">
                  <p:oleObj name="CorelDRAW" r:id="rId3" imgW="6496127" imgH="4057642" progId="CorelDraw.Graphic.8">
                    <p:embed/>
                  </p:oleObj>
                </mc:Choice>
                <mc:Fallback>
                  <p:oleObj name="CorelDRAW" r:id="rId3" imgW="6496127" imgH="4057642" progId="CorelDraw.Graphic.8">
                    <p:embed/>
                    <p:pic>
                      <p:nvPicPr>
                        <p:cNvPr id="6656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7" y="607"/>
                          <a:ext cx="4098" cy="256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6567" name="Freeform 6"/>
            <p:cNvSpPr>
              <a:spLocks/>
            </p:cNvSpPr>
            <p:nvPr/>
          </p:nvSpPr>
          <p:spPr bwMode="auto">
            <a:xfrm>
              <a:off x="4264" y="2696"/>
              <a:ext cx="574" cy="488"/>
            </a:xfrm>
            <a:custGeom>
              <a:avLst/>
              <a:gdLst>
                <a:gd name="T0" fmla="*/ 48 w 574"/>
                <a:gd name="T1" fmla="*/ 8 h 488"/>
                <a:gd name="T2" fmla="*/ 320 w 574"/>
                <a:gd name="T3" fmla="*/ 0 h 488"/>
                <a:gd name="T4" fmla="*/ 408 w 574"/>
                <a:gd name="T5" fmla="*/ 24 h 488"/>
                <a:gd name="T6" fmla="*/ 456 w 574"/>
                <a:gd name="T7" fmla="*/ 64 h 488"/>
                <a:gd name="T8" fmla="*/ 496 w 574"/>
                <a:gd name="T9" fmla="*/ 160 h 488"/>
                <a:gd name="T10" fmla="*/ 512 w 574"/>
                <a:gd name="T11" fmla="*/ 184 h 488"/>
                <a:gd name="T12" fmla="*/ 568 w 574"/>
                <a:gd name="T13" fmla="*/ 368 h 488"/>
                <a:gd name="T14" fmla="*/ 536 w 574"/>
                <a:gd name="T15" fmla="*/ 456 h 488"/>
                <a:gd name="T16" fmla="*/ 488 w 574"/>
                <a:gd name="T17" fmla="*/ 488 h 488"/>
                <a:gd name="T18" fmla="*/ 392 w 574"/>
                <a:gd name="T19" fmla="*/ 480 h 488"/>
                <a:gd name="T20" fmla="*/ 344 w 574"/>
                <a:gd name="T21" fmla="*/ 464 h 488"/>
                <a:gd name="T22" fmla="*/ 232 w 574"/>
                <a:gd name="T23" fmla="*/ 408 h 488"/>
                <a:gd name="T24" fmla="*/ 112 w 574"/>
                <a:gd name="T25" fmla="*/ 304 h 488"/>
                <a:gd name="T26" fmla="*/ 48 w 574"/>
                <a:gd name="T27" fmla="*/ 208 h 488"/>
                <a:gd name="T28" fmla="*/ 32 w 574"/>
                <a:gd name="T29" fmla="*/ 160 h 488"/>
                <a:gd name="T30" fmla="*/ 16 w 574"/>
                <a:gd name="T31" fmla="*/ 136 h 488"/>
                <a:gd name="T32" fmla="*/ 0 w 574"/>
                <a:gd name="T33" fmla="*/ 88 h 488"/>
                <a:gd name="T34" fmla="*/ 48 w 574"/>
                <a:gd name="T35" fmla="*/ 8 h 48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74" h="488">
                  <a:moveTo>
                    <a:pt x="48" y="8"/>
                  </a:moveTo>
                  <a:cubicBezTo>
                    <a:pt x="139" y="5"/>
                    <a:pt x="229" y="0"/>
                    <a:pt x="320" y="0"/>
                  </a:cubicBezTo>
                  <a:cubicBezTo>
                    <a:pt x="350" y="0"/>
                    <a:pt x="408" y="24"/>
                    <a:pt x="408" y="24"/>
                  </a:cubicBezTo>
                  <a:cubicBezTo>
                    <a:pt x="423" y="39"/>
                    <a:pt x="441" y="49"/>
                    <a:pt x="456" y="64"/>
                  </a:cubicBezTo>
                  <a:cubicBezTo>
                    <a:pt x="481" y="89"/>
                    <a:pt x="485" y="128"/>
                    <a:pt x="496" y="160"/>
                  </a:cubicBezTo>
                  <a:cubicBezTo>
                    <a:pt x="499" y="169"/>
                    <a:pt x="508" y="175"/>
                    <a:pt x="512" y="184"/>
                  </a:cubicBezTo>
                  <a:cubicBezTo>
                    <a:pt x="538" y="243"/>
                    <a:pt x="548" y="307"/>
                    <a:pt x="568" y="368"/>
                  </a:cubicBezTo>
                  <a:cubicBezTo>
                    <a:pt x="561" y="425"/>
                    <a:pt x="574" y="426"/>
                    <a:pt x="536" y="456"/>
                  </a:cubicBezTo>
                  <a:cubicBezTo>
                    <a:pt x="521" y="468"/>
                    <a:pt x="488" y="488"/>
                    <a:pt x="488" y="488"/>
                  </a:cubicBezTo>
                  <a:cubicBezTo>
                    <a:pt x="456" y="485"/>
                    <a:pt x="424" y="485"/>
                    <a:pt x="392" y="480"/>
                  </a:cubicBezTo>
                  <a:cubicBezTo>
                    <a:pt x="375" y="477"/>
                    <a:pt x="344" y="464"/>
                    <a:pt x="344" y="464"/>
                  </a:cubicBezTo>
                  <a:cubicBezTo>
                    <a:pt x="267" y="406"/>
                    <a:pt x="306" y="420"/>
                    <a:pt x="232" y="408"/>
                  </a:cubicBezTo>
                  <a:cubicBezTo>
                    <a:pt x="195" y="371"/>
                    <a:pt x="156" y="333"/>
                    <a:pt x="112" y="304"/>
                  </a:cubicBezTo>
                  <a:cubicBezTo>
                    <a:pt x="98" y="263"/>
                    <a:pt x="84" y="232"/>
                    <a:pt x="48" y="208"/>
                  </a:cubicBezTo>
                  <a:cubicBezTo>
                    <a:pt x="43" y="192"/>
                    <a:pt x="41" y="174"/>
                    <a:pt x="32" y="160"/>
                  </a:cubicBezTo>
                  <a:cubicBezTo>
                    <a:pt x="27" y="152"/>
                    <a:pt x="20" y="145"/>
                    <a:pt x="16" y="136"/>
                  </a:cubicBezTo>
                  <a:cubicBezTo>
                    <a:pt x="9" y="121"/>
                    <a:pt x="0" y="88"/>
                    <a:pt x="0" y="88"/>
                  </a:cubicBezTo>
                  <a:lnTo>
                    <a:pt x="48" y="8"/>
                  </a:ln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8" name="Freeform 7"/>
            <p:cNvSpPr>
              <a:spLocks/>
            </p:cNvSpPr>
            <p:nvPr/>
          </p:nvSpPr>
          <p:spPr bwMode="auto">
            <a:xfrm>
              <a:off x="4945" y="960"/>
              <a:ext cx="718" cy="2042"/>
            </a:xfrm>
            <a:custGeom>
              <a:avLst/>
              <a:gdLst>
                <a:gd name="T0" fmla="*/ 263 w 718"/>
                <a:gd name="T1" fmla="*/ 2024 h 2042"/>
                <a:gd name="T2" fmla="*/ 223 w 718"/>
                <a:gd name="T3" fmla="*/ 1944 h 2042"/>
                <a:gd name="T4" fmla="*/ 199 w 718"/>
                <a:gd name="T5" fmla="*/ 1856 h 2042"/>
                <a:gd name="T6" fmla="*/ 143 w 718"/>
                <a:gd name="T7" fmla="*/ 1776 h 2042"/>
                <a:gd name="T8" fmla="*/ 23 w 718"/>
                <a:gd name="T9" fmla="*/ 1608 h 2042"/>
                <a:gd name="T10" fmla="*/ 15 w 718"/>
                <a:gd name="T11" fmla="*/ 1424 h 2042"/>
                <a:gd name="T12" fmla="*/ 79 w 718"/>
                <a:gd name="T13" fmla="*/ 1352 h 2042"/>
                <a:gd name="T14" fmla="*/ 95 w 718"/>
                <a:gd name="T15" fmla="*/ 1328 h 2042"/>
                <a:gd name="T16" fmla="*/ 143 w 718"/>
                <a:gd name="T17" fmla="*/ 1296 h 2042"/>
                <a:gd name="T18" fmla="*/ 215 w 718"/>
                <a:gd name="T19" fmla="*/ 1224 h 2042"/>
                <a:gd name="T20" fmla="*/ 271 w 718"/>
                <a:gd name="T21" fmla="*/ 1144 h 2042"/>
                <a:gd name="T22" fmla="*/ 287 w 718"/>
                <a:gd name="T23" fmla="*/ 1096 h 2042"/>
                <a:gd name="T24" fmla="*/ 303 w 718"/>
                <a:gd name="T25" fmla="*/ 1072 h 2042"/>
                <a:gd name="T26" fmla="*/ 319 w 718"/>
                <a:gd name="T27" fmla="*/ 1024 h 2042"/>
                <a:gd name="T28" fmla="*/ 295 w 718"/>
                <a:gd name="T29" fmla="*/ 848 h 2042"/>
                <a:gd name="T30" fmla="*/ 351 w 718"/>
                <a:gd name="T31" fmla="*/ 544 h 2042"/>
                <a:gd name="T32" fmla="*/ 447 w 718"/>
                <a:gd name="T33" fmla="*/ 464 h 2042"/>
                <a:gd name="T34" fmla="*/ 495 w 718"/>
                <a:gd name="T35" fmla="*/ 432 h 2042"/>
                <a:gd name="T36" fmla="*/ 551 w 718"/>
                <a:gd name="T37" fmla="*/ 344 h 2042"/>
                <a:gd name="T38" fmla="*/ 575 w 718"/>
                <a:gd name="T39" fmla="*/ 128 h 2042"/>
                <a:gd name="T40" fmla="*/ 631 w 718"/>
                <a:gd name="T41" fmla="*/ 0 h 2042"/>
                <a:gd name="T42" fmla="*/ 695 w 718"/>
                <a:gd name="T43" fmla="*/ 80 h 2042"/>
                <a:gd name="T44" fmla="*/ 703 w 718"/>
                <a:gd name="T45" fmla="*/ 104 h 2042"/>
                <a:gd name="T46" fmla="*/ 663 w 718"/>
                <a:gd name="T47" fmla="*/ 472 h 2042"/>
                <a:gd name="T48" fmla="*/ 631 w 718"/>
                <a:gd name="T49" fmla="*/ 712 h 2042"/>
                <a:gd name="T50" fmla="*/ 623 w 718"/>
                <a:gd name="T51" fmla="*/ 784 h 2042"/>
                <a:gd name="T52" fmla="*/ 607 w 718"/>
                <a:gd name="T53" fmla="*/ 848 h 2042"/>
                <a:gd name="T54" fmla="*/ 575 w 718"/>
                <a:gd name="T55" fmla="*/ 1344 h 2042"/>
                <a:gd name="T56" fmla="*/ 519 w 718"/>
                <a:gd name="T57" fmla="*/ 1680 h 2042"/>
                <a:gd name="T58" fmla="*/ 463 w 718"/>
                <a:gd name="T59" fmla="*/ 1848 h 2042"/>
                <a:gd name="T60" fmla="*/ 447 w 718"/>
                <a:gd name="T61" fmla="*/ 1904 h 2042"/>
                <a:gd name="T62" fmla="*/ 311 w 718"/>
                <a:gd name="T63" fmla="*/ 2040 h 2042"/>
                <a:gd name="T64" fmla="*/ 263 w 718"/>
                <a:gd name="T65" fmla="*/ 2024 h 204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18" h="2042">
                  <a:moveTo>
                    <a:pt x="263" y="2024"/>
                  </a:moveTo>
                  <a:cubicBezTo>
                    <a:pt x="249" y="1997"/>
                    <a:pt x="236" y="1971"/>
                    <a:pt x="223" y="1944"/>
                  </a:cubicBezTo>
                  <a:cubicBezTo>
                    <a:pt x="209" y="1917"/>
                    <a:pt x="209" y="1885"/>
                    <a:pt x="199" y="1856"/>
                  </a:cubicBezTo>
                  <a:cubicBezTo>
                    <a:pt x="188" y="1825"/>
                    <a:pt x="166" y="1799"/>
                    <a:pt x="143" y="1776"/>
                  </a:cubicBezTo>
                  <a:cubicBezTo>
                    <a:pt x="120" y="1707"/>
                    <a:pt x="63" y="1668"/>
                    <a:pt x="23" y="1608"/>
                  </a:cubicBezTo>
                  <a:cubicBezTo>
                    <a:pt x="13" y="1538"/>
                    <a:pt x="0" y="1500"/>
                    <a:pt x="15" y="1424"/>
                  </a:cubicBezTo>
                  <a:cubicBezTo>
                    <a:pt x="21" y="1393"/>
                    <a:pt x="56" y="1375"/>
                    <a:pt x="79" y="1352"/>
                  </a:cubicBezTo>
                  <a:cubicBezTo>
                    <a:pt x="86" y="1345"/>
                    <a:pt x="88" y="1334"/>
                    <a:pt x="95" y="1328"/>
                  </a:cubicBezTo>
                  <a:cubicBezTo>
                    <a:pt x="109" y="1315"/>
                    <a:pt x="127" y="1307"/>
                    <a:pt x="143" y="1296"/>
                  </a:cubicBezTo>
                  <a:cubicBezTo>
                    <a:pt x="143" y="1296"/>
                    <a:pt x="203" y="1236"/>
                    <a:pt x="215" y="1224"/>
                  </a:cubicBezTo>
                  <a:cubicBezTo>
                    <a:pt x="239" y="1200"/>
                    <a:pt x="247" y="1168"/>
                    <a:pt x="271" y="1144"/>
                  </a:cubicBezTo>
                  <a:cubicBezTo>
                    <a:pt x="276" y="1128"/>
                    <a:pt x="278" y="1110"/>
                    <a:pt x="287" y="1096"/>
                  </a:cubicBezTo>
                  <a:cubicBezTo>
                    <a:pt x="292" y="1088"/>
                    <a:pt x="299" y="1081"/>
                    <a:pt x="303" y="1072"/>
                  </a:cubicBezTo>
                  <a:cubicBezTo>
                    <a:pt x="310" y="1057"/>
                    <a:pt x="319" y="1024"/>
                    <a:pt x="319" y="1024"/>
                  </a:cubicBezTo>
                  <a:cubicBezTo>
                    <a:pt x="313" y="938"/>
                    <a:pt x="312" y="916"/>
                    <a:pt x="295" y="848"/>
                  </a:cubicBezTo>
                  <a:cubicBezTo>
                    <a:pt x="298" y="778"/>
                    <a:pt x="289" y="614"/>
                    <a:pt x="351" y="544"/>
                  </a:cubicBezTo>
                  <a:cubicBezTo>
                    <a:pt x="396" y="494"/>
                    <a:pt x="394" y="499"/>
                    <a:pt x="447" y="464"/>
                  </a:cubicBezTo>
                  <a:cubicBezTo>
                    <a:pt x="463" y="453"/>
                    <a:pt x="495" y="432"/>
                    <a:pt x="495" y="432"/>
                  </a:cubicBezTo>
                  <a:cubicBezTo>
                    <a:pt x="508" y="392"/>
                    <a:pt x="535" y="391"/>
                    <a:pt x="551" y="344"/>
                  </a:cubicBezTo>
                  <a:cubicBezTo>
                    <a:pt x="559" y="272"/>
                    <a:pt x="567" y="200"/>
                    <a:pt x="575" y="128"/>
                  </a:cubicBezTo>
                  <a:cubicBezTo>
                    <a:pt x="581" y="74"/>
                    <a:pt x="584" y="31"/>
                    <a:pt x="631" y="0"/>
                  </a:cubicBezTo>
                  <a:cubicBezTo>
                    <a:pt x="685" y="13"/>
                    <a:pt x="677" y="27"/>
                    <a:pt x="695" y="80"/>
                  </a:cubicBezTo>
                  <a:cubicBezTo>
                    <a:pt x="698" y="88"/>
                    <a:pt x="703" y="104"/>
                    <a:pt x="703" y="104"/>
                  </a:cubicBezTo>
                  <a:cubicBezTo>
                    <a:pt x="718" y="224"/>
                    <a:pt x="683" y="353"/>
                    <a:pt x="663" y="472"/>
                  </a:cubicBezTo>
                  <a:cubicBezTo>
                    <a:pt x="657" y="552"/>
                    <a:pt x="651" y="633"/>
                    <a:pt x="631" y="712"/>
                  </a:cubicBezTo>
                  <a:cubicBezTo>
                    <a:pt x="628" y="736"/>
                    <a:pt x="627" y="760"/>
                    <a:pt x="623" y="784"/>
                  </a:cubicBezTo>
                  <a:cubicBezTo>
                    <a:pt x="619" y="806"/>
                    <a:pt x="607" y="848"/>
                    <a:pt x="607" y="848"/>
                  </a:cubicBezTo>
                  <a:cubicBezTo>
                    <a:pt x="584" y="1152"/>
                    <a:pt x="595" y="987"/>
                    <a:pt x="575" y="1344"/>
                  </a:cubicBezTo>
                  <a:cubicBezTo>
                    <a:pt x="569" y="1453"/>
                    <a:pt x="569" y="1581"/>
                    <a:pt x="519" y="1680"/>
                  </a:cubicBezTo>
                  <a:cubicBezTo>
                    <a:pt x="509" y="1748"/>
                    <a:pt x="493" y="1788"/>
                    <a:pt x="463" y="1848"/>
                  </a:cubicBezTo>
                  <a:cubicBezTo>
                    <a:pt x="454" y="1865"/>
                    <a:pt x="454" y="1886"/>
                    <a:pt x="447" y="1904"/>
                  </a:cubicBezTo>
                  <a:cubicBezTo>
                    <a:pt x="423" y="1964"/>
                    <a:pt x="374" y="2019"/>
                    <a:pt x="311" y="2040"/>
                  </a:cubicBezTo>
                  <a:cubicBezTo>
                    <a:pt x="267" y="2031"/>
                    <a:pt x="281" y="2042"/>
                    <a:pt x="263" y="2024"/>
                  </a:cubicBez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9" name="Freeform 8"/>
            <p:cNvSpPr>
              <a:spLocks/>
            </p:cNvSpPr>
            <p:nvPr/>
          </p:nvSpPr>
          <p:spPr bwMode="auto">
            <a:xfrm>
              <a:off x="2320" y="1042"/>
              <a:ext cx="895" cy="1278"/>
            </a:xfrm>
            <a:custGeom>
              <a:avLst/>
              <a:gdLst>
                <a:gd name="T0" fmla="*/ 256 w 895"/>
                <a:gd name="T1" fmla="*/ 70 h 1278"/>
                <a:gd name="T2" fmla="*/ 232 w 895"/>
                <a:gd name="T3" fmla="*/ 438 h 1278"/>
                <a:gd name="T4" fmla="*/ 144 w 895"/>
                <a:gd name="T5" fmla="*/ 590 h 1278"/>
                <a:gd name="T6" fmla="*/ 120 w 895"/>
                <a:gd name="T7" fmla="*/ 694 h 1278"/>
                <a:gd name="T8" fmla="*/ 48 w 895"/>
                <a:gd name="T9" fmla="*/ 830 h 1278"/>
                <a:gd name="T10" fmla="*/ 0 w 895"/>
                <a:gd name="T11" fmla="*/ 982 h 1278"/>
                <a:gd name="T12" fmla="*/ 40 w 895"/>
                <a:gd name="T13" fmla="*/ 1102 h 1278"/>
                <a:gd name="T14" fmla="*/ 144 w 895"/>
                <a:gd name="T15" fmla="*/ 1198 h 1278"/>
                <a:gd name="T16" fmla="*/ 168 w 895"/>
                <a:gd name="T17" fmla="*/ 1222 h 1278"/>
                <a:gd name="T18" fmla="*/ 216 w 895"/>
                <a:gd name="T19" fmla="*/ 1230 h 1278"/>
                <a:gd name="T20" fmla="*/ 296 w 895"/>
                <a:gd name="T21" fmla="*/ 1262 h 1278"/>
                <a:gd name="T22" fmla="*/ 392 w 895"/>
                <a:gd name="T23" fmla="*/ 1278 h 1278"/>
                <a:gd name="T24" fmla="*/ 640 w 895"/>
                <a:gd name="T25" fmla="*/ 1270 h 1278"/>
                <a:gd name="T26" fmla="*/ 784 w 895"/>
                <a:gd name="T27" fmla="*/ 1182 h 1278"/>
                <a:gd name="T28" fmla="*/ 872 w 895"/>
                <a:gd name="T29" fmla="*/ 494 h 1278"/>
                <a:gd name="T30" fmla="*/ 856 w 895"/>
                <a:gd name="T31" fmla="*/ 230 h 1278"/>
                <a:gd name="T32" fmla="*/ 784 w 895"/>
                <a:gd name="T33" fmla="*/ 166 h 1278"/>
                <a:gd name="T34" fmla="*/ 656 w 895"/>
                <a:gd name="T35" fmla="*/ 70 h 1278"/>
                <a:gd name="T36" fmla="*/ 400 w 895"/>
                <a:gd name="T37" fmla="*/ 14 h 1278"/>
                <a:gd name="T38" fmla="*/ 256 w 895"/>
                <a:gd name="T39" fmla="*/ 70 h 127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5" h="1278">
                  <a:moveTo>
                    <a:pt x="256" y="70"/>
                  </a:moveTo>
                  <a:cubicBezTo>
                    <a:pt x="269" y="184"/>
                    <a:pt x="305" y="340"/>
                    <a:pt x="232" y="438"/>
                  </a:cubicBezTo>
                  <a:cubicBezTo>
                    <a:pt x="213" y="494"/>
                    <a:pt x="177" y="541"/>
                    <a:pt x="144" y="590"/>
                  </a:cubicBezTo>
                  <a:cubicBezTo>
                    <a:pt x="136" y="623"/>
                    <a:pt x="133" y="662"/>
                    <a:pt x="120" y="694"/>
                  </a:cubicBezTo>
                  <a:cubicBezTo>
                    <a:pt x="100" y="742"/>
                    <a:pt x="69" y="783"/>
                    <a:pt x="48" y="830"/>
                  </a:cubicBezTo>
                  <a:cubicBezTo>
                    <a:pt x="27" y="878"/>
                    <a:pt x="17" y="932"/>
                    <a:pt x="0" y="982"/>
                  </a:cubicBezTo>
                  <a:cubicBezTo>
                    <a:pt x="7" y="1044"/>
                    <a:pt x="0" y="1062"/>
                    <a:pt x="40" y="1102"/>
                  </a:cubicBezTo>
                  <a:cubicBezTo>
                    <a:pt x="54" y="1144"/>
                    <a:pt x="108" y="1174"/>
                    <a:pt x="144" y="1198"/>
                  </a:cubicBezTo>
                  <a:cubicBezTo>
                    <a:pt x="153" y="1204"/>
                    <a:pt x="158" y="1217"/>
                    <a:pt x="168" y="1222"/>
                  </a:cubicBezTo>
                  <a:cubicBezTo>
                    <a:pt x="183" y="1229"/>
                    <a:pt x="200" y="1227"/>
                    <a:pt x="216" y="1230"/>
                  </a:cubicBezTo>
                  <a:cubicBezTo>
                    <a:pt x="242" y="1243"/>
                    <a:pt x="266" y="1257"/>
                    <a:pt x="296" y="1262"/>
                  </a:cubicBezTo>
                  <a:cubicBezTo>
                    <a:pt x="328" y="1267"/>
                    <a:pt x="392" y="1278"/>
                    <a:pt x="392" y="1278"/>
                  </a:cubicBezTo>
                  <a:cubicBezTo>
                    <a:pt x="475" y="1275"/>
                    <a:pt x="558" y="1277"/>
                    <a:pt x="640" y="1270"/>
                  </a:cubicBezTo>
                  <a:cubicBezTo>
                    <a:pt x="700" y="1265"/>
                    <a:pt x="738" y="1213"/>
                    <a:pt x="784" y="1182"/>
                  </a:cubicBezTo>
                  <a:cubicBezTo>
                    <a:pt x="858" y="961"/>
                    <a:pt x="834" y="722"/>
                    <a:pt x="872" y="494"/>
                  </a:cubicBezTo>
                  <a:cubicBezTo>
                    <a:pt x="869" y="406"/>
                    <a:pt x="895" y="309"/>
                    <a:pt x="856" y="230"/>
                  </a:cubicBezTo>
                  <a:cubicBezTo>
                    <a:pt x="840" y="198"/>
                    <a:pt x="810" y="188"/>
                    <a:pt x="784" y="166"/>
                  </a:cubicBezTo>
                  <a:cubicBezTo>
                    <a:pt x="748" y="135"/>
                    <a:pt x="701" y="85"/>
                    <a:pt x="656" y="70"/>
                  </a:cubicBezTo>
                  <a:cubicBezTo>
                    <a:pt x="575" y="43"/>
                    <a:pt x="484" y="31"/>
                    <a:pt x="400" y="14"/>
                  </a:cubicBezTo>
                  <a:cubicBezTo>
                    <a:pt x="358" y="17"/>
                    <a:pt x="256" y="0"/>
                    <a:pt x="256" y="70"/>
                  </a:cubicBezTo>
                  <a:close/>
                </a:path>
              </a:pathLst>
            </a:custGeom>
            <a:solidFill>
              <a:srgbClr val="DDDDDD">
                <a:alpha val="50195"/>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70" name="Freeform 9"/>
            <p:cNvSpPr>
              <a:spLocks/>
            </p:cNvSpPr>
            <p:nvPr/>
          </p:nvSpPr>
          <p:spPr bwMode="auto">
            <a:xfrm>
              <a:off x="1319" y="688"/>
              <a:ext cx="505" cy="1632"/>
            </a:xfrm>
            <a:custGeom>
              <a:avLst/>
              <a:gdLst>
                <a:gd name="T0" fmla="*/ 505 w 505"/>
                <a:gd name="T1" fmla="*/ 1600 h 1632"/>
                <a:gd name="T2" fmla="*/ 425 w 505"/>
                <a:gd name="T3" fmla="*/ 1624 h 1632"/>
                <a:gd name="T4" fmla="*/ 401 w 505"/>
                <a:gd name="T5" fmla="*/ 1632 h 1632"/>
                <a:gd name="T6" fmla="*/ 249 w 505"/>
                <a:gd name="T7" fmla="*/ 1552 h 1632"/>
                <a:gd name="T8" fmla="*/ 185 w 505"/>
                <a:gd name="T9" fmla="*/ 1416 h 1632"/>
                <a:gd name="T10" fmla="*/ 97 w 505"/>
                <a:gd name="T11" fmla="*/ 1080 h 1632"/>
                <a:gd name="T12" fmla="*/ 65 w 505"/>
                <a:gd name="T13" fmla="*/ 920 h 1632"/>
                <a:gd name="T14" fmla="*/ 17 w 505"/>
                <a:gd name="T15" fmla="*/ 784 h 1632"/>
                <a:gd name="T16" fmla="*/ 25 w 505"/>
                <a:gd name="T17" fmla="*/ 480 h 1632"/>
                <a:gd name="T18" fmla="*/ 57 w 505"/>
                <a:gd name="T19" fmla="*/ 368 h 1632"/>
                <a:gd name="T20" fmla="*/ 73 w 505"/>
                <a:gd name="T21" fmla="*/ 344 h 1632"/>
                <a:gd name="T22" fmla="*/ 129 w 505"/>
                <a:gd name="T23" fmla="*/ 224 h 1632"/>
                <a:gd name="T24" fmla="*/ 241 w 505"/>
                <a:gd name="T25" fmla="*/ 64 h 1632"/>
                <a:gd name="T26" fmla="*/ 329 w 505"/>
                <a:gd name="T27" fmla="*/ 0 h 1632"/>
                <a:gd name="T28" fmla="*/ 361 w 505"/>
                <a:gd name="T29" fmla="*/ 136 h 1632"/>
                <a:gd name="T30" fmla="*/ 209 w 505"/>
                <a:gd name="T31" fmla="*/ 384 h 1632"/>
                <a:gd name="T32" fmla="*/ 177 w 505"/>
                <a:gd name="T33" fmla="*/ 432 h 1632"/>
                <a:gd name="T34" fmla="*/ 153 w 505"/>
                <a:gd name="T35" fmla="*/ 520 h 1632"/>
                <a:gd name="T36" fmla="*/ 137 w 505"/>
                <a:gd name="T37" fmla="*/ 568 h 1632"/>
                <a:gd name="T38" fmla="*/ 129 w 505"/>
                <a:gd name="T39" fmla="*/ 664 h 1632"/>
                <a:gd name="T40" fmla="*/ 161 w 505"/>
                <a:gd name="T41" fmla="*/ 816 h 1632"/>
                <a:gd name="T42" fmla="*/ 177 w 505"/>
                <a:gd name="T43" fmla="*/ 864 h 1632"/>
                <a:gd name="T44" fmla="*/ 185 w 505"/>
                <a:gd name="T45" fmla="*/ 888 h 1632"/>
                <a:gd name="T46" fmla="*/ 209 w 505"/>
                <a:gd name="T47" fmla="*/ 1056 h 1632"/>
                <a:gd name="T48" fmla="*/ 233 w 505"/>
                <a:gd name="T49" fmla="*/ 1224 h 1632"/>
                <a:gd name="T50" fmla="*/ 265 w 505"/>
                <a:gd name="T51" fmla="*/ 1272 h 1632"/>
                <a:gd name="T52" fmla="*/ 305 w 505"/>
                <a:gd name="T53" fmla="*/ 1360 h 1632"/>
                <a:gd name="T54" fmla="*/ 361 w 505"/>
                <a:gd name="T55" fmla="*/ 1400 h 1632"/>
                <a:gd name="T56" fmla="*/ 433 w 505"/>
                <a:gd name="T57" fmla="*/ 1480 h 1632"/>
                <a:gd name="T58" fmla="*/ 457 w 505"/>
                <a:gd name="T59" fmla="*/ 1552 h 1632"/>
                <a:gd name="T60" fmla="*/ 505 w 505"/>
                <a:gd name="T61" fmla="*/ 1600 h 163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05" h="1632">
                  <a:moveTo>
                    <a:pt x="505" y="1600"/>
                  </a:moveTo>
                  <a:cubicBezTo>
                    <a:pt x="457" y="1612"/>
                    <a:pt x="483" y="1605"/>
                    <a:pt x="425" y="1624"/>
                  </a:cubicBezTo>
                  <a:cubicBezTo>
                    <a:pt x="417" y="1627"/>
                    <a:pt x="401" y="1632"/>
                    <a:pt x="401" y="1632"/>
                  </a:cubicBezTo>
                  <a:cubicBezTo>
                    <a:pt x="295" y="1622"/>
                    <a:pt x="302" y="1632"/>
                    <a:pt x="249" y="1552"/>
                  </a:cubicBezTo>
                  <a:cubicBezTo>
                    <a:pt x="237" y="1502"/>
                    <a:pt x="201" y="1465"/>
                    <a:pt x="185" y="1416"/>
                  </a:cubicBezTo>
                  <a:cubicBezTo>
                    <a:pt x="168" y="1299"/>
                    <a:pt x="125" y="1193"/>
                    <a:pt x="97" y="1080"/>
                  </a:cubicBezTo>
                  <a:cubicBezTo>
                    <a:pt x="84" y="1027"/>
                    <a:pt x="82" y="972"/>
                    <a:pt x="65" y="920"/>
                  </a:cubicBezTo>
                  <a:cubicBezTo>
                    <a:pt x="49" y="872"/>
                    <a:pt x="27" y="834"/>
                    <a:pt x="17" y="784"/>
                  </a:cubicBezTo>
                  <a:cubicBezTo>
                    <a:pt x="9" y="683"/>
                    <a:pt x="0" y="579"/>
                    <a:pt x="25" y="480"/>
                  </a:cubicBezTo>
                  <a:cubicBezTo>
                    <a:pt x="34" y="442"/>
                    <a:pt x="48" y="406"/>
                    <a:pt x="57" y="368"/>
                  </a:cubicBezTo>
                  <a:cubicBezTo>
                    <a:pt x="59" y="359"/>
                    <a:pt x="69" y="353"/>
                    <a:pt x="73" y="344"/>
                  </a:cubicBezTo>
                  <a:cubicBezTo>
                    <a:pt x="92" y="302"/>
                    <a:pt x="109" y="265"/>
                    <a:pt x="129" y="224"/>
                  </a:cubicBezTo>
                  <a:cubicBezTo>
                    <a:pt x="156" y="170"/>
                    <a:pt x="188" y="99"/>
                    <a:pt x="241" y="64"/>
                  </a:cubicBezTo>
                  <a:cubicBezTo>
                    <a:pt x="263" y="30"/>
                    <a:pt x="292" y="12"/>
                    <a:pt x="329" y="0"/>
                  </a:cubicBezTo>
                  <a:cubicBezTo>
                    <a:pt x="397" y="17"/>
                    <a:pt x="395" y="75"/>
                    <a:pt x="361" y="136"/>
                  </a:cubicBezTo>
                  <a:cubicBezTo>
                    <a:pt x="313" y="222"/>
                    <a:pt x="240" y="290"/>
                    <a:pt x="209" y="384"/>
                  </a:cubicBezTo>
                  <a:cubicBezTo>
                    <a:pt x="203" y="402"/>
                    <a:pt x="183" y="414"/>
                    <a:pt x="177" y="432"/>
                  </a:cubicBezTo>
                  <a:cubicBezTo>
                    <a:pt x="167" y="461"/>
                    <a:pt x="163" y="491"/>
                    <a:pt x="153" y="520"/>
                  </a:cubicBezTo>
                  <a:cubicBezTo>
                    <a:pt x="148" y="536"/>
                    <a:pt x="137" y="568"/>
                    <a:pt x="137" y="568"/>
                  </a:cubicBezTo>
                  <a:cubicBezTo>
                    <a:pt x="127" y="637"/>
                    <a:pt x="129" y="605"/>
                    <a:pt x="129" y="664"/>
                  </a:cubicBezTo>
                  <a:cubicBezTo>
                    <a:pt x="136" y="723"/>
                    <a:pt x="143" y="761"/>
                    <a:pt x="161" y="816"/>
                  </a:cubicBezTo>
                  <a:cubicBezTo>
                    <a:pt x="166" y="832"/>
                    <a:pt x="172" y="848"/>
                    <a:pt x="177" y="864"/>
                  </a:cubicBezTo>
                  <a:cubicBezTo>
                    <a:pt x="180" y="872"/>
                    <a:pt x="185" y="888"/>
                    <a:pt x="185" y="888"/>
                  </a:cubicBezTo>
                  <a:cubicBezTo>
                    <a:pt x="192" y="944"/>
                    <a:pt x="202" y="1000"/>
                    <a:pt x="209" y="1056"/>
                  </a:cubicBezTo>
                  <a:cubicBezTo>
                    <a:pt x="214" y="1098"/>
                    <a:pt x="215" y="1180"/>
                    <a:pt x="233" y="1224"/>
                  </a:cubicBezTo>
                  <a:cubicBezTo>
                    <a:pt x="240" y="1242"/>
                    <a:pt x="256" y="1255"/>
                    <a:pt x="265" y="1272"/>
                  </a:cubicBezTo>
                  <a:cubicBezTo>
                    <a:pt x="277" y="1297"/>
                    <a:pt x="287" y="1339"/>
                    <a:pt x="305" y="1360"/>
                  </a:cubicBezTo>
                  <a:cubicBezTo>
                    <a:pt x="320" y="1378"/>
                    <a:pt x="345" y="1384"/>
                    <a:pt x="361" y="1400"/>
                  </a:cubicBezTo>
                  <a:cubicBezTo>
                    <a:pt x="386" y="1425"/>
                    <a:pt x="412" y="1452"/>
                    <a:pt x="433" y="1480"/>
                  </a:cubicBezTo>
                  <a:cubicBezTo>
                    <a:pt x="444" y="1512"/>
                    <a:pt x="451" y="1533"/>
                    <a:pt x="457" y="1552"/>
                  </a:cubicBezTo>
                  <a:cubicBezTo>
                    <a:pt x="468" y="1586"/>
                    <a:pt x="505" y="1584"/>
                    <a:pt x="505" y="1600"/>
                  </a:cubicBezTo>
                  <a:close/>
                </a:path>
              </a:pathLst>
            </a:custGeom>
            <a:solidFill>
              <a:srgbClr val="DDDDDD"/>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88" name="Text Box 10"/>
            <p:cNvSpPr txBox="1">
              <a:spLocks noChangeArrowheads="1"/>
            </p:cNvSpPr>
            <p:nvPr/>
          </p:nvSpPr>
          <p:spPr bwMode="auto">
            <a:xfrm>
              <a:off x="2518" y="1672"/>
              <a:ext cx="550" cy="192"/>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defRPr/>
              </a:pPr>
              <a:r>
                <a:rPr lang="en-US" b="1">
                  <a:latin typeface="Arial" charset="0"/>
                </a:rPr>
                <a:t>137 TCF</a:t>
              </a:r>
            </a:p>
          </p:txBody>
        </p:sp>
        <p:sp>
          <p:nvSpPr>
            <p:cNvPr id="24589" name="Text Box 11"/>
            <p:cNvSpPr txBox="1">
              <a:spLocks noChangeArrowheads="1"/>
            </p:cNvSpPr>
            <p:nvPr/>
          </p:nvSpPr>
          <p:spPr bwMode="auto">
            <a:xfrm>
              <a:off x="4417" y="2747"/>
              <a:ext cx="335" cy="330"/>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defRPr/>
              </a:pPr>
              <a:r>
                <a:rPr lang="en-US" b="1">
                  <a:latin typeface="Arial" charset="0"/>
                </a:rPr>
                <a:t>24</a:t>
              </a:r>
            </a:p>
            <a:p>
              <a:pPr algn="ctr">
                <a:defRPr/>
              </a:pPr>
              <a:r>
                <a:rPr lang="en-US" b="1">
                  <a:latin typeface="Arial" charset="0"/>
                </a:rPr>
                <a:t>TCF</a:t>
              </a:r>
            </a:p>
          </p:txBody>
        </p:sp>
        <p:sp>
          <p:nvSpPr>
            <p:cNvPr id="24590" name="Text Box 12"/>
            <p:cNvSpPr txBox="1">
              <a:spLocks noChangeArrowheads="1"/>
            </p:cNvSpPr>
            <p:nvPr/>
          </p:nvSpPr>
          <p:spPr bwMode="auto">
            <a:xfrm>
              <a:off x="5225" y="1547"/>
              <a:ext cx="335" cy="330"/>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defRPr/>
              </a:pPr>
              <a:r>
                <a:rPr lang="en-US" b="1">
                  <a:latin typeface="Arial" charset="0"/>
                </a:rPr>
                <a:t>31</a:t>
              </a:r>
            </a:p>
            <a:p>
              <a:pPr algn="ctr">
                <a:defRPr/>
              </a:pPr>
              <a:r>
                <a:rPr lang="en-US" b="1">
                  <a:latin typeface="Arial" charset="0"/>
                </a:rPr>
                <a:t>TCF</a:t>
              </a:r>
            </a:p>
          </p:txBody>
        </p:sp>
        <p:sp>
          <p:nvSpPr>
            <p:cNvPr id="24591" name="Text Box 13"/>
            <p:cNvSpPr txBox="1">
              <a:spLocks noChangeArrowheads="1"/>
            </p:cNvSpPr>
            <p:nvPr/>
          </p:nvSpPr>
          <p:spPr bwMode="auto">
            <a:xfrm>
              <a:off x="1233" y="939"/>
              <a:ext cx="335" cy="330"/>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defRPr/>
              </a:pPr>
              <a:r>
                <a:rPr lang="en-US" b="1">
                  <a:latin typeface="Arial" charset="0"/>
                </a:rPr>
                <a:t>21</a:t>
              </a:r>
            </a:p>
            <a:p>
              <a:pPr algn="ctr">
                <a:defRPr/>
              </a:pPr>
              <a:r>
                <a:rPr lang="en-US" b="1">
                  <a:latin typeface="Arial" charset="0"/>
                </a:rPr>
                <a:t>TCF</a:t>
              </a:r>
            </a:p>
          </p:txBody>
        </p:sp>
      </p:grpSp>
      <p:sp>
        <p:nvSpPr>
          <p:cNvPr id="24582" name="Text Box 14"/>
          <p:cNvSpPr txBox="1">
            <a:spLocks noChangeArrowheads="1"/>
          </p:cNvSpPr>
          <p:nvPr/>
        </p:nvSpPr>
        <p:spPr bwMode="auto">
          <a:xfrm>
            <a:off x="5756275" y="1157288"/>
            <a:ext cx="3930650" cy="366712"/>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defRPr/>
            </a:pPr>
            <a:r>
              <a:rPr lang="en-US" sz="1800" b="1">
                <a:latin typeface="Arial" charset="0"/>
              </a:rPr>
              <a:t>U.S. Lower 48 Access Restrictions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847C5AE7-7A8D-470D-A424-BB3399BCB6AE}" type="slidenum">
              <a:rPr lang="en-US" altLang="en-US" sz="1200">
                <a:solidFill>
                  <a:srgbClr val="898989"/>
                </a:solidFill>
              </a:rPr>
              <a:pPr/>
              <a:t>59</a:t>
            </a:fld>
            <a:endParaRPr lang="en-US" altLang="en-US" sz="1200">
              <a:solidFill>
                <a:srgbClr val="898989"/>
              </a:solidFill>
            </a:endParaRPr>
          </a:p>
        </p:txBody>
      </p:sp>
      <p:sp>
        <p:nvSpPr>
          <p:cNvPr id="26627" name="Text Box 2"/>
          <p:cNvSpPr txBox="1">
            <a:spLocks noChangeArrowheads="1"/>
          </p:cNvSpPr>
          <p:nvPr/>
        </p:nvSpPr>
        <p:spPr bwMode="auto">
          <a:xfrm>
            <a:off x="3429000" y="381000"/>
            <a:ext cx="5791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spcBef>
                <a:spcPct val="50000"/>
              </a:spcBef>
              <a:defRPr/>
            </a:pPr>
            <a:r>
              <a:rPr lang="en-US" sz="2400" b="1">
                <a:latin typeface="Arial" charset="0"/>
              </a:rPr>
              <a:t>Seasonalized Consumption &amp; Storage</a:t>
            </a:r>
          </a:p>
        </p:txBody>
      </p:sp>
      <p:grpSp>
        <p:nvGrpSpPr>
          <p:cNvPr id="6" name="Group 5">
            <a:extLst>
              <a:ext uri="{FF2B5EF4-FFF2-40B4-BE49-F238E27FC236}">
                <a16:creationId xmlns:a16="http://schemas.microsoft.com/office/drawing/2014/main" id="{2E18D277-9660-4EC8-B54D-7A424EBC8BA5}"/>
              </a:ext>
            </a:extLst>
          </p:cNvPr>
          <p:cNvGrpSpPr/>
          <p:nvPr/>
        </p:nvGrpSpPr>
        <p:grpSpPr>
          <a:xfrm>
            <a:off x="2362200" y="1295400"/>
            <a:ext cx="7517091" cy="4622800"/>
            <a:chOff x="2362200" y="1295400"/>
            <a:chExt cx="7517091" cy="4622800"/>
          </a:xfrm>
        </p:grpSpPr>
        <p:sp>
          <p:nvSpPr>
            <p:cNvPr id="26628" name="Text Box 6"/>
            <p:cNvSpPr txBox="1">
              <a:spLocks noChangeArrowheads="1"/>
            </p:cNvSpPr>
            <p:nvPr/>
          </p:nvSpPr>
          <p:spPr bwMode="auto">
            <a:xfrm>
              <a:off x="3863975" y="3557589"/>
              <a:ext cx="520700" cy="274637"/>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defRPr/>
              </a:pPr>
              <a:r>
                <a:rPr lang="en-US" sz="1200" b="1">
                  <a:latin typeface="Arial" charset="0"/>
                </a:rPr>
                <a:t>1998</a:t>
              </a:r>
            </a:p>
          </p:txBody>
        </p:sp>
        <p:sp>
          <p:nvSpPr>
            <p:cNvPr id="26629" name="Text Box 7"/>
            <p:cNvSpPr txBox="1">
              <a:spLocks noChangeArrowheads="1"/>
            </p:cNvSpPr>
            <p:nvPr/>
          </p:nvSpPr>
          <p:spPr bwMode="auto">
            <a:xfrm>
              <a:off x="5967413" y="3563939"/>
              <a:ext cx="520700" cy="274637"/>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defRPr/>
              </a:pPr>
              <a:r>
                <a:rPr lang="en-US" sz="1200" b="1">
                  <a:latin typeface="Arial" charset="0"/>
                </a:rPr>
                <a:t>1999</a:t>
              </a:r>
            </a:p>
          </p:txBody>
        </p:sp>
        <p:sp>
          <p:nvSpPr>
            <p:cNvPr id="26630" name="Text Box 8"/>
            <p:cNvSpPr txBox="1">
              <a:spLocks noChangeArrowheads="1"/>
            </p:cNvSpPr>
            <p:nvPr/>
          </p:nvSpPr>
          <p:spPr bwMode="auto">
            <a:xfrm>
              <a:off x="7918450" y="3557589"/>
              <a:ext cx="520700" cy="274637"/>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defRPr/>
              </a:pPr>
              <a:r>
                <a:rPr lang="en-US" sz="1200" b="1">
                  <a:latin typeface="Arial" charset="0"/>
                </a:rPr>
                <a:t>2000</a:t>
              </a:r>
            </a:p>
          </p:txBody>
        </p:sp>
        <p:grpSp>
          <p:nvGrpSpPr>
            <p:cNvPr id="4" name="Group 3">
              <a:extLst>
                <a:ext uri="{FF2B5EF4-FFF2-40B4-BE49-F238E27FC236}">
                  <a16:creationId xmlns:a16="http://schemas.microsoft.com/office/drawing/2014/main" id="{284A49B6-7C78-4B61-8FBA-B0D42DA10099}"/>
                </a:ext>
              </a:extLst>
            </p:cNvPr>
            <p:cNvGrpSpPr/>
            <p:nvPr/>
          </p:nvGrpSpPr>
          <p:grpSpPr>
            <a:xfrm>
              <a:off x="2362200" y="1295400"/>
              <a:ext cx="7517091" cy="4622800"/>
              <a:chOff x="2362200" y="1295400"/>
              <a:chExt cx="7517091" cy="4622800"/>
            </a:xfrm>
          </p:grpSpPr>
          <p:graphicFrame>
            <p:nvGraphicFramePr>
              <p:cNvPr id="70664" name="Object 10"/>
              <p:cNvGraphicFramePr>
                <a:graphicFrameLocks noChangeAspect="1"/>
              </p:cNvGraphicFramePr>
              <p:nvPr>
                <p:extLst>
                  <p:ext uri="{D42A27DB-BD31-4B8C-83A1-F6EECF244321}">
                    <p14:modId xmlns:p14="http://schemas.microsoft.com/office/powerpoint/2010/main" val="2921798395"/>
                  </p:ext>
                </p:extLst>
              </p:nvPr>
            </p:nvGraphicFramePr>
            <p:xfrm>
              <a:off x="2362200" y="1295400"/>
              <a:ext cx="7517091" cy="4622800"/>
            </p:xfrm>
            <a:graphic>
              <a:graphicData uri="http://schemas.openxmlformats.org/presentationml/2006/ole">
                <mc:AlternateContent xmlns:mc="http://schemas.openxmlformats.org/markup-compatibility/2006">
                  <mc:Choice xmlns:v="urn:schemas-microsoft-com:vml" Requires="v">
                    <p:oleObj name="Chart" r:id="rId3" imgW="7810399" imgH="3781515" progId="MSGraph.Chart.8">
                      <p:embed followColorScheme="full"/>
                    </p:oleObj>
                  </mc:Choice>
                  <mc:Fallback>
                    <p:oleObj name="Chart" r:id="rId3" imgW="7810399" imgH="3781515" progId="MSGraph.Chart.8">
                      <p:embed followColorScheme="full"/>
                      <p:pic>
                        <p:nvPicPr>
                          <p:cNvPr id="70664" name="Object 10"/>
                          <p:cNvPicPr>
                            <a:picLocks noChangeAspect="1" noChangeArrowheads="1"/>
                          </p:cNvPicPr>
                          <p:nvPr/>
                        </p:nvPicPr>
                        <p:blipFill>
                          <a:blip r:embed="rId4"/>
                          <a:srcRect/>
                          <a:stretch>
                            <a:fillRect/>
                          </a:stretch>
                        </p:blipFill>
                        <p:spPr bwMode="auto">
                          <a:xfrm>
                            <a:off x="2362200" y="1295400"/>
                            <a:ext cx="7517091" cy="462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6634" name="Text Box 11"/>
              <p:cNvSpPr txBox="1">
                <a:spLocks noChangeArrowheads="1"/>
              </p:cNvSpPr>
              <p:nvPr/>
            </p:nvSpPr>
            <p:spPr bwMode="auto">
              <a:xfrm>
                <a:off x="7080303" y="1944954"/>
                <a:ext cx="2012084" cy="2847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defRPr/>
                </a:pPr>
                <a:r>
                  <a:rPr lang="en-US" sz="1200" b="1">
                    <a:latin typeface="Arial" charset="0"/>
                  </a:rPr>
                  <a:t>Working Gas in Storage</a:t>
                </a:r>
                <a:endParaRPr lang="en-US" sz="1800" b="1">
                  <a:latin typeface="Arial" charset="0"/>
                </a:endParaRPr>
              </a:p>
            </p:txBody>
          </p:sp>
          <p:sp>
            <p:nvSpPr>
              <p:cNvPr id="26635" name="Line 12"/>
              <p:cNvSpPr>
                <a:spLocks noChangeShapeType="1"/>
              </p:cNvSpPr>
              <p:nvPr/>
            </p:nvSpPr>
            <p:spPr bwMode="auto">
              <a:xfrm flipH="1">
                <a:off x="6798081" y="2375178"/>
                <a:ext cx="531243" cy="21933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sp>
            <p:nvSpPr>
              <p:cNvPr id="26636" name="Text Box 13"/>
              <p:cNvSpPr txBox="1">
                <a:spLocks noChangeArrowheads="1"/>
              </p:cNvSpPr>
              <p:nvPr/>
            </p:nvSpPr>
            <p:spPr bwMode="auto">
              <a:xfrm>
                <a:off x="6054340" y="4456703"/>
                <a:ext cx="2002123" cy="28259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defRPr/>
                </a:pPr>
                <a:r>
                  <a:rPr lang="en-US" sz="1200" b="1">
                    <a:latin typeface="Arial" charset="0"/>
                  </a:rPr>
                  <a:t>Consumption - All Uses</a:t>
                </a:r>
                <a:endParaRPr lang="en-US" sz="1800" b="1">
                  <a:latin typeface="Arial" charset="0"/>
                </a:endParaRPr>
              </a:p>
            </p:txBody>
          </p:sp>
          <p:sp>
            <p:nvSpPr>
              <p:cNvPr id="26637" name="Line 14"/>
              <p:cNvSpPr>
                <a:spLocks noChangeShapeType="1"/>
              </p:cNvSpPr>
              <p:nvPr/>
            </p:nvSpPr>
            <p:spPr bwMode="auto">
              <a:xfrm flipH="1" flipV="1">
                <a:off x="6572302" y="3775515"/>
                <a:ext cx="199216" cy="48927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grpSp>
      </p:grpSp>
      <p:sp>
        <p:nvSpPr>
          <p:cNvPr id="26632" name="Text Box 18"/>
          <p:cNvSpPr txBox="1">
            <a:spLocks noChangeArrowheads="1"/>
          </p:cNvSpPr>
          <p:nvPr/>
        </p:nvSpPr>
        <p:spPr bwMode="auto">
          <a:xfrm>
            <a:off x="7543800" y="6248400"/>
            <a:ext cx="16764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spcBef>
                <a:spcPct val="50000"/>
              </a:spcBef>
              <a:defRPr/>
            </a:pPr>
            <a:r>
              <a:rPr lang="en-US"/>
              <a:t>Source: EIA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0"/>
          </p:nvPr>
        </p:nvSpPr>
        <p:spPr/>
        <p:txBody>
          <a:bodyPr/>
          <a:lstStyle/>
          <a:p>
            <a:fld id="{0ECF94E8-B8AC-44DD-86B1-1B9EFFFD82EC}" type="slidenum">
              <a:rPr lang="en-US"/>
              <a:pPr/>
              <a:t>6</a:t>
            </a:fld>
            <a:endParaRPr lang="en-US"/>
          </a:p>
        </p:txBody>
      </p:sp>
      <p:sp>
        <p:nvSpPr>
          <p:cNvPr id="2384898" name="Rectangle 2"/>
          <p:cNvSpPr>
            <a:spLocks noGrp="1" noChangeArrowheads="1"/>
          </p:cNvSpPr>
          <p:nvPr>
            <p:ph type="title"/>
          </p:nvPr>
        </p:nvSpPr>
        <p:spPr>
          <a:xfrm>
            <a:off x="1473200" y="304799"/>
            <a:ext cx="9245600" cy="694441"/>
          </a:xfrm>
        </p:spPr>
        <p:txBody>
          <a:bodyPr>
            <a:normAutofit fontScale="90000"/>
          </a:bodyPr>
          <a:lstStyle/>
          <a:p>
            <a:pPr algn="ctr"/>
            <a:r>
              <a:rPr lang="en-US" dirty="0"/>
              <a:t>World Energy Consumption (2006)</a:t>
            </a:r>
            <a:endParaRPr lang="en-AU" dirty="0"/>
          </a:p>
        </p:txBody>
      </p:sp>
      <p:pic>
        <p:nvPicPr>
          <p:cNvPr id="6" name="Picture 5" descr="Consumption.png"/>
          <p:cNvPicPr>
            <a:picLocks noChangeAspect="1"/>
          </p:cNvPicPr>
          <p:nvPr/>
        </p:nvPicPr>
        <p:blipFill>
          <a:blip r:embed="rId3" cstate="print"/>
          <a:stretch>
            <a:fillRect/>
          </a:stretch>
        </p:blipFill>
        <p:spPr>
          <a:xfrm>
            <a:off x="1920956" y="1828800"/>
            <a:ext cx="8350089" cy="3031422"/>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p:nvPr>
        </p:nvSpPr>
        <p:spPr>
          <a:xfrm>
            <a:off x="1524000" y="0"/>
            <a:ext cx="9144000" cy="1143000"/>
          </a:xfrm>
        </p:spPr>
        <p:txBody>
          <a:bodyPr/>
          <a:lstStyle/>
          <a:p>
            <a:pPr algn="ctr" eaLnBrk="1" hangingPunct="1"/>
            <a:r>
              <a:rPr lang="en-US" altLang="en-US" sz="2800" b="1" dirty="0"/>
              <a:t>Gas Rigs Tend To Follow Spot Prices With A Lag</a:t>
            </a:r>
          </a:p>
        </p:txBody>
      </p:sp>
      <p:sp>
        <p:nvSpPr>
          <p:cNvPr id="849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AF0871C0-26F9-43E6-80DD-8EE6944CACDE}" type="slidenum">
              <a:rPr lang="en-US" altLang="en-US" sz="1200">
                <a:solidFill>
                  <a:srgbClr val="898989"/>
                </a:solidFill>
              </a:rPr>
              <a:pPr/>
              <a:t>60</a:t>
            </a:fld>
            <a:endParaRPr lang="en-US" altLang="en-US" sz="1200">
              <a:solidFill>
                <a:srgbClr val="898989"/>
              </a:solidFill>
            </a:endParaRPr>
          </a:p>
        </p:txBody>
      </p:sp>
      <p:graphicFrame>
        <p:nvGraphicFramePr>
          <p:cNvPr id="1934339" name="Object 3"/>
          <p:cNvGraphicFramePr>
            <a:graphicFrameLocks noChangeAspect="1"/>
          </p:cNvGraphicFramePr>
          <p:nvPr>
            <p:extLst>
              <p:ext uri="{D42A27DB-BD31-4B8C-83A1-F6EECF244321}">
                <p14:modId xmlns:p14="http://schemas.microsoft.com/office/powerpoint/2010/main" val="3525550395"/>
              </p:ext>
            </p:extLst>
          </p:nvPr>
        </p:nvGraphicFramePr>
        <p:xfrm>
          <a:off x="2171700" y="1143001"/>
          <a:ext cx="7848600" cy="4905375"/>
        </p:xfrm>
        <a:graphic>
          <a:graphicData uri="http://schemas.openxmlformats.org/presentationml/2006/ole">
            <mc:AlternateContent xmlns:mc="http://schemas.openxmlformats.org/markup-compatibility/2006">
              <mc:Choice xmlns:v="urn:schemas-microsoft-com:vml" Requires="v">
                <p:oleObj name="Chart" r:id="rId3" imgW="8534284" imgH="4914823" progId="MSGraph.Chart.8">
                  <p:embed followColorScheme="full"/>
                </p:oleObj>
              </mc:Choice>
              <mc:Fallback>
                <p:oleObj name="Chart" r:id="rId3" imgW="8534284" imgH="4914823" progId="MSGraph.Chart.8">
                  <p:embed followColorScheme="full"/>
                  <p:pic>
                    <p:nvPicPr>
                      <p:cNvPr id="1934339" name="Object 3"/>
                      <p:cNvPicPr>
                        <a:picLocks noChangeAspect="1" noChangeArrowheads="1"/>
                      </p:cNvPicPr>
                      <p:nvPr/>
                    </p:nvPicPr>
                    <p:blipFill>
                      <a:blip r:embed="rId4"/>
                      <a:srcRect/>
                      <a:stretch>
                        <a:fillRect/>
                      </a:stretch>
                    </p:blipFill>
                    <p:spPr bwMode="auto">
                      <a:xfrm>
                        <a:off x="2171700" y="1143001"/>
                        <a:ext cx="7848600" cy="4905375"/>
                      </a:xfrm>
                      <a:prstGeom prst="rect">
                        <a:avLst/>
                      </a:prstGeom>
                      <a:solidFill>
                        <a:schemeClr val="tx1"/>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84996" name="Rectangle 4"/>
          <p:cNvSpPr>
            <a:spLocks noChangeArrowheads="1"/>
          </p:cNvSpPr>
          <p:nvPr/>
        </p:nvSpPr>
        <p:spPr bwMode="auto">
          <a:xfrm>
            <a:off x="2057400" y="152400"/>
            <a:ext cx="7772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b"/>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pPr algn="ctr" eaLnBrk="1" hangingPunct="1"/>
            <a:endParaRPr lang="en-US" altLang="en-US" sz="3200">
              <a:solidFill>
                <a:schemeClr val="tx2"/>
              </a:solidFill>
              <a:latin typeface="Tahoma" panose="020B0604030504040204" pitchFamily="34" charset="0"/>
            </a:endParaRPr>
          </a:p>
        </p:txBody>
      </p:sp>
      <p:sp>
        <p:nvSpPr>
          <p:cNvPr id="84997" name="Rectangle 5"/>
          <p:cNvSpPr>
            <a:spLocks noChangeArrowheads="1"/>
          </p:cNvSpPr>
          <p:nvPr/>
        </p:nvSpPr>
        <p:spPr bwMode="auto">
          <a:xfrm>
            <a:off x="2286000" y="5715000"/>
            <a:ext cx="778033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pPr algn="ctr"/>
            <a:r>
              <a:rPr lang="en-US" altLang="en-US" sz="1200">
                <a:solidFill>
                  <a:schemeClr val="bg2"/>
                </a:solidFill>
                <a:latin typeface="Arial" panose="020B0604020202020204" pitchFamily="34" charset="0"/>
              </a:rPr>
              <a:t>Source: Natural Gas Intelligence Weekly Gas Price Index, Baker-Hughes Weekly US Rig Report.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343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3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934339" grpId="0" bld="series" 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67A3DD9C-C619-4DB6-AA66-3A086FDDEA51}" type="slidenum">
              <a:rPr lang="en-US" altLang="en-US" sz="1200">
                <a:solidFill>
                  <a:srgbClr val="898989"/>
                </a:solidFill>
              </a:rPr>
              <a:pPr/>
              <a:t>61</a:t>
            </a:fld>
            <a:endParaRPr lang="en-US" altLang="en-US" sz="1200">
              <a:solidFill>
                <a:srgbClr val="898989"/>
              </a:solidFill>
            </a:endParaRPr>
          </a:p>
        </p:txBody>
      </p:sp>
      <p:sp>
        <p:nvSpPr>
          <p:cNvPr id="93186" name="Rectangle 3"/>
          <p:cNvSpPr>
            <a:spLocks noGrp="1" noChangeArrowheads="1"/>
          </p:cNvSpPr>
          <p:nvPr>
            <p:ph type="title" idx="4294967295"/>
          </p:nvPr>
        </p:nvSpPr>
        <p:spPr>
          <a:xfrm>
            <a:off x="1394971" y="0"/>
            <a:ext cx="9402059" cy="990600"/>
          </a:xfrm>
        </p:spPr>
        <p:txBody>
          <a:bodyPr/>
          <a:lstStyle/>
          <a:p>
            <a:pPr algn="ctr" eaLnBrk="1" hangingPunct="1"/>
            <a:r>
              <a:rPr lang="en-US" altLang="en-US" sz="2800" b="1" dirty="0"/>
              <a:t>Natural Gas Stocks are Recovering Strongly from Winter Lows</a:t>
            </a:r>
          </a:p>
        </p:txBody>
      </p:sp>
      <p:pic>
        <p:nvPicPr>
          <p:cNvPr id="378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1219200"/>
            <a:ext cx="9067800" cy="5029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3"/>
          <p:cNvSpPr>
            <a:spLocks noGrp="1" noChangeArrowheads="1"/>
          </p:cNvSpPr>
          <p:nvPr>
            <p:ph type="title"/>
          </p:nvPr>
        </p:nvSpPr>
        <p:spPr>
          <a:xfrm>
            <a:off x="1943100" y="0"/>
            <a:ext cx="8305800" cy="838200"/>
          </a:xfrm>
        </p:spPr>
        <p:txBody>
          <a:bodyPr/>
          <a:lstStyle/>
          <a:p>
            <a:pPr algn="ctr" eaLnBrk="1" hangingPunct="1"/>
            <a:r>
              <a:rPr lang="en-US" altLang="en-US" sz="4000" b="1" dirty="0"/>
              <a:t>Natural Gas Storage  </a:t>
            </a:r>
          </a:p>
        </p:txBody>
      </p:sp>
      <p:graphicFrame>
        <p:nvGraphicFramePr>
          <p:cNvPr id="95234" name="Object 2"/>
          <p:cNvGraphicFramePr>
            <a:graphicFrameLocks noGrp="1" noChangeAspect="1"/>
          </p:cNvGraphicFramePr>
          <p:nvPr>
            <p:ph type="chart" idx="1"/>
            <p:extLst>
              <p:ext uri="{D42A27DB-BD31-4B8C-83A1-F6EECF244321}">
                <p14:modId xmlns:p14="http://schemas.microsoft.com/office/powerpoint/2010/main" val="499512764"/>
              </p:ext>
            </p:extLst>
          </p:nvPr>
        </p:nvGraphicFramePr>
        <p:xfrm>
          <a:off x="1882775" y="990600"/>
          <a:ext cx="8426450" cy="5638800"/>
        </p:xfrm>
        <a:graphic>
          <a:graphicData uri="http://schemas.openxmlformats.org/presentationml/2006/ole">
            <mc:AlternateContent xmlns:mc="http://schemas.openxmlformats.org/markup-compatibility/2006">
              <mc:Choice xmlns:v="urn:schemas-microsoft-com:vml" Requires="v">
                <p:oleObj name="Chart" r:id="rId3" imgW="7905830" imgH="5410058" progId="MSGraph.Chart.8">
                  <p:embed followColorScheme="full"/>
                </p:oleObj>
              </mc:Choice>
              <mc:Fallback>
                <p:oleObj name="Chart" r:id="rId3" imgW="7905830" imgH="5410058" progId="MSGraph.Chart.8">
                  <p:embed followColorScheme="full"/>
                  <p:pic>
                    <p:nvPicPr>
                      <p:cNvPr id="95234" name="Object 2"/>
                      <p:cNvPicPr>
                        <a:picLocks noGrp="1" noChangeAspect="1" noChangeArrowheads="1"/>
                      </p:cNvPicPr>
                      <p:nvPr/>
                    </p:nvPicPr>
                    <p:blipFill>
                      <a:blip r:embed="rId4"/>
                      <a:srcRect/>
                      <a:stretch>
                        <a:fillRect/>
                      </a:stretch>
                    </p:blipFill>
                    <p:spPr bwMode="auto">
                      <a:xfrm>
                        <a:off x="1882775" y="990600"/>
                        <a:ext cx="842645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35"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A7F7E8E5-B63D-454F-B4EC-B282CA9FA6BF}" type="slidenum">
              <a:rPr lang="en-US" altLang="en-US" sz="1200">
                <a:solidFill>
                  <a:srgbClr val="898989"/>
                </a:solidFill>
              </a:rPr>
              <a:pPr/>
              <a:t>62</a:t>
            </a:fld>
            <a:endParaRPr lang="en-US" altLang="en-US" sz="1200">
              <a:solidFill>
                <a:srgbClr val="898989"/>
              </a:solidFill>
            </a:endParaRPr>
          </a:p>
        </p:txBody>
      </p:sp>
      <p:sp>
        <p:nvSpPr>
          <p:cNvPr id="95236" name="Rectangle 4"/>
          <p:cNvSpPr>
            <a:spLocks noChangeArrowheads="1"/>
          </p:cNvSpPr>
          <p:nvPr/>
        </p:nvSpPr>
        <p:spPr bwMode="auto">
          <a:xfrm>
            <a:off x="2133600" y="6324600"/>
            <a:ext cx="101630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pPr algn="l"/>
            <a:r>
              <a:rPr lang="en-US" altLang="en-US" b="1" dirty="0">
                <a:solidFill>
                  <a:schemeClr val="tx2"/>
                </a:solidFill>
                <a:latin typeface="Arial" panose="020B0604020202020204" pitchFamily="34" charset="0"/>
              </a:rPr>
              <a:t>Source: EIA</a:t>
            </a:r>
            <a:endParaRPr lang="en-US" altLang="en-US" dirty="0">
              <a:solidFill>
                <a:schemeClr val="tx2"/>
              </a:solidFill>
              <a:latin typeface="Arial" panose="020B0604020202020204" pitchFamily="34" charset="0"/>
            </a:endParaRPr>
          </a:p>
        </p:txBody>
      </p:sp>
      <p:sp>
        <p:nvSpPr>
          <p:cNvPr id="38918" name="Line 5"/>
          <p:cNvSpPr>
            <a:spLocks noChangeShapeType="1"/>
          </p:cNvSpPr>
          <p:nvPr/>
        </p:nvSpPr>
        <p:spPr bwMode="auto">
          <a:xfrm flipV="1">
            <a:off x="6400800" y="3200400"/>
            <a:ext cx="228600" cy="381000"/>
          </a:xfrm>
          <a:prstGeom prst="line">
            <a:avLst/>
          </a:prstGeom>
          <a:noFill/>
          <a:ln w="4127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New Roman" charset="0"/>
              <a:ea typeface="ＭＳ Ｐゴシック" charset="0"/>
            </a:endParaRPr>
          </a:p>
        </p:txBody>
      </p:sp>
      <p:sp>
        <p:nvSpPr>
          <p:cNvPr id="38919" name="Line 6"/>
          <p:cNvSpPr>
            <a:spLocks noChangeShapeType="1"/>
          </p:cNvSpPr>
          <p:nvPr/>
        </p:nvSpPr>
        <p:spPr bwMode="auto">
          <a:xfrm flipV="1">
            <a:off x="6248400" y="3581400"/>
            <a:ext cx="152400" cy="228600"/>
          </a:xfrm>
          <a:prstGeom prst="line">
            <a:avLst/>
          </a:prstGeom>
          <a:noFill/>
          <a:ln w="4127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New Roman" charset="0"/>
              <a:ea typeface="ＭＳ Ｐゴシック" charset="0"/>
            </a:endParaRPr>
          </a:p>
        </p:txBody>
      </p:sp>
      <p:sp>
        <p:nvSpPr>
          <p:cNvPr id="38920" name="Text Box 7"/>
          <p:cNvSpPr txBox="1">
            <a:spLocks noChangeArrowheads="1"/>
          </p:cNvSpPr>
          <p:nvPr/>
        </p:nvSpPr>
        <p:spPr bwMode="auto">
          <a:xfrm>
            <a:off x="4572001" y="1524001"/>
            <a:ext cx="11588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eaLnBrk="1" hangingPunct="1">
              <a:lnSpc>
                <a:spcPct val="90000"/>
              </a:lnSpc>
              <a:spcBef>
                <a:spcPct val="20000"/>
              </a:spcBef>
              <a:defRPr/>
            </a:pPr>
            <a:r>
              <a:rPr lang="en-US" sz="2000" b="1">
                <a:solidFill>
                  <a:schemeClr val="bg2"/>
                </a:solidFill>
                <a:latin typeface="Arial" charset="0"/>
              </a:rPr>
              <a:t>History</a:t>
            </a:r>
          </a:p>
        </p:txBody>
      </p:sp>
      <p:sp>
        <p:nvSpPr>
          <p:cNvPr id="38921" name="Text Box 8"/>
          <p:cNvSpPr txBox="1">
            <a:spLocks noChangeArrowheads="1"/>
          </p:cNvSpPr>
          <p:nvPr/>
        </p:nvSpPr>
        <p:spPr bwMode="auto">
          <a:xfrm>
            <a:off x="7543801" y="1524001"/>
            <a:ext cx="1566863"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eaLnBrk="1" hangingPunct="1">
              <a:lnSpc>
                <a:spcPct val="90000"/>
              </a:lnSpc>
              <a:spcBef>
                <a:spcPct val="20000"/>
              </a:spcBef>
              <a:defRPr/>
            </a:pPr>
            <a:r>
              <a:rPr lang="en-US" sz="2000" b="1">
                <a:solidFill>
                  <a:schemeClr val="hlink"/>
                </a:solidFill>
                <a:latin typeface="Arial" charset="0"/>
              </a:rPr>
              <a:t>Projections</a:t>
            </a:r>
          </a:p>
        </p:txBody>
      </p:sp>
      <p:sp>
        <p:nvSpPr>
          <p:cNvPr id="38922" name="Text Box 9"/>
          <p:cNvSpPr txBox="1">
            <a:spLocks noChangeArrowheads="1"/>
          </p:cNvSpPr>
          <p:nvPr/>
        </p:nvSpPr>
        <p:spPr bwMode="auto">
          <a:xfrm rot="16115470">
            <a:off x="772320" y="2504282"/>
            <a:ext cx="23272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eaLnBrk="1" hangingPunct="1">
              <a:lnSpc>
                <a:spcPct val="90000"/>
              </a:lnSpc>
              <a:spcBef>
                <a:spcPct val="20000"/>
              </a:spcBef>
              <a:defRPr/>
            </a:pPr>
            <a:r>
              <a:rPr lang="en-US" sz="2000" b="1">
                <a:latin typeface="Arial" charset="0"/>
              </a:rPr>
              <a:t>Billion Cubic Feet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67A3DD9C-C619-4DB6-AA66-3A086FDDEA51}" type="slidenum">
              <a:rPr lang="en-US" altLang="en-US" sz="1200">
                <a:solidFill>
                  <a:srgbClr val="898989"/>
                </a:solidFill>
              </a:rPr>
              <a:pPr/>
              <a:t>63</a:t>
            </a:fld>
            <a:endParaRPr lang="en-US" altLang="en-US" sz="1200">
              <a:solidFill>
                <a:srgbClr val="898989"/>
              </a:solidFill>
            </a:endParaRPr>
          </a:p>
        </p:txBody>
      </p:sp>
      <p:sp>
        <p:nvSpPr>
          <p:cNvPr id="93186" name="Rectangle 3"/>
          <p:cNvSpPr>
            <a:spLocks noGrp="1" noChangeArrowheads="1"/>
          </p:cNvSpPr>
          <p:nvPr>
            <p:ph type="title" idx="4294967295"/>
          </p:nvPr>
        </p:nvSpPr>
        <p:spPr>
          <a:xfrm>
            <a:off x="2667000" y="0"/>
            <a:ext cx="6858000" cy="990600"/>
          </a:xfrm>
        </p:spPr>
        <p:txBody>
          <a:bodyPr/>
          <a:lstStyle/>
          <a:p>
            <a:pPr eaLnBrk="1" hangingPunct="1"/>
            <a:r>
              <a:rPr lang="en-US" altLang="en-US" sz="2800" b="1"/>
              <a:t>Natural Gas Stocks are Recovering</a:t>
            </a:r>
            <a:br>
              <a:rPr lang="en-US" altLang="en-US" sz="2800" b="1"/>
            </a:br>
            <a:r>
              <a:rPr lang="en-US" altLang="en-US" sz="2800" b="1"/>
              <a:t>Strongly from Winter Lows</a:t>
            </a:r>
          </a:p>
        </p:txBody>
      </p:sp>
      <p:pic>
        <p:nvPicPr>
          <p:cNvPr id="378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219200"/>
            <a:ext cx="9067800" cy="5029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3"/>
          <p:cNvSpPr>
            <a:spLocks noGrp="1" noChangeArrowheads="1"/>
          </p:cNvSpPr>
          <p:nvPr>
            <p:ph type="title"/>
          </p:nvPr>
        </p:nvSpPr>
        <p:spPr>
          <a:xfrm>
            <a:off x="1981200" y="0"/>
            <a:ext cx="8305800" cy="838200"/>
          </a:xfrm>
        </p:spPr>
        <p:txBody>
          <a:bodyPr/>
          <a:lstStyle/>
          <a:p>
            <a:pPr eaLnBrk="1" hangingPunct="1"/>
            <a:r>
              <a:rPr lang="en-US" altLang="en-US" sz="4000" b="1"/>
              <a:t>Natural Gas Storage  </a:t>
            </a:r>
          </a:p>
        </p:txBody>
      </p:sp>
      <p:graphicFrame>
        <p:nvGraphicFramePr>
          <p:cNvPr id="95234" name="Object 2"/>
          <p:cNvGraphicFramePr>
            <a:graphicFrameLocks noGrp="1" noChangeAspect="1"/>
          </p:cNvGraphicFramePr>
          <p:nvPr>
            <p:ph type="chart" idx="1"/>
          </p:nvPr>
        </p:nvGraphicFramePr>
        <p:xfrm>
          <a:off x="1908175" y="990600"/>
          <a:ext cx="8426450" cy="5638800"/>
        </p:xfrm>
        <a:graphic>
          <a:graphicData uri="http://schemas.openxmlformats.org/presentationml/2006/ole">
            <mc:AlternateContent xmlns:mc="http://schemas.openxmlformats.org/markup-compatibility/2006">
              <mc:Choice xmlns:v="urn:schemas-microsoft-com:vml" Requires="v">
                <p:oleObj name="Chart" r:id="rId3" imgW="7905830" imgH="5410058" progId="MSGraph.Chart.8">
                  <p:embed followColorScheme="full"/>
                </p:oleObj>
              </mc:Choice>
              <mc:Fallback>
                <p:oleObj name="Chart" r:id="rId3" imgW="7905830" imgH="5410058" progId="MSGraph.Chart.8">
                  <p:embed followColorScheme="full"/>
                  <p:pic>
                    <p:nvPicPr>
                      <p:cNvPr id="95234" name="Object 2"/>
                      <p:cNvPicPr>
                        <a:picLocks noGrp="1" noChangeAspect="1" noChangeArrowheads="1"/>
                      </p:cNvPicPr>
                      <p:nvPr/>
                    </p:nvPicPr>
                    <p:blipFill>
                      <a:blip r:embed="rId4"/>
                      <a:srcRect/>
                      <a:stretch>
                        <a:fillRect/>
                      </a:stretch>
                    </p:blipFill>
                    <p:spPr bwMode="auto">
                      <a:xfrm>
                        <a:off x="1908175" y="990600"/>
                        <a:ext cx="842645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35"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A7F7E8E5-B63D-454F-B4EC-B282CA9FA6BF}" type="slidenum">
              <a:rPr lang="en-US" altLang="en-US" sz="1200">
                <a:solidFill>
                  <a:srgbClr val="898989"/>
                </a:solidFill>
              </a:rPr>
              <a:pPr/>
              <a:t>64</a:t>
            </a:fld>
            <a:endParaRPr lang="en-US" altLang="en-US" sz="1200">
              <a:solidFill>
                <a:srgbClr val="898989"/>
              </a:solidFill>
            </a:endParaRPr>
          </a:p>
        </p:txBody>
      </p:sp>
      <p:sp>
        <p:nvSpPr>
          <p:cNvPr id="95236" name="Rectangle 4"/>
          <p:cNvSpPr>
            <a:spLocks noChangeArrowheads="1"/>
          </p:cNvSpPr>
          <p:nvPr/>
        </p:nvSpPr>
        <p:spPr bwMode="auto">
          <a:xfrm>
            <a:off x="2133600" y="6324600"/>
            <a:ext cx="101630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pPr algn="l"/>
            <a:r>
              <a:rPr lang="en-US" altLang="en-US" b="1">
                <a:solidFill>
                  <a:schemeClr val="tx2"/>
                </a:solidFill>
                <a:latin typeface="Arial" panose="020B0604020202020204" pitchFamily="34" charset="0"/>
              </a:rPr>
              <a:t>Source: EIA</a:t>
            </a:r>
            <a:endParaRPr lang="en-US" altLang="en-US">
              <a:solidFill>
                <a:schemeClr val="tx2"/>
              </a:solidFill>
              <a:latin typeface="Arial" panose="020B0604020202020204" pitchFamily="34" charset="0"/>
            </a:endParaRPr>
          </a:p>
        </p:txBody>
      </p:sp>
      <p:sp>
        <p:nvSpPr>
          <p:cNvPr id="38918" name="Line 5"/>
          <p:cNvSpPr>
            <a:spLocks noChangeShapeType="1"/>
          </p:cNvSpPr>
          <p:nvPr/>
        </p:nvSpPr>
        <p:spPr bwMode="auto">
          <a:xfrm flipV="1">
            <a:off x="6400800" y="3200400"/>
            <a:ext cx="228600" cy="381000"/>
          </a:xfrm>
          <a:prstGeom prst="line">
            <a:avLst/>
          </a:prstGeom>
          <a:noFill/>
          <a:ln w="4127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New Roman" charset="0"/>
              <a:ea typeface="ＭＳ Ｐゴシック" charset="0"/>
            </a:endParaRPr>
          </a:p>
        </p:txBody>
      </p:sp>
      <p:sp>
        <p:nvSpPr>
          <p:cNvPr id="38919" name="Line 6"/>
          <p:cNvSpPr>
            <a:spLocks noChangeShapeType="1"/>
          </p:cNvSpPr>
          <p:nvPr/>
        </p:nvSpPr>
        <p:spPr bwMode="auto">
          <a:xfrm flipV="1">
            <a:off x="6248400" y="3581400"/>
            <a:ext cx="152400" cy="228600"/>
          </a:xfrm>
          <a:prstGeom prst="line">
            <a:avLst/>
          </a:prstGeom>
          <a:noFill/>
          <a:ln w="4127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New Roman" charset="0"/>
              <a:ea typeface="ＭＳ Ｐゴシック" charset="0"/>
            </a:endParaRPr>
          </a:p>
        </p:txBody>
      </p:sp>
      <p:sp>
        <p:nvSpPr>
          <p:cNvPr id="38920" name="Text Box 7"/>
          <p:cNvSpPr txBox="1">
            <a:spLocks noChangeArrowheads="1"/>
          </p:cNvSpPr>
          <p:nvPr/>
        </p:nvSpPr>
        <p:spPr bwMode="auto">
          <a:xfrm>
            <a:off x="4572001" y="1524001"/>
            <a:ext cx="11588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eaLnBrk="1" hangingPunct="1">
              <a:lnSpc>
                <a:spcPct val="90000"/>
              </a:lnSpc>
              <a:spcBef>
                <a:spcPct val="20000"/>
              </a:spcBef>
              <a:defRPr/>
            </a:pPr>
            <a:r>
              <a:rPr lang="en-US" sz="2000" b="1">
                <a:solidFill>
                  <a:schemeClr val="bg2"/>
                </a:solidFill>
                <a:latin typeface="Arial" charset="0"/>
              </a:rPr>
              <a:t>History</a:t>
            </a:r>
          </a:p>
        </p:txBody>
      </p:sp>
      <p:sp>
        <p:nvSpPr>
          <p:cNvPr id="38921" name="Text Box 8"/>
          <p:cNvSpPr txBox="1">
            <a:spLocks noChangeArrowheads="1"/>
          </p:cNvSpPr>
          <p:nvPr/>
        </p:nvSpPr>
        <p:spPr bwMode="auto">
          <a:xfrm>
            <a:off x="7543801" y="1524001"/>
            <a:ext cx="1566863"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eaLnBrk="1" hangingPunct="1">
              <a:lnSpc>
                <a:spcPct val="90000"/>
              </a:lnSpc>
              <a:spcBef>
                <a:spcPct val="20000"/>
              </a:spcBef>
              <a:defRPr/>
            </a:pPr>
            <a:r>
              <a:rPr lang="en-US" sz="2000" b="1">
                <a:solidFill>
                  <a:schemeClr val="hlink"/>
                </a:solidFill>
                <a:latin typeface="Arial" charset="0"/>
              </a:rPr>
              <a:t>Projections</a:t>
            </a:r>
          </a:p>
        </p:txBody>
      </p:sp>
      <p:sp>
        <p:nvSpPr>
          <p:cNvPr id="38922" name="Text Box 9"/>
          <p:cNvSpPr txBox="1">
            <a:spLocks noChangeArrowheads="1"/>
          </p:cNvSpPr>
          <p:nvPr/>
        </p:nvSpPr>
        <p:spPr bwMode="auto">
          <a:xfrm rot="16115470">
            <a:off x="772320" y="2504282"/>
            <a:ext cx="23272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eaLnBrk="1" hangingPunct="1">
              <a:lnSpc>
                <a:spcPct val="90000"/>
              </a:lnSpc>
              <a:spcBef>
                <a:spcPct val="20000"/>
              </a:spcBef>
              <a:defRPr/>
            </a:pPr>
            <a:r>
              <a:rPr lang="en-US" sz="2000" b="1">
                <a:latin typeface="Arial" charset="0"/>
              </a:rPr>
              <a:t>Billion Cubic Feet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a:xfrm>
            <a:off x="1981200" y="76200"/>
            <a:ext cx="8229600" cy="1143000"/>
          </a:xfrm>
        </p:spPr>
        <p:txBody>
          <a:bodyPr/>
          <a:lstStyle/>
          <a:p>
            <a:pPr eaLnBrk="1" hangingPunct="1"/>
            <a:r>
              <a:rPr lang="en-US" altLang="en-US" b="1" dirty="0"/>
              <a:t>Potential Solution?</a:t>
            </a:r>
          </a:p>
        </p:txBody>
      </p:sp>
      <p:sp>
        <p:nvSpPr>
          <p:cNvPr id="97282" name="Rectangle 3"/>
          <p:cNvSpPr>
            <a:spLocks noGrp="1" noChangeArrowheads="1"/>
          </p:cNvSpPr>
          <p:nvPr>
            <p:ph idx="1"/>
          </p:nvPr>
        </p:nvSpPr>
        <p:spPr>
          <a:xfrm>
            <a:off x="3733800" y="2971800"/>
            <a:ext cx="4648200" cy="990600"/>
          </a:xfrm>
        </p:spPr>
        <p:txBody>
          <a:bodyPr/>
          <a:lstStyle/>
          <a:p>
            <a:pPr algn="ctr" eaLnBrk="1" hangingPunct="1">
              <a:buFontTx/>
              <a:buNone/>
            </a:pPr>
            <a:r>
              <a:rPr lang="en-US" altLang="en-US" sz="4800" dirty="0"/>
              <a:t>LNG</a:t>
            </a:r>
          </a:p>
        </p:txBody>
      </p:sp>
      <p:sp>
        <p:nvSpPr>
          <p:cNvPr id="9728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0EA11FDF-3B43-4E60-B23E-E414DA1A5DC0}" type="slidenum">
              <a:rPr lang="en-US" altLang="en-US" sz="1200">
                <a:solidFill>
                  <a:srgbClr val="898989"/>
                </a:solidFill>
              </a:rPr>
              <a:pPr/>
              <a:t>65</a:t>
            </a:fld>
            <a:endParaRPr lang="en-US" altLang="en-US" sz="1200">
              <a:solidFill>
                <a:srgbClr val="898989"/>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a:xfrm>
            <a:off x="1981200" y="152400"/>
            <a:ext cx="8229600" cy="1143000"/>
          </a:xfrm>
        </p:spPr>
        <p:txBody>
          <a:bodyPr/>
          <a:lstStyle/>
          <a:p>
            <a:pPr eaLnBrk="1" hangingPunct="1"/>
            <a:r>
              <a:rPr lang="en-GB" altLang="en-US" b="1" dirty="0">
                <a:latin typeface="Univers 45 Light" pitchFamily="2" charset="0"/>
              </a:rPr>
              <a:t>Key LNG Markets</a:t>
            </a:r>
            <a:endParaRPr lang="en-US" altLang="en-US" b="1" dirty="0">
              <a:latin typeface="Univers 45 Light" pitchFamily="2" charset="0"/>
            </a:endParaRPr>
          </a:p>
        </p:txBody>
      </p:sp>
      <p:sp>
        <p:nvSpPr>
          <p:cNvPr id="9933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9B8AE16B-A93A-4945-828B-AE4243699FED}" type="slidenum">
              <a:rPr lang="en-US" altLang="en-US" sz="1200">
                <a:solidFill>
                  <a:srgbClr val="898989"/>
                </a:solidFill>
              </a:rPr>
              <a:pPr/>
              <a:t>66</a:t>
            </a:fld>
            <a:endParaRPr lang="en-US" altLang="en-US" sz="1200">
              <a:solidFill>
                <a:srgbClr val="898989"/>
              </a:solidFill>
            </a:endParaRPr>
          </a:p>
        </p:txBody>
      </p:sp>
      <p:sp>
        <p:nvSpPr>
          <p:cNvPr id="40964" name="Text Box 3"/>
          <p:cNvSpPr txBox="1">
            <a:spLocks noChangeArrowheads="1"/>
          </p:cNvSpPr>
          <p:nvPr/>
        </p:nvSpPr>
        <p:spPr bwMode="auto">
          <a:xfrm>
            <a:off x="8577263" y="4494213"/>
            <a:ext cx="1020762"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spcBef>
                <a:spcPct val="50000"/>
              </a:spcBef>
              <a:defRPr/>
            </a:pPr>
            <a:r>
              <a:rPr lang="en-GB" b="1">
                <a:solidFill>
                  <a:schemeClr val="accent1"/>
                </a:solidFill>
                <a:latin typeface="Helvetica Black" charset="0"/>
              </a:rPr>
              <a:t>Tangguh</a:t>
            </a:r>
            <a:endParaRPr lang="en-US" b="1">
              <a:solidFill>
                <a:schemeClr val="accent1"/>
              </a:solidFill>
              <a:latin typeface="Helvetica Black" charset="0"/>
            </a:endParaRPr>
          </a:p>
        </p:txBody>
      </p:sp>
      <p:sp>
        <p:nvSpPr>
          <p:cNvPr id="40965" name="Text Box 4"/>
          <p:cNvSpPr txBox="1">
            <a:spLocks noChangeArrowheads="1"/>
          </p:cNvSpPr>
          <p:nvPr/>
        </p:nvSpPr>
        <p:spPr bwMode="auto">
          <a:xfrm>
            <a:off x="8024813" y="4076701"/>
            <a:ext cx="1631950" cy="366713"/>
          </a:xfrm>
          <a:prstGeom prst="rect">
            <a:avLst/>
          </a:prstGeom>
          <a:noFill/>
          <a:ln>
            <a:noFill/>
          </a:ln>
          <a:effectLst/>
          <a:extLst>
            <a:ext uri="{909E8E84-426E-40dd-AFC4-6F175D3DCCD1}">
              <a14:hiddenFill xmlns:a14="http://schemas.microsoft.com/office/drawing/2010/main" xmlns="">
                <a:solidFill>
                  <a:srgbClr val="FFFFCC"/>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spcBef>
                <a:spcPct val="50000"/>
              </a:spcBef>
              <a:defRPr/>
            </a:pPr>
            <a:r>
              <a:rPr lang="en-GB" sz="1800" b="1">
                <a:solidFill>
                  <a:schemeClr val="tx2"/>
                </a:solidFill>
                <a:latin typeface="Univers 45 Light" charset="0"/>
              </a:rPr>
              <a:t>Asia Pacific</a:t>
            </a:r>
            <a:endParaRPr lang="en-US" sz="1800" b="1">
              <a:solidFill>
                <a:schemeClr val="tx2"/>
              </a:solidFill>
              <a:latin typeface="Univers 45 Light" charset="0"/>
            </a:endParaRPr>
          </a:p>
        </p:txBody>
      </p:sp>
      <p:sp>
        <p:nvSpPr>
          <p:cNvPr id="99333" name="Freeform 5"/>
          <p:cNvSpPr>
            <a:spLocks/>
          </p:cNvSpPr>
          <p:nvPr/>
        </p:nvSpPr>
        <p:spPr bwMode="auto">
          <a:xfrm>
            <a:off x="5492751" y="2830514"/>
            <a:ext cx="100013" cy="117475"/>
          </a:xfrm>
          <a:custGeom>
            <a:avLst/>
            <a:gdLst>
              <a:gd name="T0" fmla="*/ 10390824 w 76"/>
              <a:gd name="T1" fmla="*/ 181583890 h 76"/>
              <a:gd name="T2" fmla="*/ 0 w 76"/>
              <a:gd name="T3" fmla="*/ 57341712 h 76"/>
              <a:gd name="T4" fmla="*/ 55416414 w 76"/>
              <a:gd name="T5" fmla="*/ 0 h 76"/>
              <a:gd name="T6" fmla="*/ 131613160 w 76"/>
              <a:gd name="T7" fmla="*/ 0 h 76"/>
              <a:gd name="T8" fmla="*/ 112563316 w 76"/>
              <a:gd name="T9" fmla="*/ 57341712 h 76"/>
              <a:gd name="T10" fmla="*/ 98710199 w 76"/>
              <a:gd name="T11" fmla="*/ 167248848 h 76"/>
              <a:gd name="T12" fmla="*/ 10390824 w 76"/>
              <a:gd name="T13" fmla="*/ 181583890 h 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76">
                <a:moveTo>
                  <a:pt x="6" y="76"/>
                </a:moveTo>
                <a:lnTo>
                  <a:pt x="0" y="24"/>
                </a:lnTo>
                <a:lnTo>
                  <a:pt x="32" y="0"/>
                </a:lnTo>
                <a:lnTo>
                  <a:pt x="76" y="0"/>
                </a:lnTo>
                <a:lnTo>
                  <a:pt x="65" y="24"/>
                </a:lnTo>
                <a:lnTo>
                  <a:pt x="57" y="70"/>
                </a:lnTo>
                <a:lnTo>
                  <a:pt x="6" y="7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34" name="Freeform 6"/>
          <p:cNvSpPr>
            <a:spLocks/>
          </p:cNvSpPr>
          <p:nvPr/>
        </p:nvSpPr>
        <p:spPr bwMode="auto">
          <a:xfrm>
            <a:off x="5489575" y="2830513"/>
            <a:ext cx="115888" cy="131762"/>
          </a:xfrm>
          <a:custGeom>
            <a:avLst/>
            <a:gdLst>
              <a:gd name="T0" fmla="*/ 14526426 w 86"/>
              <a:gd name="T1" fmla="*/ 204249702 h 85"/>
              <a:gd name="T2" fmla="*/ 0 w 86"/>
              <a:gd name="T3" fmla="*/ 57669902 h 85"/>
              <a:gd name="T4" fmla="*/ 70818348 w 86"/>
              <a:gd name="T5" fmla="*/ 0 h 85"/>
              <a:gd name="T6" fmla="*/ 156163123 w 86"/>
              <a:gd name="T7" fmla="*/ 0 h 85"/>
              <a:gd name="T8" fmla="*/ 141636697 w 86"/>
              <a:gd name="T9" fmla="*/ 57669902 h 85"/>
              <a:gd name="T10" fmla="*/ 125293793 w 86"/>
              <a:gd name="T11" fmla="*/ 182623682 h 85"/>
              <a:gd name="T12" fmla="*/ 14526426 w 86"/>
              <a:gd name="T13" fmla="*/ 204249702 h 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6" h="85">
                <a:moveTo>
                  <a:pt x="8" y="85"/>
                </a:moveTo>
                <a:lnTo>
                  <a:pt x="0" y="24"/>
                </a:lnTo>
                <a:lnTo>
                  <a:pt x="39" y="0"/>
                </a:lnTo>
                <a:lnTo>
                  <a:pt x="86" y="0"/>
                </a:lnTo>
                <a:lnTo>
                  <a:pt x="78" y="24"/>
                </a:lnTo>
                <a:lnTo>
                  <a:pt x="69" y="76"/>
                </a:lnTo>
                <a:lnTo>
                  <a:pt x="8" y="8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35" name="Freeform 7"/>
          <p:cNvSpPr>
            <a:spLocks/>
          </p:cNvSpPr>
          <p:nvPr/>
        </p:nvSpPr>
        <p:spPr bwMode="auto">
          <a:xfrm>
            <a:off x="5592764" y="2713039"/>
            <a:ext cx="134937" cy="263525"/>
          </a:xfrm>
          <a:custGeom>
            <a:avLst/>
            <a:gdLst>
              <a:gd name="T0" fmla="*/ 32774848 w 100"/>
              <a:gd name="T1" fmla="*/ 0 h 170"/>
              <a:gd name="T2" fmla="*/ 100143495 w 100"/>
              <a:gd name="T3" fmla="*/ 0 h 170"/>
              <a:gd name="T4" fmla="*/ 100143495 w 100"/>
              <a:gd name="T5" fmla="*/ 40851025 h 170"/>
              <a:gd name="T6" fmla="*/ 147484792 w 100"/>
              <a:gd name="T7" fmla="*/ 57671671 h 170"/>
              <a:gd name="T8" fmla="*/ 112889644 w 100"/>
              <a:gd name="T9" fmla="*/ 132162438 h 170"/>
              <a:gd name="T10" fmla="*/ 129276393 w 100"/>
              <a:gd name="T11" fmla="*/ 153788540 h 170"/>
              <a:gd name="T12" fmla="*/ 160230941 w 100"/>
              <a:gd name="T13" fmla="*/ 249906958 h 170"/>
              <a:gd name="T14" fmla="*/ 147484792 w 100"/>
              <a:gd name="T15" fmla="*/ 290757984 h 170"/>
              <a:gd name="T16" fmla="*/ 182079940 w 100"/>
              <a:gd name="T17" fmla="*/ 309981357 h 170"/>
              <a:gd name="T18" fmla="*/ 182079940 w 100"/>
              <a:gd name="T19" fmla="*/ 331607459 h 170"/>
              <a:gd name="T20" fmla="*/ 160230941 w 100"/>
              <a:gd name="T21" fmla="*/ 386876402 h 170"/>
              <a:gd name="T22" fmla="*/ 0 w 100"/>
              <a:gd name="T23" fmla="*/ 408502504 h 170"/>
              <a:gd name="T24" fmla="*/ 65548346 w 100"/>
              <a:gd name="T25" fmla="*/ 367653028 h 170"/>
              <a:gd name="T26" fmla="*/ 32774848 w 100"/>
              <a:gd name="T27" fmla="*/ 331607459 h 170"/>
              <a:gd name="T28" fmla="*/ 32774848 w 100"/>
              <a:gd name="T29" fmla="*/ 273937338 h 170"/>
              <a:gd name="T30" fmla="*/ 65548346 w 100"/>
              <a:gd name="T31" fmla="*/ 249906958 h 170"/>
              <a:gd name="T32" fmla="*/ 65548346 w 100"/>
              <a:gd name="T33" fmla="*/ 192236837 h 170"/>
              <a:gd name="T34" fmla="*/ 32774848 w 100"/>
              <a:gd name="T35" fmla="*/ 153788540 h 170"/>
              <a:gd name="T36" fmla="*/ 47341297 w 100"/>
              <a:gd name="T37" fmla="*/ 117744520 h 170"/>
              <a:gd name="T38" fmla="*/ 18208399 w 100"/>
              <a:gd name="T39" fmla="*/ 76895045 h 170"/>
              <a:gd name="T40" fmla="*/ 32774848 w 100"/>
              <a:gd name="T41" fmla="*/ 0 h 1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0" h="170">
                <a:moveTo>
                  <a:pt x="18" y="0"/>
                </a:moveTo>
                <a:lnTo>
                  <a:pt x="55" y="0"/>
                </a:lnTo>
                <a:lnTo>
                  <a:pt x="55" y="17"/>
                </a:lnTo>
                <a:lnTo>
                  <a:pt x="81" y="24"/>
                </a:lnTo>
                <a:lnTo>
                  <a:pt x="62" y="55"/>
                </a:lnTo>
                <a:lnTo>
                  <a:pt x="71" y="64"/>
                </a:lnTo>
                <a:lnTo>
                  <a:pt x="88" y="104"/>
                </a:lnTo>
                <a:lnTo>
                  <a:pt x="81" y="121"/>
                </a:lnTo>
                <a:lnTo>
                  <a:pt x="100" y="129"/>
                </a:lnTo>
                <a:lnTo>
                  <a:pt x="100" y="138"/>
                </a:lnTo>
                <a:lnTo>
                  <a:pt x="88" y="161"/>
                </a:lnTo>
                <a:lnTo>
                  <a:pt x="0" y="170"/>
                </a:lnTo>
                <a:lnTo>
                  <a:pt x="36" y="153"/>
                </a:lnTo>
                <a:lnTo>
                  <a:pt x="18" y="138"/>
                </a:lnTo>
                <a:lnTo>
                  <a:pt x="18" y="114"/>
                </a:lnTo>
                <a:lnTo>
                  <a:pt x="36" y="104"/>
                </a:lnTo>
                <a:lnTo>
                  <a:pt x="36" y="80"/>
                </a:lnTo>
                <a:lnTo>
                  <a:pt x="18" y="64"/>
                </a:lnTo>
                <a:lnTo>
                  <a:pt x="26" y="49"/>
                </a:lnTo>
                <a:lnTo>
                  <a:pt x="10" y="32"/>
                </a:lnTo>
                <a:lnTo>
                  <a:pt x="18"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36" name="Freeform 8"/>
          <p:cNvSpPr>
            <a:spLocks/>
          </p:cNvSpPr>
          <p:nvPr/>
        </p:nvSpPr>
        <p:spPr bwMode="auto">
          <a:xfrm>
            <a:off x="5594350" y="2709863"/>
            <a:ext cx="147638" cy="277812"/>
          </a:xfrm>
          <a:custGeom>
            <a:avLst/>
            <a:gdLst>
              <a:gd name="T0" fmla="*/ 35505572 w 108"/>
              <a:gd name="T1" fmla="*/ 0 h 179"/>
              <a:gd name="T2" fmla="*/ 108386797 w 108"/>
              <a:gd name="T3" fmla="*/ 0 h 179"/>
              <a:gd name="T4" fmla="*/ 108386797 w 108"/>
              <a:gd name="T5" fmla="*/ 43357296 h 179"/>
              <a:gd name="T6" fmla="*/ 162580879 w 108"/>
              <a:gd name="T7" fmla="*/ 60220019 h 179"/>
              <a:gd name="T8" fmla="*/ 125205226 w 108"/>
              <a:gd name="T9" fmla="*/ 144525873 h 179"/>
              <a:gd name="T10" fmla="*/ 145761084 w 108"/>
              <a:gd name="T11" fmla="*/ 163797334 h 179"/>
              <a:gd name="T12" fmla="*/ 183136737 w 108"/>
              <a:gd name="T13" fmla="*/ 267373098 h 179"/>
              <a:gd name="T14" fmla="*/ 162580879 w 108"/>
              <a:gd name="T15" fmla="*/ 305914469 h 179"/>
              <a:gd name="T16" fmla="*/ 201823880 w 108"/>
              <a:gd name="T17" fmla="*/ 330001855 h 179"/>
              <a:gd name="T18" fmla="*/ 201823880 w 108"/>
              <a:gd name="T19" fmla="*/ 346863026 h 179"/>
              <a:gd name="T20" fmla="*/ 183136737 w 108"/>
              <a:gd name="T21" fmla="*/ 414309261 h 179"/>
              <a:gd name="T22" fmla="*/ 0 w 108"/>
              <a:gd name="T23" fmla="*/ 431170432 h 179"/>
              <a:gd name="T24" fmla="*/ 74749940 w 108"/>
              <a:gd name="T25" fmla="*/ 390221875 h 179"/>
              <a:gd name="T26" fmla="*/ 35505572 w 108"/>
              <a:gd name="T27" fmla="*/ 346863026 h 179"/>
              <a:gd name="T28" fmla="*/ 35505572 w 108"/>
              <a:gd name="T29" fmla="*/ 286644559 h 179"/>
              <a:gd name="T30" fmla="*/ 74749940 w 108"/>
              <a:gd name="T31" fmla="*/ 267373098 h 179"/>
              <a:gd name="T32" fmla="*/ 74749940 w 108"/>
              <a:gd name="T33" fmla="*/ 207154631 h 179"/>
              <a:gd name="T34" fmla="*/ 35505572 w 108"/>
              <a:gd name="T35" fmla="*/ 163797334 h 179"/>
              <a:gd name="T36" fmla="*/ 54194082 w 108"/>
              <a:gd name="T37" fmla="*/ 122847225 h 179"/>
              <a:gd name="T38" fmla="*/ 14949715 w 108"/>
              <a:gd name="T39" fmla="*/ 84307406 h 179"/>
              <a:gd name="T40" fmla="*/ 35505572 w 108"/>
              <a:gd name="T41" fmla="*/ 0 h 1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8" h="179">
                <a:moveTo>
                  <a:pt x="19" y="0"/>
                </a:moveTo>
                <a:lnTo>
                  <a:pt x="58" y="0"/>
                </a:lnTo>
                <a:lnTo>
                  <a:pt x="58" y="18"/>
                </a:lnTo>
                <a:lnTo>
                  <a:pt x="87" y="25"/>
                </a:lnTo>
                <a:lnTo>
                  <a:pt x="67" y="60"/>
                </a:lnTo>
                <a:lnTo>
                  <a:pt x="78" y="68"/>
                </a:lnTo>
                <a:lnTo>
                  <a:pt x="98" y="111"/>
                </a:lnTo>
                <a:lnTo>
                  <a:pt x="87" y="127"/>
                </a:lnTo>
                <a:lnTo>
                  <a:pt x="108" y="137"/>
                </a:lnTo>
                <a:lnTo>
                  <a:pt x="108" y="144"/>
                </a:lnTo>
                <a:lnTo>
                  <a:pt x="98" y="172"/>
                </a:lnTo>
                <a:lnTo>
                  <a:pt x="0" y="179"/>
                </a:lnTo>
                <a:lnTo>
                  <a:pt x="40" y="162"/>
                </a:lnTo>
                <a:lnTo>
                  <a:pt x="19" y="144"/>
                </a:lnTo>
                <a:lnTo>
                  <a:pt x="19" y="119"/>
                </a:lnTo>
                <a:lnTo>
                  <a:pt x="40" y="111"/>
                </a:lnTo>
                <a:lnTo>
                  <a:pt x="40" y="86"/>
                </a:lnTo>
                <a:lnTo>
                  <a:pt x="19" y="68"/>
                </a:lnTo>
                <a:lnTo>
                  <a:pt x="29" y="51"/>
                </a:lnTo>
                <a:lnTo>
                  <a:pt x="8" y="35"/>
                </a:lnTo>
                <a:lnTo>
                  <a:pt x="1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37" name="Freeform 9"/>
          <p:cNvSpPr>
            <a:spLocks/>
          </p:cNvSpPr>
          <p:nvPr/>
        </p:nvSpPr>
        <p:spPr bwMode="auto">
          <a:xfrm>
            <a:off x="5492751" y="2814638"/>
            <a:ext cx="100013" cy="133350"/>
          </a:xfrm>
          <a:custGeom>
            <a:avLst/>
            <a:gdLst>
              <a:gd name="T0" fmla="*/ 71001334 w 76"/>
              <a:gd name="T1" fmla="*/ 0 h 86"/>
              <a:gd name="T2" fmla="*/ 112563316 w 76"/>
              <a:gd name="T3" fmla="*/ 38468374 h 86"/>
              <a:gd name="T4" fmla="*/ 131613160 w 76"/>
              <a:gd name="T5" fmla="*/ 76938298 h 86"/>
              <a:gd name="T6" fmla="*/ 112563316 w 76"/>
              <a:gd name="T7" fmla="*/ 93768309 h 86"/>
              <a:gd name="T8" fmla="*/ 98710199 w 76"/>
              <a:gd name="T9" fmla="*/ 189940019 h 86"/>
              <a:gd name="T10" fmla="*/ 0 w 76"/>
              <a:gd name="T11" fmla="*/ 206770029 h 86"/>
              <a:gd name="T12" fmla="*/ 10390824 w 76"/>
              <a:gd name="T13" fmla="*/ 76938298 h 86"/>
              <a:gd name="T14" fmla="*/ 55416414 w 76"/>
              <a:gd name="T15" fmla="*/ 21638363 h 86"/>
              <a:gd name="T16" fmla="*/ 71001334 w 76"/>
              <a:gd name="T17" fmla="*/ 0 h 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6" h="86">
                <a:moveTo>
                  <a:pt x="41" y="0"/>
                </a:moveTo>
                <a:lnTo>
                  <a:pt x="65" y="16"/>
                </a:lnTo>
                <a:lnTo>
                  <a:pt x="76" y="32"/>
                </a:lnTo>
                <a:lnTo>
                  <a:pt x="65" y="39"/>
                </a:lnTo>
                <a:lnTo>
                  <a:pt x="57" y="79"/>
                </a:lnTo>
                <a:lnTo>
                  <a:pt x="0" y="86"/>
                </a:lnTo>
                <a:lnTo>
                  <a:pt x="6" y="32"/>
                </a:lnTo>
                <a:lnTo>
                  <a:pt x="32" y="9"/>
                </a:lnTo>
                <a:lnTo>
                  <a:pt x="4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38" name="Freeform 10"/>
          <p:cNvSpPr>
            <a:spLocks/>
          </p:cNvSpPr>
          <p:nvPr/>
        </p:nvSpPr>
        <p:spPr bwMode="auto">
          <a:xfrm>
            <a:off x="5489575" y="2814639"/>
            <a:ext cx="115888" cy="147637"/>
          </a:xfrm>
          <a:custGeom>
            <a:avLst/>
            <a:gdLst>
              <a:gd name="T0" fmla="*/ 87161251 w 86"/>
              <a:gd name="T1" fmla="*/ 0 h 95"/>
              <a:gd name="T2" fmla="*/ 141636697 w 86"/>
              <a:gd name="T3" fmla="*/ 43472103 h 95"/>
              <a:gd name="T4" fmla="*/ 156163123 w 86"/>
              <a:gd name="T5" fmla="*/ 82115699 h 95"/>
              <a:gd name="T6" fmla="*/ 141636697 w 86"/>
              <a:gd name="T7" fmla="*/ 106266004 h 95"/>
              <a:gd name="T8" fmla="*/ 125293793 w 86"/>
              <a:gd name="T9" fmla="*/ 207701948 h 95"/>
              <a:gd name="T10" fmla="*/ 0 w 86"/>
              <a:gd name="T11" fmla="*/ 229438777 h 95"/>
              <a:gd name="T12" fmla="*/ 14526426 w 86"/>
              <a:gd name="T13" fmla="*/ 82115699 h 95"/>
              <a:gd name="T14" fmla="*/ 70818348 w 86"/>
              <a:gd name="T15" fmla="*/ 26566890 h 95"/>
              <a:gd name="T16" fmla="*/ 87161251 w 86"/>
              <a:gd name="T17" fmla="*/ 0 h 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6" h="95">
                <a:moveTo>
                  <a:pt x="48" y="0"/>
                </a:moveTo>
                <a:lnTo>
                  <a:pt x="78" y="18"/>
                </a:lnTo>
                <a:lnTo>
                  <a:pt x="86" y="34"/>
                </a:lnTo>
                <a:lnTo>
                  <a:pt x="78" y="44"/>
                </a:lnTo>
                <a:lnTo>
                  <a:pt x="69" y="86"/>
                </a:lnTo>
                <a:lnTo>
                  <a:pt x="0" y="95"/>
                </a:lnTo>
                <a:lnTo>
                  <a:pt x="8" y="34"/>
                </a:lnTo>
                <a:lnTo>
                  <a:pt x="39" y="11"/>
                </a:lnTo>
                <a:lnTo>
                  <a:pt x="48"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39" name="Freeform 11"/>
          <p:cNvSpPr>
            <a:spLocks/>
          </p:cNvSpPr>
          <p:nvPr/>
        </p:nvSpPr>
        <p:spPr bwMode="auto">
          <a:xfrm>
            <a:off x="5249864" y="2063750"/>
            <a:ext cx="4465637" cy="3282950"/>
          </a:xfrm>
          <a:custGeom>
            <a:avLst/>
            <a:gdLst>
              <a:gd name="T0" fmla="*/ 16530311 w 3295"/>
              <a:gd name="T1" fmla="*/ 2147483647 h 2119"/>
              <a:gd name="T2" fmla="*/ 642871476 w 3295"/>
              <a:gd name="T3" fmla="*/ 2147483647 h 2119"/>
              <a:gd name="T4" fmla="*/ 861447805 w 3295"/>
              <a:gd name="T5" fmla="*/ 2147483647 h 2119"/>
              <a:gd name="T6" fmla="*/ 1506155681 w 3295"/>
              <a:gd name="T7" fmla="*/ 2147483647 h 2119"/>
              <a:gd name="T8" fmla="*/ 2009432294 w 3295"/>
              <a:gd name="T9" fmla="*/ 2147483647 h 2119"/>
              <a:gd name="T10" fmla="*/ 1614524968 w 3295"/>
              <a:gd name="T11" fmla="*/ 2147483647 h 2119"/>
              <a:gd name="T12" fmla="*/ 2134333247 w 3295"/>
              <a:gd name="T13" fmla="*/ 2147483647 h 2119"/>
              <a:gd name="T14" fmla="*/ 2119637981 w 3295"/>
              <a:gd name="T15" fmla="*/ 2147483647 h 2119"/>
              <a:gd name="T16" fmla="*/ 2147483647 w 3295"/>
              <a:gd name="T17" fmla="*/ 2147483647 h 2119"/>
              <a:gd name="T18" fmla="*/ 2147483647 w 3295"/>
              <a:gd name="T19" fmla="*/ 2147483647 h 2119"/>
              <a:gd name="T20" fmla="*/ 2147483647 w 3295"/>
              <a:gd name="T21" fmla="*/ 2147483647 h 2119"/>
              <a:gd name="T22" fmla="*/ 2147483647 w 3295"/>
              <a:gd name="T23" fmla="*/ 2147483647 h 2119"/>
              <a:gd name="T24" fmla="*/ 2147483647 w 3295"/>
              <a:gd name="T25" fmla="*/ 2147483647 h 2119"/>
              <a:gd name="T26" fmla="*/ 2147483647 w 3295"/>
              <a:gd name="T27" fmla="*/ 2147483647 h 2119"/>
              <a:gd name="T28" fmla="*/ 2147483647 w 3295"/>
              <a:gd name="T29" fmla="*/ 2147483647 h 2119"/>
              <a:gd name="T30" fmla="*/ 2147483647 w 3295"/>
              <a:gd name="T31" fmla="*/ 2147483647 h 2119"/>
              <a:gd name="T32" fmla="*/ 2147483647 w 3295"/>
              <a:gd name="T33" fmla="*/ 2147483647 h 2119"/>
              <a:gd name="T34" fmla="*/ 2147483647 w 3295"/>
              <a:gd name="T35" fmla="*/ 2147483647 h 2119"/>
              <a:gd name="T36" fmla="*/ 2147483647 w 3295"/>
              <a:gd name="T37" fmla="*/ 2147483647 h 2119"/>
              <a:gd name="T38" fmla="*/ 2147483647 w 3295"/>
              <a:gd name="T39" fmla="*/ 1841034670 h 2119"/>
              <a:gd name="T40" fmla="*/ 2147483647 w 3295"/>
              <a:gd name="T41" fmla="*/ 1291364418 h 2119"/>
              <a:gd name="T42" fmla="*/ 2147483647 w 3295"/>
              <a:gd name="T43" fmla="*/ 1476188770 h 2119"/>
              <a:gd name="T44" fmla="*/ 2147483647 w 3295"/>
              <a:gd name="T45" fmla="*/ 1334569527 h 2119"/>
              <a:gd name="T46" fmla="*/ 2147483647 w 3295"/>
              <a:gd name="T47" fmla="*/ 1048934285 h 2119"/>
              <a:gd name="T48" fmla="*/ 2147483647 w 3295"/>
              <a:gd name="T49" fmla="*/ 955321408 h 2119"/>
              <a:gd name="T50" fmla="*/ 2147483647 w 3295"/>
              <a:gd name="T51" fmla="*/ 784900824 h 2119"/>
              <a:gd name="T52" fmla="*/ 2147483647 w 3295"/>
              <a:gd name="T53" fmla="*/ 482461960 h 2119"/>
              <a:gd name="T54" fmla="*/ 2147483647 w 3295"/>
              <a:gd name="T55" fmla="*/ 403251302 h 2119"/>
              <a:gd name="T56" fmla="*/ 2147483647 w 3295"/>
              <a:gd name="T57" fmla="*/ 297637608 h 2119"/>
              <a:gd name="T58" fmla="*/ 2147483647 w 3295"/>
              <a:gd name="T59" fmla="*/ 57607329 h 2119"/>
              <a:gd name="T60" fmla="*/ 2147483647 w 3295"/>
              <a:gd name="T61" fmla="*/ 96012731 h 2119"/>
              <a:gd name="T62" fmla="*/ 2147483647 w 3295"/>
              <a:gd name="T63" fmla="*/ 297637608 h 2119"/>
              <a:gd name="T64" fmla="*/ 2147483647 w 3295"/>
              <a:gd name="T65" fmla="*/ 261633608 h 2119"/>
              <a:gd name="T66" fmla="*/ 2147483647 w 3295"/>
              <a:gd name="T67" fmla="*/ 439255302 h 2119"/>
              <a:gd name="T68" fmla="*/ 2009432294 w 3295"/>
              <a:gd name="T69" fmla="*/ 583274398 h 2119"/>
              <a:gd name="T70" fmla="*/ 1935961384 w 3295"/>
              <a:gd name="T71" fmla="*/ 583274398 h 2119"/>
              <a:gd name="T72" fmla="*/ 1724732010 w 3295"/>
              <a:gd name="T73" fmla="*/ 664884910 h 2119"/>
              <a:gd name="T74" fmla="*/ 1649424701 w 3295"/>
              <a:gd name="T75" fmla="*/ 360046193 h 2119"/>
              <a:gd name="T76" fmla="*/ 843079739 w 3295"/>
              <a:gd name="T77" fmla="*/ 727293495 h 2119"/>
              <a:gd name="T78" fmla="*/ 1006553225 w 3295"/>
              <a:gd name="T79" fmla="*/ 1108941468 h 2119"/>
              <a:gd name="T80" fmla="*/ 1311457974 w 3295"/>
              <a:gd name="T81" fmla="*/ 688888093 h 2119"/>
              <a:gd name="T82" fmla="*/ 1559422125 w 3295"/>
              <a:gd name="T83" fmla="*/ 871311043 h 2119"/>
              <a:gd name="T84" fmla="*/ 1311457974 w 3295"/>
              <a:gd name="T85" fmla="*/ 1108941468 h 2119"/>
              <a:gd name="T86" fmla="*/ 1006553225 w 3295"/>
              <a:gd name="T87" fmla="*/ 1048934285 h 2119"/>
              <a:gd name="T88" fmla="*/ 826549428 w 3295"/>
              <a:gd name="T89" fmla="*/ 1214555162 h 2119"/>
              <a:gd name="T90" fmla="*/ 589605033 w 3295"/>
              <a:gd name="T91" fmla="*/ 1418581441 h 2119"/>
              <a:gd name="T92" fmla="*/ 409601236 w 3295"/>
              <a:gd name="T93" fmla="*/ 1634608537 h 2119"/>
              <a:gd name="T94" fmla="*/ 427967947 w 3295"/>
              <a:gd name="T95" fmla="*/ 2006655547 h 2119"/>
              <a:gd name="T96" fmla="*/ 787976896 w 3295"/>
              <a:gd name="T97" fmla="*/ 1697017122 h 2119"/>
              <a:gd name="T98" fmla="*/ 1006553225 w 3295"/>
              <a:gd name="T99" fmla="*/ 1944248511 h 2119"/>
              <a:gd name="T100" fmla="*/ 1076349979 w 3295"/>
              <a:gd name="T101" fmla="*/ 1658611720 h 2119"/>
              <a:gd name="T102" fmla="*/ 1327988285 w 3295"/>
              <a:gd name="T103" fmla="*/ 2006655547 h 2119"/>
              <a:gd name="T104" fmla="*/ 1577790191 w 3295"/>
              <a:gd name="T105" fmla="*/ 1634608537 h 2119"/>
              <a:gd name="T106" fmla="*/ 1710038100 w 3295"/>
              <a:gd name="T107" fmla="*/ 1697017122 h 2119"/>
              <a:gd name="T108" fmla="*/ 1383091128 w 3295"/>
              <a:gd name="T109" fmla="*/ 1980252510 h 2119"/>
              <a:gd name="T110" fmla="*/ 1199414532 w 3295"/>
              <a:gd name="T111" fmla="*/ 2147483647 h 2119"/>
              <a:gd name="T112" fmla="*/ 589605033 w 3295"/>
              <a:gd name="T113" fmla="*/ 2023457620 h 211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295" h="2119">
                <a:moveTo>
                  <a:pt x="321" y="843"/>
                </a:moveTo>
                <a:lnTo>
                  <a:pt x="254" y="843"/>
                </a:lnTo>
                <a:lnTo>
                  <a:pt x="155" y="894"/>
                </a:lnTo>
                <a:lnTo>
                  <a:pt x="164" y="928"/>
                </a:lnTo>
                <a:lnTo>
                  <a:pt x="9" y="1062"/>
                </a:lnTo>
                <a:lnTo>
                  <a:pt x="19" y="1183"/>
                </a:lnTo>
                <a:lnTo>
                  <a:pt x="0" y="1207"/>
                </a:lnTo>
                <a:lnTo>
                  <a:pt x="127" y="1402"/>
                </a:lnTo>
                <a:lnTo>
                  <a:pt x="350" y="1384"/>
                </a:lnTo>
                <a:lnTo>
                  <a:pt x="350" y="1427"/>
                </a:lnTo>
                <a:lnTo>
                  <a:pt x="429" y="1418"/>
                </a:lnTo>
                <a:lnTo>
                  <a:pt x="399" y="1528"/>
                </a:lnTo>
                <a:lnTo>
                  <a:pt x="459" y="1603"/>
                </a:lnTo>
                <a:lnTo>
                  <a:pt x="420" y="1789"/>
                </a:lnTo>
                <a:lnTo>
                  <a:pt x="469" y="1875"/>
                </a:lnTo>
                <a:lnTo>
                  <a:pt x="459" y="1976"/>
                </a:lnTo>
                <a:lnTo>
                  <a:pt x="500" y="2119"/>
                </a:lnTo>
                <a:lnTo>
                  <a:pt x="643" y="2110"/>
                </a:lnTo>
                <a:lnTo>
                  <a:pt x="731" y="2027"/>
                </a:lnTo>
                <a:lnTo>
                  <a:pt x="820" y="1882"/>
                </a:lnTo>
                <a:lnTo>
                  <a:pt x="810" y="1849"/>
                </a:lnTo>
                <a:lnTo>
                  <a:pt x="889" y="1824"/>
                </a:lnTo>
                <a:lnTo>
                  <a:pt x="931" y="1714"/>
                </a:lnTo>
                <a:lnTo>
                  <a:pt x="889" y="1621"/>
                </a:lnTo>
                <a:lnTo>
                  <a:pt x="1094" y="1409"/>
                </a:lnTo>
                <a:lnTo>
                  <a:pt x="1113" y="1334"/>
                </a:lnTo>
                <a:lnTo>
                  <a:pt x="1006" y="1341"/>
                </a:lnTo>
                <a:lnTo>
                  <a:pt x="957" y="1265"/>
                </a:lnTo>
                <a:lnTo>
                  <a:pt x="931" y="1265"/>
                </a:lnTo>
                <a:lnTo>
                  <a:pt x="879" y="1097"/>
                </a:lnTo>
                <a:lnTo>
                  <a:pt x="898" y="1079"/>
                </a:lnTo>
                <a:lnTo>
                  <a:pt x="939" y="1140"/>
                </a:lnTo>
                <a:lnTo>
                  <a:pt x="1017" y="1309"/>
                </a:lnTo>
                <a:lnTo>
                  <a:pt x="1154" y="1265"/>
                </a:lnTo>
                <a:lnTo>
                  <a:pt x="1162" y="1232"/>
                </a:lnTo>
                <a:lnTo>
                  <a:pt x="1224" y="1224"/>
                </a:lnTo>
                <a:lnTo>
                  <a:pt x="1290" y="1148"/>
                </a:lnTo>
                <a:lnTo>
                  <a:pt x="1224" y="1097"/>
                </a:lnTo>
                <a:lnTo>
                  <a:pt x="1171" y="1104"/>
                </a:lnTo>
                <a:lnTo>
                  <a:pt x="1154" y="1079"/>
                </a:lnTo>
                <a:lnTo>
                  <a:pt x="1122" y="1090"/>
                </a:lnTo>
                <a:lnTo>
                  <a:pt x="1094" y="1021"/>
                </a:lnTo>
                <a:lnTo>
                  <a:pt x="1133" y="1011"/>
                </a:lnTo>
                <a:lnTo>
                  <a:pt x="1154" y="1055"/>
                </a:lnTo>
                <a:lnTo>
                  <a:pt x="1192" y="1079"/>
                </a:lnTo>
                <a:lnTo>
                  <a:pt x="1407" y="1122"/>
                </a:lnTo>
                <a:lnTo>
                  <a:pt x="1407" y="1183"/>
                </a:lnTo>
                <a:lnTo>
                  <a:pt x="1473" y="1207"/>
                </a:lnTo>
                <a:lnTo>
                  <a:pt x="1473" y="1273"/>
                </a:lnTo>
                <a:lnTo>
                  <a:pt x="1524" y="1427"/>
                </a:lnTo>
                <a:lnTo>
                  <a:pt x="1585" y="1402"/>
                </a:lnTo>
                <a:lnTo>
                  <a:pt x="1623" y="1291"/>
                </a:lnTo>
                <a:lnTo>
                  <a:pt x="1631" y="1309"/>
                </a:lnTo>
                <a:lnTo>
                  <a:pt x="1729" y="1224"/>
                </a:lnTo>
                <a:lnTo>
                  <a:pt x="1790" y="1207"/>
                </a:lnTo>
                <a:lnTo>
                  <a:pt x="1839" y="1309"/>
                </a:lnTo>
                <a:lnTo>
                  <a:pt x="1875" y="1309"/>
                </a:lnTo>
                <a:lnTo>
                  <a:pt x="1875" y="1367"/>
                </a:lnTo>
                <a:lnTo>
                  <a:pt x="1896" y="1367"/>
                </a:lnTo>
                <a:lnTo>
                  <a:pt x="1887" y="1452"/>
                </a:lnTo>
                <a:lnTo>
                  <a:pt x="1896" y="1452"/>
                </a:lnTo>
                <a:lnTo>
                  <a:pt x="1916" y="1535"/>
                </a:lnTo>
                <a:lnTo>
                  <a:pt x="1975" y="1570"/>
                </a:lnTo>
                <a:lnTo>
                  <a:pt x="1975" y="1484"/>
                </a:lnTo>
                <a:lnTo>
                  <a:pt x="1925" y="1434"/>
                </a:lnTo>
                <a:lnTo>
                  <a:pt x="1946" y="1367"/>
                </a:lnTo>
                <a:lnTo>
                  <a:pt x="2024" y="1434"/>
                </a:lnTo>
                <a:lnTo>
                  <a:pt x="2092" y="1392"/>
                </a:lnTo>
                <a:lnTo>
                  <a:pt x="2083" y="1323"/>
                </a:lnTo>
                <a:lnTo>
                  <a:pt x="2061" y="1316"/>
                </a:lnTo>
                <a:lnTo>
                  <a:pt x="2053" y="1265"/>
                </a:lnTo>
                <a:lnTo>
                  <a:pt x="2092" y="1248"/>
                </a:lnTo>
                <a:lnTo>
                  <a:pt x="2100" y="1258"/>
                </a:lnTo>
                <a:lnTo>
                  <a:pt x="2151" y="1240"/>
                </a:lnTo>
                <a:lnTo>
                  <a:pt x="2151" y="1224"/>
                </a:lnTo>
                <a:lnTo>
                  <a:pt x="2181" y="1224"/>
                </a:lnTo>
                <a:lnTo>
                  <a:pt x="2259" y="1198"/>
                </a:lnTo>
                <a:lnTo>
                  <a:pt x="2315" y="1232"/>
                </a:lnTo>
                <a:lnTo>
                  <a:pt x="2297" y="1190"/>
                </a:lnTo>
                <a:lnTo>
                  <a:pt x="2259" y="1198"/>
                </a:lnTo>
                <a:lnTo>
                  <a:pt x="2306" y="1079"/>
                </a:lnTo>
                <a:lnTo>
                  <a:pt x="2287" y="1072"/>
                </a:lnTo>
                <a:lnTo>
                  <a:pt x="2297" y="1046"/>
                </a:lnTo>
                <a:lnTo>
                  <a:pt x="2268" y="986"/>
                </a:lnTo>
                <a:lnTo>
                  <a:pt x="2306" y="953"/>
                </a:lnTo>
                <a:lnTo>
                  <a:pt x="2250" y="928"/>
                </a:lnTo>
                <a:lnTo>
                  <a:pt x="2297" y="894"/>
                </a:lnTo>
                <a:lnTo>
                  <a:pt x="2306" y="919"/>
                </a:lnTo>
                <a:lnTo>
                  <a:pt x="2355" y="928"/>
                </a:lnTo>
                <a:lnTo>
                  <a:pt x="2355" y="953"/>
                </a:lnTo>
                <a:lnTo>
                  <a:pt x="2386" y="961"/>
                </a:lnTo>
                <a:lnTo>
                  <a:pt x="2416" y="1029"/>
                </a:lnTo>
                <a:lnTo>
                  <a:pt x="2444" y="1011"/>
                </a:lnTo>
                <a:lnTo>
                  <a:pt x="2444" y="979"/>
                </a:lnTo>
                <a:lnTo>
                  <a:pt x="2407" y="935"/>
                </a:lnTo>
                <a:lnTo>
                  <a:pt x="2435" y="919"/>
                </a:lnTo>
                <a:lnTo>
                  <a:pt x="2435" y="885"/>
                </a:lnTo>
                <a:lnTo>
                  <a:pt x="2483" y="853"/>
                </a:lnTo>
                <a:lnTo>
                  <a:pt x="2511" y="853"/>
                </a:lnTo>
                <a:lnTo>
                  <a:pt x="2611" y="767"/>
                </a:lnTo>
                <a:lnTo>
                  <a:pt x="2611" y="681"/>
                </a:lnTo>
                <a:lnTo>
                  <a:pt x="2572" y="642"/>
                </a:lnTo>
                <a:lnTo>
                  <a:pt x="2523" y="624"/>
                </a:lnTo>
                <a:lnTo>
                  <a:pt x="2631" y="531"/>
                </a:lnTo>
                <a:lnTo>
                  <a:pt x="2758" y="538"/>
                </a:lnTo>
                <a:lnTo>
                  <a:pt x="2767" y="556"/>
                </a:lnTo>
                <a:lnTo>
                  <a:pt x="2835" y="556"/>
                </a:lnTo>
                <a:lnTo>
                  <a:pt x="2875" y="497"/>
                </a:lnTo>
                <a:lnTo>
                  <a:pt x="2923" y="513"/>
                </a:lnTo>
                <a:lnTo>
                  <a:pt x="2835" y="615"/>
                </a:lnTo>
                <a:lnTo>
                  <a:pt x="2865" y="734"/>
                </a:lnTo>
                <a:lnTo>
                  <a:pt x="2951" y="632"/>
                </a:lnTo>
                <a:lnTo>
                  <a:pt x="2951" y="564"/>
                </a:lnTo>
                <a:lnTo>
                  <a:pt x="2992" y="548"/>
                </a:lnTo>
                <a:lnTo>
                  <a:pt x="3002" y="556"/>
                </a:lnTo>
                <a:lnTo>
                  <a:pt x="3081" y="538"/>
                </a:lnTo>
                <a:lnTo>
                  <a:pt x="3108" y="497"/>
                </a:lnTo>
                <a:lnTo>
                  <a:pt x="3149" y="488"/>
                </a:lnTo>
                <a:lnTo>
                  <a:pt x="3127" y="437"/>
                </a:lnTo>
                <a:lnTo>
                  <a:pt x="3206" y="437"/>
                </a:lnTo>
                <a:lnTo>
                  <a:pt x="3197" y="455"/>
                </a:lnTo>
                <a:lnTo>
                  <a:pt x="3295" y="488"/>
                </a:lnTo>
                <a:lnTo>
                  <a:pt x="3275" y="445"/>
                </a:lnTo>
                <a:lnTo>
                  <a:pt x="3295" y="430"/>
                </a:lnTo>
                <a:lnTo>
                  <a:pt x="3256" y="398"/>
                </a:lnTo>
                <a:lnTo>
                  <a:pt x="3216" y="388"/>
                </a:lnTo>
                <a:lnTo>
                  <a:pt x="3206" y="398"/>
                </a:lnTo>
                <a:lnTo>
                  <a:pt x="3071" y="310"/>
                </a:lnTo>
                <a:lnTo>
                  <a:pt x="2932" y="294"/>
                </a:lnTo>
                <a:lnTo>
                  <a:pt x="2962" y="327"/>
                </a:lnTo>
                <a:lnTo>
                  <a:pt x="2807" y="310"/>
                </a:lnTo>
                <a:lnTo>
                  <a:pt x="2775" y="243"/>
                </a:lnTo>
                <a:lnTo>
                  <a:pt x="2661" y="252"/>
                </a:lnTo>
                <a:lnTo>
                  <a:pt x="2602" y="217"/>
                </a:lnTo>
                <a:lnTo>
                  <a:pt x="2474" y="201"/>
                </a:lnTo>
                <a:lnTo>
                  <a:pt x="2474" y="226"/>
                </a:lnTo>
                <a:lnTo>
                  <a:pt x="2366" y="208"/>
                </a:lnTo>
                <a:lnTo>
                  <a:pt x="2355" y="226"/>
                </a:lnTo>
                <a:lnTo>
                  <a:pt x="2315" y="208"/>
                </a:lnTo>
                <a:lnTo>
                  <a:pt x="2306" y="168"/>
                </a:lnTo>
                <a:lnTo>
                  <a:pt x="2239" y="143"/>
                </a:lnTo>
                <a:lnTo>
                  <a:pt x="2209" y="176"/>
                </a:lnTo>
                <a:lnTo>
                  <a:pt x="2160" y="168"/>
                </a:lnTo>
                <a:lnTo>
                  <a:pt x="2141" y="132"/>
                </a:lnTo>
                <a:lnTo>
                  <a:pt x="1995" y="124"/>
                </a:lnTo>
                <a:lnTo>
                  <a:pt x="2033" y="100"/>
                </a:lnTo>
                <a:lnTo>
                  <a:pt x="2024" y="50"/>
                </a:lnTo>
                <a:lnTo>
                  <a:pt x="1955" y="33"/>
                </a:lnTo>
                <a:lnTo>
                  <a:pt x="1925" y="50"/>
                </a:lnTo>
                <a:lnTo>
                  <a:pt x="1916" y="24"/>
                </a:lnTo>
                <a:lnTo>
                  <a:pt x="1916" y="7"/>
                </a:lnTo>
                <a:lnTo>
                  <a:pt x="1887" y="0"/>
                </a:lnTo>
                <a:lnTo>
                  <a:pt x="1856" y="40"/>
                </a:lnTo>
                <a:lnTo>
                  <a:pt x="1810" y="66"/>
                </a:lnTo>
                <a:lnTo>
                  <a:pt x="1798" y="40"/>
                </a:lnTo>
                <a:lnTo>
                  <a:pt x="1790" y="33"/>
                </a:lnTo>
                <a:lnTo>
                  <a:pt x="1653" y="66"/>
                </a:lnTo>
                <a:lnTo>
                  <a:pt x="1642" y="91"/>
                </a:lnTo>
                <a:lnTo>
                  <a:pt x="1594" y="84"/>
                </a:lnTo>
                <a:lnTo>
                  <a:pt x="1574" y="124"/>
                </a:lnTo>
                <a:lnTo>
                  <a:pt x="1631" y="143"/>
                </a:lnTo>
                <a:lnTo>
                  <a:pt x="1565" y="124"/>
                </a:lnTo>
                <a:lnTo>
                  <a:pt x="1524" y="124"/>
                </a:lnTo>
                <a:lnTo>
                  <a:pt x="1505" y="75"/>
                </a:lnTo>
                <a:lnTo>
                  <a:pt x="1473" y="109"/>
                </a:lnTo>
                <a:lnTo>
                  <a:pt x="1426" y="100"/>
                </a:lnTo>
                <a:lnTo>
                  <a:pt x="1378" y="183"/>
                </a:lnTo>
                <a:lnTo>
                  <a:pt x="1399" y="201"/>
                </a:lnTo>
                <a:lnTo>
                  <a:pt x="1369" y="183"/>
                </a:lnTo>
                <a:lnTo>
                  <a:pt x="1310" y="183"/>
                </a:lnTo>
                <a:lnTo>
                  <a:pt x="1242" y="208"/>
                </a:lnTo>
                <a:lnTo>
                  <a:pt x="1233" y="194"/>
                </a:lnTo>
                <a:lnTo>
                  <a:pt x="1122" y="226"/>
                </a:lnTo>
                <a:lnTo>
                  <a:pt x="1113" y="234"/>
                </a:lnTo>
                <a:lnTo>
                  <a:pt x="1094" y="243"/>
                </a:lnTo>
                <a:lnTo>
                  <a:pt x="1084" y="217"/>
                </a:lnTo>
                <a:lnTo>
                  <a:pt x="1094" y="201"/>
                </a:lnTo>
                <a:lnTo>
                  <a:pt x="1074" y="194"/>
                </a:lnTo>
                <a:lnTo>
                  <a:pt x="1065" y="208"/>
                </a:lnTo>
                <a:lnTo>
                  <a:pt x="1054" y="243"/>
                </a:lnTo>
                <a:lnTo>
                  <a:pt x="998" y="252"/>
                </a:lnTo>
                <a:lnTo>
                  <a:pt x="1017" y="277"/>
                </a:lnTo>
                <a:lnTo>
                  <a:pt x="967" y="269"/>
                </a:lnTo>
                <a:lnTo>
                  <a:pt x="957" y="294"/>
                </a:lnTo>
                <a:lnTo>
                  <a:pt x="939" y="277"/>
                </a:lnTo>
                <a:lnTo>
                  <a:pt x="939" y="252"/>
                </a:lnTo>
                <a:lnTo>
                  <a:pt x="919" y="243"/>
                </a:lnTo>
                <a:lnTo>
                  <a:pt x="998" y="243"/>
                </a:lnTo>
                <a:lnTo>
                  <a:pt x="1017" y="201"/>
                </a:lnTo>
                <a:lnTo>
                  <a:pt x="898" y="150"/>
                </a:lnTo>
                <a:lnTo>
                  <a:pt x="889" y="124"/>
                </a:lnTo>
                <a:lnTo>
                  <a:pt x="781" y="100"/>
                </a:lnTo>
                <a:lnTo>
                  <a:pt x="634" y="168"/>
                </a:lnTo>
                <a:lnTo>
                  <a:pt x="566" y="252"/>
                </a:lnTo>
                <a:lnTo>
                  <a:pt x="459" y="303"/>
                </a:lnTo>
                <a:lnTo>
                  <a:pt x="450" y="380"/>
                </a:lnTo>
                <a:lnTo>
                  <a:pt x="469" y="404"/>
                </a:lnTo>
                <a:lnTo>
                  <a:pt x="536" y="388"/>
                </a:lnTo>
                <a:lnTo>
                  <a:pt x="566" y="437"/>
                </a:lnTo>
                <a:lnTo>
                  <a:pt x="548" y="462"/>
                </a:lnTo>
                <a:lnTo>
                  <a:pt x="598" y="462"/>
                </a:lnTo>
                <a:lnTo>
                  <a:pt x="663" y="380"/>
                </a:lnTo>
                <a:lnTo>
                  <a:pt x="653" y="363"/>
                </a:lnTo>
                <a:lnTo>
                  <a:pt x="685" y="294"/>
                </a:lnTo>
                <a:lnTo>
                  <a:pt x="714" y="287"/>
                </a:lnTo>
                <a:lnTo>
                  <a:pt x="753" y="226"/>
                </a:lnTo>
                <a:lnTo>
                  <a:pt x="790" y="252"/>
                </a:lnTo>
                <a:lnTo>
                  <a:pt x="723" y="294"/>
                </a:lnTo>
                <a:lnTo>
                  <a:pt x="740" y="363"/>
                </a:lnTo>
                <a:lnTo>
                  <a:pt x="849" y="363"/>
                </a:lnTo>
                <a:lnTo>
                  <a:pt x="842" y="398"/>
                </a:lnTo>
                <a:lnTo>
                  <a:pt x="753" y="380"/>
                </a:lnTo>
                <a:lnTo>
                  <a:pt x="753" y="412"/>
                </a:lnTo>
                <a:lnTo>
                  <a:pt x="723" y="420"/>
                </a:lnTo>
                <a:lnTo>
                  <a:pt x="714" y="462"/>
                </a:lnTo>
                <a:lnTo>
                  <a:pt x="598" y="497"/>
                </a:lnTo>
                <a:lnTo>
                  <a:pt x="598" y="488"/>
                </a:lnTo>
                <a:lnTo>
                  <a:pt x="517" y="473"/>
                </a:lnTo>
                <a:lnTo>
                  <a:pt x="517" y="455"/>
                </a:lnTo>
                <a:lnTo>
                  <a:pt x="548" y="437"/>
                </a:lnTo>
                <a:lnTo>
                  <a:pt x="548" y="404"/>
                </a:lnTo>
                <a:lnTo>
                  <a:pt x="500" y="420"/>
                </a:lnTo>
                <a:lnTo>
                  <a:pt x="500" y="480"/>
                </a:lnTo>
                <a:lnTo>
                  <a:pt x="450" y="488"/>
                </a:lnTo>
                <a:lnTo>
                  <a:pt x="450" y="506"/>
                </a:lnTo>
                <a:lnTo>
                  <a:pt x="407" y="513"/>
                </a:lnTo>
                <a:lnTo>
                  <a:pt x="420" y="531"/>
                </a:lnTo>
                <a:lnTo>
                  <a:pt x="362" y="582"/>
                </a:lnTo>
                <a:lnTo>
                  <a:pt x="333" y="573"/>
                </a:lnTo>
                <a:lnTo>
                  <a:pt x="321" y="591"/>
                </a:lnTo>
                <a:lnTo>
                  <a:pt x="262" y="582"/>
                </a:lnTo>
                <a:lnTo>
                  <a:pt x="254" y="599"/>
                </a:lnTo>
                <a:lnTo>
                  <a:pt x="311" y="642"/>
                </a:lnTo>
                <a:lnTo>
                  <a:pt x="311" y="691"/>
                </a:lnTo>
                <a:lnTo>
                  <a:pt x="223" y="681"/>
                </a:lnTo>
                <a:lnTo>
                  <a:pt x="195" y="707"/>
                </a:lnTo>
                <a:lnTo>
                  <a:pt x="204" y="725"/>
                </a:lnTo>
                <a:lnTo>
                  <a:pt x="176" y="810"/>
                </a:lnTo>
                <a:lnTo>
                  <a:pt x="223" y="818"/>
                </a:lnTo>
                <a:lnTo>
                  <a:pt x="233" y="836"/>
                </a:lnTo>
                <a:lnTo>
                  <a:pt x="311" y="825"/>
                </a:lnTo>
                <a:lnTo>
                  <a:pt x="333" y="785"/>
                </a:lnTo>
                <a:lnTo>
                  <a:pt x="321" y="767"/>
                </a:lnTo>
                <a:lnTo>
                  <a:pt x="399" y="699"/>
                </a:lnTo>
                <a:lnTo>
                  <a:pt x="429" y="707"/>
                </a:lnTo>
                <a:lnTo>
                  <a:pt x="508" y="691"/>
                </a:lnTo>
                <a:lnTo>
                  <a:pt x="586" y="775"/>
                </a:lnTo>
                <a:lnTo>
                  <a:pt x="566" y="843"/>
                </a:lnTo>
                <a:lnTo>
                  <a:pt x="536" y="843"/>
                </a:lnTo>
                <a:lnTo>
                  <a:pt x="548" y="810"/>
                </a:lnTo>
                <a:lnTo>
                  <a:pt x="598" y="810"/>
                </a:lnTo>
                <a:lnTo>
                  <a:pt x="615" y="785"/>
                </a:lnTo>
                <a:lnTo>
                  <a:pt x="634" y="785"/>
                </a:lnTo>
                <a:lnTo>
                  <a:pt x="653" y="760"/>
                </a:lnTo>
                <a:lnTo>
                  <a:pt x="586" y="691"/>
                </a:lnTo>
                <a:lnTo>
                  <a:pt x="536" y="681"/>
                </a:lnTo>
                <a:lnTo>
                  <a:pt x="685" y="818"/>
                </a:lnTo>
                <a:lnTo>
                  <a:pt x="663" y="836"/>
                </a:lnTo>
                <a:lnTo>
                  <a:pt x="703" y="861"/>
                </a:lnTo>
                <a:lnTo>
                  <a:pt x="723" y="836"/>
                </a:lnTo>
                <a:lnTo>
                  <a:pt x="714" y="810"/>
                </a:lnTo>
                <a:lnTo>
                  <a:pt x="740" y="785"/>
                </a:lnTo>
                <a:lnTo>
                  <a:pt x="781" y="792"/>
                </a:lnTo>
                <a:lnTo>
                  <a:pt x="801" y="716"/>
                </a:lnTo>
                <a:lnTo>
                  <a:pt x="859" y="681"/>
                </a:lnTo>
                <a:lnTo>
                  <a:pt x="889" y="699"/>
                </a:lnTo>
                <a:lnTo>
                  <a:pt x="919" y="699"/>
                </a:lnTo>
                <a:lnTo>
                  <a:pt x="919" y="674"/>
                </a:lnTo>
                <a:lnTo>
                  <a:pt x="957" y="666"/>
                </a:lnTo>
                <a:lnTo>
                  <a:pt x="931" y="707"/>
                </a:lnTo>
                <a:lnTo>
                  <a:pt x="1006" y="760"/>
                </a:lnTo>
                <a:lnTo>
                  <a:pt x="989" y="785"/>
                </a:lnTo>
                <a:lnTo>
                  <a:pt x="849" y="760"/>
                </a:lnTo>
                <a:lnTo>
                  <a:pt x="773" y="792"/>
                </a:lnTo>
                <a:lnTo>
                  <a:pt x="753" y="825"/>
                </a:lnTo>
                <a:lnTo>
                  <a:pt x="773" y="853"/>
                </a:lnTo>
                <a:lnTo>
                  <a:pt x="931" y="878"/>
                </a:lnTo>
                <a:lnTo>
                  <a:pt x="869" y="961"/>
                </a:lnTo>
                <a:lnTo>
                  <a:pt x="762" y="961"/>
                </a:lnTo>
                <a:lnTo>
                  <a:pt x="653" y="919"/>
                </a:lnTo>
                <a:lnTo>
                  <a:pt x="634" y="953"/>
                </a:lnTo>
                <a:lnTo>
                  <a:pt x="490" y="894"/>
                </a:lnTo>
                <a:lnTo>
                  <a:pt x="508" y="818"/>
                </a:lnTo>
                <a:lnTo>
                  <a:pt x="350" y="818"/>
                </a:lnTo>
                <a:lnTo>
                  <a:pt x="321" y="843"/>
                </a:lnTo>
                <a:close/>
              </a:path>
            </a:pathLst>
          </a:custGeom>
          <a:solidFill>
            <a:srgbClr val="5F8F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40" name="Freeform 12"/>
          <p:cNvSpPr>
            <a:spLocks/>
          </p:cNvSpPr>
          <p:nvPr/>
        </p:nvSpPr>
        <p:spPr bwMode="auto">
          <a:xfrm>
            <a:off x="6832600" y="2225675"/>
            <a:ext cx="88900" cy="146050"/>
          </a:xfrm>
          <a:custGeom>
            <a:avLst/>
            <a:gdLst>
              <a:gd name="T0" fmla="*/ 0 w 65"/>
              <a:gd name="T1" fmla="*/ 146537346 h 95"/>
              <a:gd name="T2" fmla="*/ 29929211 w 65"/>
              <a:gd name="T3" fmla="*/ 0 h 95"/>
              <a:gd name="T4" fmla="*/ 93529638 w 65"/>
              <a:gd name="T5" fmla="*/ 18908094 h 95"/>
              <a:gd name="T6" fmla="*/ 93529638 w 65"/>
              <a:gd name="T7" fmla="*/ 94540471 h 95"/>
              <a:gd name="T8" fmla="*/ 121587846 w 65"/>
              <a:gd name="T9" fmla="*/ 200897156 h 95"/>
              <a:gd name="T10" fmla="*/ 93529638 w 65"/>
              <a:gd name="T11" fmla="*/ 224532658 h 95"/>
              <a:gd name="T12" fmla="*/ 0 w 65"/>
              <a:gd name="T13" fmla="*/ 146537346 h 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5" h="95">
                <a:moveTo>
                  <a:pt x="0" y="62"/>
                </a:moveTo>
                <a:lnTo>
                  <a:pt x="16" y="0"/>
                </a:lnTo>
                <a:lnTo>
                  <a:pt x="50" y="8"/>
                </a:lnTo>
                <a:lnTo>
                  <a:pt x="50" y="40"/>
                </a:lnTo>
                <a:lnTo>
                  <a:pt x="65" y="85"/>
                </a:lnTo>
                <a:lnTo>
                  <a:pt x="50" y="95"/>
                </a:lnTo>
                <a:lnTo>
                  <a:pt x="0" y="6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41" name="Freeform 13"/>
          <p:cNvSpPr>
            <a:spLocks/>
          </p:cNvSpPr>
          <p:nvPr/>
        </p:nvSpPr>
        <p:spPr bwMode="auto">
          <a:xfrm>
            <a:off x="6832601" y="2225676"/>
            <a:ext cx="106363" cy="155575"/>
          </a:xfrm>
          <a:custGeom>
            <a:avLst/>
            <a:gdLst>
              <a:gd name="T0" fmla="*/ 0 w 77"/>
              <a:gd name="T1" fmla="*/ 161342057 h 101"/>
              <a:gd name="T2" fmla="*/ 36253207 w 77"/>
              <a:gd name="T3" fmla="*/ 0 h 101"/>
              <a:gd name="T4" fmla="*/ 110670011 w 77"/>
              <a:gd name="T5" fmla="*/ 16608016 h 101"/>
              <a:gd name="T6" fmla="*/ 110670011 w 77"/>
              <a:gd name="T7" fmla="*/ 99652719 h 101"/>
              <a:gd name="T8" fmla="*/ 146923218 w 77"/>
              <a:gd name="T9" fmla="*/ 220657722 h 101"/>
              <a:gd name="T10" fmla="*/ 110670011 w 77"/>
              <a:gd name="T11" fmla="*/ 239639412 h 101"/>
              <a:gd name="T12" fmla="*/ 0 w 77"/>
              <a:gd name="T13" fmla="*/ 161342057 h 1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101">
                <a:moveTo>
                  <a:pt x="0" y="68"/>
                </a:moveTo>
                <a:lnTo>
                  <a:pt x="19" y="0"/>
                </a:lnTo>
                <a:lnTo>
                  <a:pt x="58" y="7"/>
                </a:lnTo>
                <a:lnTo>
                  <a:pt x="58" y="42"/>
                </a:lnTo>
                <a:lnTo>
                  <a:pt x="77" y="93"/>
                </a:lnTo>
                <a:lnTo>
                  <a:pt x="58" y="101"/>
                </a:lnTo>
                <a:lnTo>
                  <a:pt x="0" y="6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42" name="Freeform 14"/>
          <p:cNvSpPr>
            <a:spLocks/>
          </p:cNvSpPr>
          <p:nvPr/>
        </p:nvSpPr>
        <p:spPr bwMode="auto">
          <a:xfrm>
            <a:off x="6856414" y="2119314"/>
            <a:ext cx="282575" cy="117475"/>
          </a:xfrm>
          <a:custGeom>
            <a:avLst/>
            <a:gdLst>
              <a:gd name="T0" fmla="*/ 0 w 208"/>
              <a:gd name="T1" fmla="*/ 164859160 h 76"/>
              <a:gd name="T2" fmla="*/ 55368398 w 208"/>
              <a:gd name="T3" fmla="*/ 181583890 h 76"/>
              <a:gd name="T4" fmla="*/ 203017911 w 208"/>
              <a:gd name="T5" fmla="*/ 140966909 h 76"/>
              <a:gd name="T6" fmla="*/ 361740832 w 208"/>
              <a:gd name="T7" fmla="*/ 59731400 h 76"/>
              <a:gd name="T8" fmla="*/ 383887647 w 208"/>
              <a:gd name="T9" fmla="*/ 0 h 76"/>
              <a:gd name="T10" fmla="*/ 236238134 w 208"/>
              <a:gd name="T11" fmla="*/ 19114419 h 76"/>
              <a:gd name="T12" fmla="*/ 203017911 w 208"/>
              <a:gd name="T13" fmla="*/ 0 h 76"/>
              <a:gd name="T14" fmla="*/ 38757607 w 208"/>
              <a:gd name="T15" fmla="*/ 59731400 h 76"/>
              <a:gd name="T16" fmla="*/ 0 w 208"/>
              <a:gd name="T17" fmla="*/ 164859160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8" h="76">
                <a:moveTo>
                  <a:pt x="0" y="69"/>
                </a:moveTo>
                <a:lnTo>
                  <a:pt x="30" y="76"/>
                </a:lnTo>
                <a:lnTo>
                  <a:pt x="110" y="59"/>
                </a:lnTo>
                <a:lnTo>
                  <a:pt x="196" y="25"/>
                </a:lnTo>
                <a:lnTo>
                  <a:pt x="208" y="0"/>
                </a:lnTo>
                <a:lnTo>
                  <a:pt x="128" y="8"/>
                </a:lnTo>
                <a:lnTo>
                  <a:pt x="110" y="0"/>
                </a:lnTo>
                <a:lnTo>
                  <a:pt x="21" y="25"/>
                </a:lnTo>
                <a:lnTo>
                  <a:pt x="0" y="6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43" name="Freeform 15"/>
          <p:cNvSpPr>
            <a:spLocks/>
          </p:cNvSpPr>
          <p:nvPr/>
        </p:nvSpPr>
        <p:spPr bwMode="auto">
          <a:xfrm>
            <a:off x="6711950" y="3181351"/>
            <a:ext cx="134938" cy="334963"/>
          </a:xfrm>
          <a:custGeom>
            <a:avLst/>
            <a:gdLst>
              <a:gd name="T0" fmla="*/ 0 w 99"/>
              <a:gd name="T1" fmla="*/ 0 h 215"/>
              <a:gd name="T2" fmla="*/ 163486247 w 99"/>
              <a:gd name="T3" fmla="*/ 0 h 215"/>
              <a:gd name="T4" fmla="*/ 183921857 w 99"/>
              <a:gd name="T5" fmla="*/ 58253961 h 215"/>
              <a:gd name="T6" fmla="*/ 100321632 w 99"/>
              <a:gd name="T7" fmla="*/ 99518286 h 215"/>
              <a:gd name="T8" fmla="*/ 128188374 w 99"/>
              <a:gd name="T9" fmla="*/ 279134795 h 215"/>
              <a:gd name="T10" fmla="*/ 163486247 w 99"/>
              <a:gd name="T11" fmla="*/ 320399120 h 215"/>
              <a:gd name="T12" fmla="*/ 146766202 w 99"/>
              <a:gd name="T13" fmla="*/ 521861448 h 215"/>
              <a:gd name="T14" fmla="*/ 33440090 w 99"/>
              <a:gd name="T15" fmla="*/ 424770475 h 215"/>
              <a:gd name="T16" fmla="*/ 79884659 w 99"/>
              <a:gd name="T17" fmla="*/ 300980614 h 215"/>
              <a:gd name="T18" fmla="*/ 46444569 w 99"/>
              <a:gd name="T19" fmla="*/ 259717846 h 215"/>
              <a:gd name="T20" fmla="*/ 0 w 99"/>
              <a:gd name="T21" fmla="*/ 24273133 h 215"/>
              <a:gd name="T22" fmla="*/ 0 w 99"/>
              <a:gd name="T23" fmla="*/ 0 h 2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9" h="215">
                <a:moveTo>
                  <a:pt x="0" y="0"/>
                </a:moveTo>
                <a:lnTo>
                  <a:pt x="88" y="0"/>
                </a:lnTo>
                <a:lnTo>
                  <a:pt x="99" y="24"/>
                </a:lnTo>
                <a:lnTo>
                  <a:pt x="54" y="41"/>
                </a:lnTo>
                <a:lnTo>
                  <a:pt x="69" y="115"/>
                </a:lnTo>
                <a:lnTo>
                  <a:pt x="88" y="132"/>
                </a:lnTo>
                <a:lnTo>
                  <a:pt x="79" y="215"/>
                </a:lnTo>
                <a:lnTo>
                  <a:pt x="18" y="175"/>
                </a:lnTo>
                <a:lnTo>
                  <a:pt x="43" y="124"/>
                </a:lnTo>
                <a:lnTo>
                  <a:pt x="25" y="107"/>
                </a:lnTo>
                <a:lnTo>
                  <a:pt x="0" y="10"/>
                </a:lnTo>
                <a:lnTo>
                  <a:pt x="0" y="0"/>
                </a:lnTo>
                <a:close/>
              </a:path>
            </a:pathLst>
          </a:custGeom>
          <a:solidFill>
            <a:srgbClr val="5F8F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44" name="Freeform 16"/>
          <p:cNvSpPr>
            <a:spLocks/>
          </p:cNvSpPr>
          <p:nvPr/>
        </p:nvSpPr>
        <p:spPr bwMode="auto">
          <a:xfrm>
            <a:off x="6711950" y="3182938"/>
            <a:ext cx="146050" cy="342900"/>
          </a:xfrm>
          <a:custGeom>
            <a:avLst/>
            <a:gdLst>
              <a:gd name="T0" fmla="*/ 0 w 108"/>
              <a:gd name="T1" fmla="*/ 0 h 220"/>
              <a:gd name="T2" fmla="*/ 182874885 w 108"/>
              <a:gd name="T3" fmla="*/ 0 h 220"/>
              <a:gd name="T4" fmla="*/ 197505579 w 108"/>
              <a:gd name="T5" fmla="*/ 60733825 h 220"/>
              <a:gd name="T6" fmla="*/ 107897142 w 108"/>
              <a:gd name="T7" fmla="*/ 102033012 h 220"/>
              <a:gd name="T8" fmla="*/ 142643519 w 108"/>
              <a:gd name="T9" fmla="*/ 286662841 h 220"/>
              <a:gd name="T10" fmla="*/ 182874885 w 108"/>
              <a:gd name="T11" fmla="*/ 330391943 h 220"/>
              <a:gd name="T12" fmla="*/ 160930872 w 108"/>
              <a:gd name="T13" fmla="*/ 534456409 h 220"/>
              <a:gd name="T14" fmla="*/ 36574706 w 108"/>
              <a:gd name="T15" fmla="*/ 429995041 h 220"/>
              <a:gd name="T16" fmla="*/ 89608437 w 108"/>
              <a:gd name="T17" fmla="*/ 306097478 h 220"/>
              <a:gd name="T18" fmla="*/ 53033730 w 108"/>
              <a:gd name="T19" fmla="*/ 269658119 h 220"/>
              <a:gd name="T20" fmla="*/ 0 w 108"/>
              <a:gd name="T21" fmla="*/ 17004723 h 220"/>
              <a:gd name="T22" fmla="*/ 0 w 108"/>
              <a:gd name="T23" fmla="*/ 0 h 2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8" h="220">
                <a:moveTo>
                  <a:pt x="0" y="0"/>
                </a:moveTo>
                <a:lnTo>
                  <a:pt x="100" y="0"/>
                </a:lnTo>
                <a:lnTo>
                  <a:pt x="108" y="25"/>
                </a:lnTo>
                <a:lnTo>
                  <a:pt x="59" y="42"/>
                </a:lnTo>
                <a:lnTo>
                  <a:pt x="78" y="118"/>
                </a:lnTo>
                <a:lnTo>
                  <a:pt x="100" y="136"/>
                </a:lnTo>
                <a:lnTo>
                  <a:pt x="88" y="220"/>
                </a:lnTo>
                <a:lnTo>
                  <a:pt x="20" y="177"/>
                </a:lnTo>
                <a:lnTo>
                  <a:pt x="49" y="126"/>
                </a:lnTo>
                <a:lnTo>
                  <a:pt x="29" y="111"/>
                </a:lnTo>
                <a:lnTo>
                  <a:pt x="0" y="7"/>
                </a:lnTo>
                <a:lnTo>
                  <a:pt x="0" y="0"/>
                </a:lnTo>
                <a:close/>
              </a:path>
            </a:pathLst>
          </a:custGeom>
          <a:solidFill>
            <a:srgbClr val="5F8F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45" name="Freeform 17"/>
          <p:cNvSpPr>
            <a:spLocks/>
          </p:cNvSpPr>
          <p:nvPr/>
        </p:nvSpPr>
        <p:spPr bwMode="auto">
          <a:xfrm>
            <a:off x="6953251" y="3211514"/>
            <a:ext cx="79375" cy="77787"/>
          </a:xfrm>
          <a:custGeom>
            <a:avLst/>
            <a:gdLst>
              <a:gd name="T0" fmla="*/ 0 w 60"/>
              <a:gd name="T1" fmla="*/ 84711599 h 50"/>
              <a:gd name="T2" fmla="*/ 29752396 w 60"/>
              <a:gd name="T3" fmla="*/ 14521277 h 50"/>
              <a:gd name="T4" fmla="*/ 73505219 w 60"/>
              <a:gd name="T5" fmla="*/ 0 h 50"/>
              <a:gd name="T6" fmla="*/ 105006510 w 60"/>
              <a:gd name="T7" fmla="*/ 33884017 h 50"/>
              <a:gd name="T8" fmla="*/ 57753250 w 60"/>
              <a:gd name="T9" fmla="*/ 121016347 h 50"/>
              <a:gd name="T10" fmla="*/ 0 w 60"/>
              <a:gd name="T11" fmla="*/ 84711599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50">
                <a:moveTo>
                  <a:pt x="0" y="35"/>
                </a:moveTo>
                <a:lnTo>
                  <a:pt x="17" y="6"/>
                </a:lnTo>
                <a:lnTo>
                  <a:pt x="42" y="0"/>
                </a:lnTo>
                <a:lnTo>
                  <a:pt x="60" y="14"/>
                </a:lnTo>
                <a:lnTo>
                  <a:pt x="33" y="50"/>
                </a:lnTo>
                <a:lnTo>
                  <a:pt x="0" y="35"/>
                </a:lnTo>
                <a:close/>
              </a:path>
            </a:pathLst>
          </a:custGeom>
          <a:solidFill>
            <a:srgbClr val="5F8F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46" name="Freeform 18"/>
          <p:cNvSpPr>
            <a:spLocks/>
          </p:cNvSpPr>
          <p:nvPr/>
        </p:nvSpPr>
        <p:spPr bwMode="auto">
          <a:xfrm>
            <a:off x="6953251" y="3211514"/>
            <a:ext cx="92075" cy="92075"/>
          </a:xfrm>
          <a:custGeom>
            <a:avLst/>
            <a:gdLst>
              <a:gd name="T0" fmla="*/ 0 w 69"/>
              <a:gd name="T1" fmla="*/ 99852997 h 59"/>
              <a:gd name="T2" fmla="*/ 37394460 w 69"/>
              <a:gd name="T3" fmla="*/ 19484006 h 59"/>
              <a:gd name="T4" fmla="*/ 85472288 w 69"/>
              <a:gd name="T5" fmla="*/ 0 h 59"/>
              <a:gd name="T6" fmla="*/ 122866748 w 69"/>
              <a:gd name="T7" fmla="*/ 43838624 h 59"/>
              <a:gd name="T8" fmla="*/ 71227352 w 69"/>
              <a:gd name="T9" fmla="*/ 143691621 h 59"/>
              <a:gd name="T10" fmla="*/ 0 w 69"/>
              <a:gd name="T11" fmla="*/ 99852997 h 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9" h="59">
                <a:moveTo>
                  <a:pt x="0" y="41"/>
                </a:moveTo>
                <a:lnTo>
                  <a:pt x="21" y="8"/>
                </a:lnTo>
                <a:lnTo>
                  <a:pt x="48" y="0"/>
                </a:lnTo>
                <a:lnTo>
                  <a:pt x="69" y="18"/>
                </a:lnTo>
                <a:lnTo>
                  <a:pt x="40" y="59"/>
                </a:lnTo>
                <a:lnTo>
                  <a:pt x="0" y="41"/>
                </a:lnTo>
                <a:close/>
              </a:path>
            </a:pathLst>
          </a:custGeom>
          <a:solidFill>
            <a:srgbClr val="5F8F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47" name="Freeform 19"/>
          <p:cNvSpPr>
            <a:spLocks/>
          </p:cNvSpPr>
          <p:nvPr/>
        </p:nvSpPr>
        <p:spPr bwMode="auto">
          <a:xfrm>
            <a:off x="8480425" y="2276476"/>
            <a:ext cx="120650" cy="55563"/>
          </a:xfrm>
          <a:custGeom>
            <a:avLst/>
            <a:gdLst>
              <a:gd name="T0" fmla="*/ 18796722 w 88"/>
              <a:gd name="T1" fmla="*/ 0 h 35"/>
              <a:gd name="T2" fmla="*/ 0 w 88"/>
              <a:gd name="T3" fmla="*/ 32763120 h 35"/>
              <a:gd name="T4" fmla="*/ 35713771 w 88"/>
              <a:gd name="T5" fmla="*/ 88207056 h 35"/>
              <a:gd name="T6" fmla="*/ 165413892 w 88"/>
              <a:gd name="T7" fmla="*/ 88207056 h 35"/>
              <a:gd name="T8" fmla="*/ 165413892 w 88"/>
              <a:gd name="T9" fmla="*/ 32763120 h 35"/>
              <a:gd name="T10" fmla="*/ 95864651 w 88"/>
              <a:gd name="T11" fmla="*/ 0 h 35"/>
              <a:gd name="T12" fmla="*/ 18796722 w 88"/>
              <a:gd name="T13" fmla="*/ 0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8" h="35">
                <a:moveTo>
                  <a:pt x="10" y="0"/>
                </a:moveTo>
                <a:lnTo>
                  <a:pt x="0" y="13"/>
                </a:lnTo>
                <a:lnTo>
                  <a:pt x="19" y="35"/>
                </a:lnTo>
                <a:lnTo>
                  <a:pt x="88" y="35"/>
                </a:lnTo>
                <a:lnTo>
                  <a:pt x="88" y="13"/>
                </a:lnTo>
                <a:lnTo>
                  <a:pt x="51" y="0"/>
                </a:lnTo>
                <a:lnTo>
                  <a:pt x="1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48" name="Freeform 20"/>
          <p:cNvSpPr>
            <a:spLocks/>
          </p:cNvSpPr>
          <p:nvPr/>
        </p:nvSpPr>
        <p:spPr bwMode="auto">
          <a:xfrm>
            <a:off x="8482014" y="2274889"/>
            <a:ext cx="134937" cy="66675"/>
          </a:xfrm>
          <a:custGeom>
            <a:avLst/>
            <a:gdLst>
              <a:gd name="T0" fmla="*/ 14862152 w 99"/>
              <a:gd name="T1" fmla="*/ 0 h 42"/>
              <a:gd name="T2" fmla="*/ 0 w 99"/>
              <a:gd name="T3" fmla="*/ 45362813 h 42"/>
              <a:gd name="T4" fmla="*/ 37155380 w 99"/>
              <a:gd name="T5" fmla="*/ 105846563 h 42"/>
              <a:gd name="T6" fmla="*/ 183919131 w 99"/>
              <a:gd name="T7" fmla="*/ 105846563 h 42"/>
              <a:gd name="T8" fmla="*/ 183919131 w 99"/>
              <a:gd name="T9" fmla="*/ 45362813 h 42"/>
              <a:gd name="T10" fmla="*/ 107750602 w 99"/>
              <a:gd name="T11" fmla="*/ 0 h 42"/>
              <a:gd name="T12" fmla="*/ 14862152 w 99"/>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9" h="42">
                <a:moveTo>
                  <a:pt x="8" y="0"/>
                </a:moveTo>
                <a:lnTo>
                  <a:pt x="0" y="18"/>
                </a:lnTo>
                <a:lnTo>
                  <a:pt x="20" y="42"/>
                </a:lnTo>
                <a:lnTo>
                  <a:pt x="99" y="42"/>
                </a:lnTo>
                <a:lnTo>
                  <a:pt x="99" y="18"/>
                </a:lnTo>
                <a:lnTo>
                  <a:pt x="58" y="0"/>
                </a:lnTo>
                <a:lnTo>
                  <a:pt x="8"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49" name="Freeform 21"/>
          <p:cNvSpPr>
            <a:spLocks/>
          </p:cNvSpPr>
          <p:nvPr/>
        </p:nvSpPr>
        <p:spPr bwMode="auto">
          <a:xfrm>
            <a:off x="8774114" y="3122614"/>
            <a:ext cx="52387" cy="249237"/>
          </a:xfrm>
          <a:custGeom>
            <a:avLst/>
            <a:gdLst>
              <a:gd name="T0" fmla="*/ 10022907 w 37"/>
              <a:gd name="T1" fmla="*/ 0 h 161"/>
              <a:gd name="T2" fmla="*/ 44102775 w 37"/>
              <a:gd name="T3" fmla="*/ 0 h 161"/>
              <a:gd name="T4" fmla="*/ 74172913 w 37"/>
              <a:gd name="T5" fmla="*/ 249233904 h 161"/>
              <a:gd name="T6" fmla="*/ 44102775 w 37"/>
              <a:gd name="T7" fmla="*/ 287577700 h 161"/>
              <a:gd name="T8" fmla="*/ 44102775 w 37"/>
              <a:gd name="T9" fmla="*/ 385832809 h 161"/>
              <a:gd name="T10" fmla="*/ 0 w 37"/>
              <a:gd name="T11" fmla="*/ 361867355 h 161"/>
              <a:gd name="T12" fmla="*/ 10022907 w 37"/>
              <a:gd name="T13" fmla="*/ 148580857 h 161"/>
              <a:gd name="T14" fmla="*/ 0 w 37"/>
              <a:gd name="T15" fmla="*/ 91065936 h 161"/>
              <a:gd name="T16" fmla="*/ 10022907 w 37"/>
              <a:gd name="T17" fmla="*/ 0 h 1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161">
                <a:moveTo>
                  <a:pt x="5" y="0"/>
                </a:moveTo>
                <a:lnTo>
                  <a:pt x="22" y="0"/>
                </a:lnTo>
                <a:lnTo>
                  <a:pt x="37" y="104"/>
                </a:lnTo>
                <a:lnTo>
                  <a:pt x="22" y="120"/>
                </a:lnTo>
                <a:lnTo>
                  <a:pt x="22" y="161"/>
                </a:lnTo>
                <a:lnTo>
                  <a:pt x="0" y="151"/>
                </a:lnTo>
                <a:lnTo>
                  <a:pt x="5" y="62"/>
                </a:lnTo>
                <a:lnTo>
                  <a:pt x="0" y="38"/>
                </a:lnTo>
                <a:lnTo>
                  <a:pt x="5"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50" name="Freeform 22"/>
          <p:cNvSpPr>
            <a:spLocks/>
          </p:cNvSpPr>
          <p:nvPr/>
        </p:nvSpPr>
        <p:spPr bwMode="auto">
          <a:xfrm>
            <a:off x="8772525" y="3119439"/>
            <a:ext cx="65088" cy="261937"/>
          </a:xfrm>
          <a:custGeom>
            <a:avLst/>
            <a:gdLst>
              <a:gd name="T0" fmla="*/ 19409507 w 49"/>
              <a:gd name="T1" fmla="*/ 0 h 169"/>
              <a:gd name="T2" fmla="*/ 52933812 w 49"/>
              <a:gd name="T3" fmla="*/ 0 h 169"/>
              <a:gd name="T4" fmla="*/ 86458117 w 49"/>
              <a:gd name="T5" fmla="*/ 266650316 h 169"/>
              <a:gd name="T6" fmla="*/ 52933812 w 49"/>
              <a:gd name="T7" fmla="*/ 305086858 h 169"/>
              <a:gd name="T8" fmla="*/ 52933812 w 49"/>
              <a:gd name="T9" fmla="*/ 405982201 h 169"/>
              <a:gd name="T10" fmla="*/ 0 w 49"/>
              <a:gd name="T11" fmla="*/ 389167086 h 169"/>
              <a:gd name="T12" fmla="*/ 19409507 w 49"/>
              <a:gd name="T13" fmla="*/ 165756523 h 169"/>
              <a:gd name="T14" fmla="*/ 0 w 49"/>
              <a:gd name="T15" fmla="*/ 103297723 h 169"/>
              <a:gd name="T16" fmla="*/ 19409507 w 49"/>
              <a:gd name="T17" fmla="*/ 0 h 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 h="169">
                <a:moveTo>
                  <a:pt x="11" y="0"/>
                </a:moveTo>
                <a:lnTo>
                  <a:pt x="30" y="0"/>
                </a:lnTo>
                <a:lnTo>
                  <a:pt x="49" y="111"/>
                </a:lnTo>
                <a:lnTo>
                  <a:pt x="30" y="127"/>
                </a:lnTo>
                <a:lnTo>
                  <a:pt x="30" y="169"/>
                </a:lnTo>
                <a:lnTo>
                  <a:pt x="0" y="162"/>
                </a:lnTo>
                <a:lnTo>
                  <a:pt x="11" y="69"/>
                </a:lnTo>
                <a:lnTo>
                  <a:pt x="0" y="43"/>
                </a:lnTo>
                <a:lnTo>
                  <a:pt x="1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51" name="Freeform 23"/>
          <p:cNvSpPr>
            <a:spLocks/>
          </p:cNvSpPr>
          <p:nvPr/>
        </p:nvSpPr>
        <p:spPr bwMode="auto">
          <a:xfrm>
            <a:off x="8743951" y="3406775"/>
            <a:ext cx="104775" cy="109538"/>
          </a:xfrm>
          <a:custGeom>
            <a:avLst/>
            <a:gdLst>
              <a:gd name="T0" fmla="*/ 64804018 w 77"/>
              <a:gd name="T1" fmla="*/ 0 h 70"/>
              <a:gd name="T2" fmla="*/ 142568839 w 77"/>
              <a:gd name="T3" fmla="*/ 78358791 h 70"/>
              <a:gd name="T4" fmla="*/ 18515239 w 77"/>
              <a:gd name="T5" fmla="*/ 171408192 h 70"/>
              <a:gd name="T6" fmla="*/ 0 w 77"/>
              <a:gd name="T7" fmla="*/ 95498358 h 70"/>
              <a:gd name="T8" fmla="*/ 33327975 w 77"/>
              <a:gd name="T9" fmla="*/ 78358791 h 70"/>
              <a:gd name="T10" fmla="*/ 33327975 w 77"/>
              <a:gd name="T11" fmla="*/ 24486437 h 70"/>
              <a:gd name="T12" fmla="*/ 64804018 w 77"/>
              <a:gd name="T13" fmla="*/ 0 h 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70">
                <a:moveTo>
                  <a:pt x="35" y="0"/>
                </a:moveTo>
                <a:lnTo>
                  <a:pt x="77" y="32"/>
                </a:lnTo>
                <a:lnTo>
                  <a:pt x="10" y="70"/>
                </a:lnTo>
                <a:lnTo>
                  <a:pt x="0" y="39"/>
                </a:lnTo>
                <a:lnTo>
                  <a:pt x="18" y="32"/>
                </a:lnTo>
                <a:lnTo>
                  <a:pt x="18" y="10"/>
                </a:lnTo>
                <a:lnTo>
                  <a:pt x="35"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52" name="Freeform 24"/>
          <p:cNvSpPr>
            <a:spLocks/>
          </p:cNvSpPr>
          <p:nvPr/>
        </p:nvSpPr>
        <p:spPr bwMode="auto">
          <a:xfrm>
            <a:off x="8751889" y="3406776"/>
            <a:ext cx="115887" cy="119063"/>
          </a:xfrm>
          <a:custGeom>
            <a:avLst/>
            <a:gdLst>
              <a:gd name="T0" fmla="*/ 65369701 w 86"/>
              <a:gd name="T1" fmla="*/ 0 h 76"/>
              <a:gd name="T2" fmla="*/ 156160428 w 86"/>
              <a:gd name="T3" fmla="*/ 80991039 h 76"/>
              <a:gd name="T4" fmla="*/ 14526301 w 86"/>
              <a:gd name="T5" fmla="*/ 186526289 h 76"/>
              <a:gd name="T6" fmla="*/ 0 w 86"/>
              <a:gd name="T7" fmla="*/ 105535250 h 76"/>
              <a:gd name="T8" fmla="*/ 30869063 w 86"/>
              <a:gd name="T9" fmla="*/ 80991039 h 76"/>
              <a:gd name="T10" fmla="*/ 30869063 w 86"/>
              <a:gd name="T11" fmla="*/ 17179538 h 76"/>
              <a:gd name="T12" fmla="*/ 65369701 w 86"/>
              <a:gd name="T13" fmla="*/ 0 h 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6" h="76">
                <a:moveTo>
                  <a:pt x="36" y="0"/>
                </a:moveTo>
                <a:lnTo>
                  <a:pt x="86" y="33"/>
                </a:lnTo>
                <a:lnTo>
                  <a:pt x="8" y="76"/>
                </a:lnTo>
                <a:lnTo>
                  <a:pt x="0" y="43"/>
                </a:lnTo>
                <a:lnTo>
                  <a:pt x="17" y="33"/>
                </a:lnTo>
                <a:lnTo>
                  <a:pt x="17" y="7"/>
                </a:lnTo>
                <a:lnTo>
                  <a:pt x="36"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53" name="Freeform 25"/>
          <p:cNvSpPr>
            <a:spLocks/>
          </p:cNvSpPr>
          <p:nvPr/>
        </p:nvSpPr>
        <p:spPr bwMode="auto">
          <a:xfrm>
            <a:off x="8588376" y="3551238"/>
            <a:ext cx="200025" cy="169862"/>
          </a:xfrm>
          <a:custGeom>
            <a:avLst/>
            <a:gdLst>
              <a:gd name="T0" fmla="*/ 220333661 w 147"/>
              <a:gd name="T1" fmla="*/ 0 h 110"/>
              <a:gd name="T2" fmla="*/ 272176875 w 147"/>
              <a:gd name="T3" fmla="*/ 19077047 h 110"/>
              <a:gd name="T4" fmla="*/ 235146396 w 147"/>
              <a:gd name="T5" fmla="*/ 247993887 h 110"/>
              <a:gd name="T6" fmla="*/ 151827139 w 147"/>
              <a:gd name="T7" fmla="*/ 262300900 h 110"/>
              <a:gd name="T8" fmla="*/ 101834496 w 147"/>
              <a:gd name="T9" fmla="*/ 262300900 h 110"/>
              <a:gd name="T10" fmla="*/ 85171189 w 147"/>
              <a:gd name="T11" fmla="*/ 247993887 h 110"/>
              <a:gd name="T12" fmla="*/ 16663307 w 147"/>
              <a:gd name="T13" fmla="*/ 262300900 h 110"/>
              <a:gd name="T14" fmla="*/ 0 w 147"/>
              <a:gd name="T15" fmla="*/ 207455549 h 110"/>
              <a:gd name="T16" fmla="*/ 85171189 w 147"/>
              <a:gd name="T17" fmla="*/ 171687244 h 110"/>
              <a:gd name="T18" fmla="*/ 101834496 w 147"/>
              <a:gd name="T19" fmla="*/ 188380046 h 110"/>
              <a:gd name="T20" fmla="*/ 135162471 w 147"/>
              <a:gd name="T21" fmla="*/ 133534695 h 110"/>
              <a:gd name="T22" fmla="*/ 201818421 w 147"/>
              <a:gd name="T23" fmla="*/ 92997901 h 110"/>
              <a:gd name="T24" fmla="*/ 220333661 w 147"/>
              <a:gd name="T25" fmla="*/ 0 h 1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7" h="110">
                <a:moveTo>
                  <a:pt x="119" y="0"/>
                </a:moveTo>
                <a:lnTo>
                  <a:pt x="147" y="8"/>
                </a:lnTo>
                <a:lnTo>
                  <a:pt x="127" y="104"/>
                </a:lnTo>
                <a:lnTo>
                  <a:pt x="82" y="110"/>
                </a:lnTo>
                <a:lnTo>
                  <a:pt x="55" y="110"/>
                </a:lnTo>
                <a:lnTo>
                  <a:pt x="46" y="104"/>
                </a:lnTo>
                <a:lnTo>
                  <a:pt x="9" y="110"/>
                </a:lnTo>
                <a:lnTo>
                  <a:pt x="0" y="87"/>
                </a:lnTo>
                <a:lnTo>
                  <a:pt x="46" y="72"/>
                </a:lnTo>
                <a:lnTo>
                  <a:pt x="55" y="79"/>
                </a:lnTo>
                <a:lnTo>
                  <a:pt x="73" y="56"/>
                </a:lnTo>
                <a:lnTo>
                  <a:pt x="109" y="39"/>
                </a:lnTo>
                <a:lnTo>
                  <a:pt x="11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54" name="Freeform 26"/>
          <p:cNvSpPr>
            <a:spLocks/>
          </p:cNvSpPr>
          <p:nvPr/>
        </p:nvSpPr>
        <p:spPr bwMode="auto">
          <a:xfrm>
            <a:off x="8586789" y="3551239"/>
            <a:ext cx="211137" cy="187325"/>
          </a:xfrm>
          <a:custGeom>
            <a:avLst/>
            <a:gdLst>
              <a:gd name="T0" fmla="*/ 232639138 w 156"/>
              <a:gd name="T1" fmla="*/ 0 h 121"/>
              <a:gd name="T2" fmla="*/ 285761749 w 156"/>
              <a:gd name="T3" fmla="*/ 21570242 h 121"/>
              <a:gd name="T4" fmla="*/ 249125419 w 156"/>
              <a:gd name="T5" fmla="*/ 268435177 h 121"/>
              <a:gd name="T6" fmla="*/ 161199039 w 156"/>
              <a:gd name="T7" fmla="*/ 290005418 h 121"/>
              <a:gd name="T8" fmla="*/ 109908989 w 156"/>
              <a:gd name="T9" fmla="*/ 290005418 h 121"/>
              <a:gd name="T10" fmla="*/ 87926380 w 156"/>
              <a:gd name="T11" fmla="*/ 268435177 h 121"/>
              <a:gd name="T12" fmla="*/ 20150049 w 156"/>
              <a:gd name="T13" fmla="*/ 290005418 h 121"/>
              <a:gd name="T14" fmla="*/ 0 w 156"/>
              <a:gd name="T15" fmla="*/ 227689667 h 121"/>
              <a:gd name="T16" fmla="*/ 87926380 w 156"/>
              <a:gd name="T17" fmla="*/ 184549184 h 121"/>
              <a:gd name="T18" fmla="*/ 109908989 w 156"/>
              <a:gd name="T19" fmla="*/ 203722904 h 121"/>
              <a:gd name="T20" fmla="*/ 141048990 w 156"/>
              <a:gd name="T21" fmla="*/ 146201744 h 121"/>
              <a:gd name="T22" fmla="*/ 216152857 w 156"/>
              <a:gd name="T23" fmla="*/ 105456234 h 121"/>
              <a:gd name="T24" fmla="*/ 232639138 w 156"/>
              <a:gd name="T25" fmla="*/ 0 h 1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6" h="121">
                <a:moveTo>
                  <a:pt x="127" y="0"/>
                </a:moveTo>
                <a:lnTo>
                  <a:pt x="156" y="9"/>
                </a:lnTo>
                <a:lnTo>
                  <a:pt x="136" y="112"/>
                </a:lnTo>
                <a:lnTo>
                  <a:pt x="88" y="121"/>
                </a:lnTo>
                <a:lnTo>
                  <a:pt x="60" y="121"/>
                </a:lnTo>
                <a:lnTo>
                  <a:pt x="48" y="112"/>
                </a:lnTo>
                <a:lnTo>
                  <a:pt x="11" y="121"/>
                </a:lnTo>
                <a:lnTo>
                  <a:pt x="0" y="95"/>
                </a:lnTo>
                <a:lnTo>
                  <a:pt x="48" y="77"/>
                </a:lnTo>
                <a:lnTo>
                  <a:pt x="60" y="85"/>
                </a:lnTo>
                <a:lnTo>
                  <a:pt x="77" y="61"/>
                </a:lnTo>
                <a:lnTo>
                  <a:pt x="118" y="44"/>
                </a:lnTo>
                <a:lnTo>
                  <a:pt x="12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55" name="Freeform 27"/>
          <p:cNvSpPr>
            <a:spLocks/>
          </p:cNvSpPr>
          <p:nvPr/>
        </p:nvSpPr>
        <p:spPr bwMode="auto">
          <a:xfrm>
            <a:off x="8524876" y="3724276"/>
            <a:ext cx="49213" cy="79375"/>
          </a:xfrm>
          <a:custGeom>
            <a:avLst/>
            <a:gdLst>
              <a:gd name="T0" fmla="*/ 33545135 w 38"/>
              <a:gd name="T1" fmla="*/ 0 h 52"/>
              <a:gd name="T2" fmla="*/ 63734720 w 38"/>
              <a:gd name="T3" fmla="*/ 34950950 h 52"/>
              <a:gd name="T4" fmla="*/ 51993535 w 38"/>
              <a:gd name="T5" fmla="*/ 121161358 h 52"/>
              <a:gd name="T6" fmla="*/ 0 w 38"/>
              <a:gd name="T7" fmla="*/ 121161358 h 52"/>
              <a:gd name="T8" fmla="*/ 10062763 w 38"/>
              <a:gd name="T9" fmla="*/ 83881058 h 52"/>
              <a:gd name="T10" fmla="*/ 0 w 38"/>
              <a:gd name="T11" fmla="*/ 34950950 h 52"/>
              <a:gd name="T12" fmla="*/ 33545135 w 38"/>
              <a:gd name="T13" fmla="*/ 0 h 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 h="52">
                <a:moveTo>
                  <a:pt x="20" y="0"/>
                </a:moveTo>
                <a:lnTo>
                  <a:pt x="38" y="15"/>
                </a:lnTo>
                <a:lnTo>
                  <a:pt x="31" y="52"/>
                </a:lnTo>
                <a:lnTo>
                  <a:pt x="0" y="52"/>
                </a:lnTo>
                <a:lnTo>
                  <a:pt x="6" y="36"/>
                </a:lnTo>
                <a:lnTo>
                  <a:pt x="0" y="15"/>
                </a:lnTo>
                <a:lnTo>
                  <a:pt x="2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56" name="Freeform 28"/>
          <p:cNvSpPr>
            <a:spLocks/>
          </p:cNvSpPr>
          <p:nvPr/>
        </p:nvSpPr>
        <p:spPr bwMode="auto">
          <a:xfrm>
            <a:off x="8524876" y="3724276"/>
            <a:ext cx="60325" cy="93663"/>
          </a:xfrm>
          <a:custGeom>
            <a:avLst/>
            <a:gdLst>
              <a:gd name="T0" fmla="*/ 50319093 w 45"/>
              <a:gd name="T1" fmla="*/ 0 h 61"/>
              <a:gd name="T2" fmla="*/ 80869014 w 45"/>
              <a:gd name="T3" fmla="*/ 42437016 h 61"/>
              <a:gd name="T4" fmla="*/ 66492896 w 45"/>
              <a:gd name="T5" fmla="*/ 143815698 h 61"/>
              <a:gd name="T6" fmla="*/ 0 w 45"/>
              <a:gd name="T7" fmla="*/ 143815698 h 61"/>
              <a:gd name="T8" fmla="*/ 14376118 w 45"/>
              <a:gd name="T9" fmla="*/ 103735611 h 61"/>
              <a:gd name="T10" fmla="*/ 0 w 45"/>
              <a:gd name="T11" fmla="*/ 42437016 h 61"/>
              <a:gd name="T12" fmla="*/ 50319093 w 45"/>
              <a:gd name="T13" fmla="*/ 0 h 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 h="61">
                <a:moveTo>
                  <a:pt x="28" y="0"/>
                </a:moveTo>
                <a:lnTo>
                  <a:pt x="45" y="18"/>
                </a:lnTo>
                <a:lnTo>
                  <a:pt x="37" y="61"/>
                </a:lnTo>
                <a:lnTo>
                  <a:pt x="0" y="61"/>
                </a:lnTo>
                <a:lnTo>
                  <a:pt x="8" y="44"/>
                </a:lnTo>
                <a:lnTo>
                  <a:pt x="0" y="18"/>
                </a:lnTo>
                <a:lnTo>
                  <a:pt x="28"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57" name="Freeform 29"/>
          <p:cNvSpPr>
            <a:spLocks/>
          </p:cNvSpPr>
          <p:nvPr/>
        </p:nvSpPr>
        <p:spPr bwMode="auto">
          <a:xfrm>
            <a:off x="8015288" y="4446588"/>
            <a:ext cx="342900" cy="328612"/>
          </a:xfrm>
          <a:custGeom>
            <a:avLst/>
            <a:gdLst>
              <a:gd name="T0" fmla="*/ 0 w 252"/>
              <a:gd name="T1" fmla="*/ 218643234 h 212"/>
              <a:gd name="T2" fmla="*/ 138866336 w 252"/>
              <a:gd name="T3" fmla="*/ 134549563 h 212"/>
              <a:gd name="T4" fmla="*/ 244403336 w 252"/>
              <a:gd name="T5" fmla="*/ 0 h 212"/>
              <a:gd name="T6" fmla="*/ 296246550 w 252"/>
              <a:gd name="T7" fmla="*/ 79288495 h 212"/>
              <a:gd name="T8" fmla="*/ 275879379 w 252"/>
              <a:gd name="T9" fmla="*/ 156174403 h 212"/>
              <a:gd name="T10" fmla="*/ 311059286 w 252"/>
              <a:gd name="T11" fmla="*/ 252281013 h 212"/>
              <a:gd name="T12" fmla="*/ 466588929 w 252"/>
              <a:gd name="T13" fmla="*/ 252281013 h 212"/>
              <a:gd name="T14" fmla="*/ 466588929 w 252"/>
              <a:gd name="T15" fmla="*/ 309944668 h 212"/>
              <a:gd name="T16" fmla="*/ 399932979 w 252"/>
              <a:gd name="T17" fmla="*/ 309944668 h 212"/>
              <a:gd name="T18" fmla="*/ 433260954 w 252"/>
              <a:gd name="T19" fmla="*/ 370012462 h 212"/>
              <a:gd name="T20" fmla="*/ 399932979 w 252"/>
              <a:gd name="T21" fmla="*/ 391635751 h 212"/>
              <a:gd name="T22" fmla="*/ 412893782 w 252"/>
              <a:gd name="T23" fmla="*/ 470924247 h 212"/>
              <a:gd name="T24" fmla="*/ 362902500 w 252"/>
              <a:gd name="T25" fmla="*/ 492549087 h 212"/>
              <a:gd name="T26" fmla="*/ 346239193 w 252"/>
              <a:gd name="T27" fmla="*/ 451703545 h 212"/>
              <a:gd name="T28" fmla="*/ 311059286 w 252"/>
              <a:gd name="T29" fmla="*/ 509367201 h 212"/>
              <a:gd name="T30" fmla="*/ 261068004 w 252"/>
              <a:gd name="T31" fmla="*/ 451703545 h 212"/>
              <a:gd name="T32" fmla="*/ 346239193 w 252"/>
              <a:gd name="T33" fmla="*/ 252281013 h 212"/>
              <a:gd name="T34" fmla="*/ 222185593 w 252"/>
              <a:gd name="T35" fmla="*/ 413260591 h 212"/>
              <a:gd name="T36" fmla="*/ 31476043 w 252"/>
              <a:gd name="T37" fmla="*/ 370012462 h 212"/>
              <a:gd name="T38" fmla="*/ 0 w 252"/>
              <a:gd name="T39" fmla="*/ 218643234 h 2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52" h="212">
                <a:moveTo>
                  <a:pt x="0" y="91"/>
                </a:moveTo>
                <a:lnTo>
                  <a:pt x="75" y="56"/>
                </a:lnTo>
                <a:lnTo>
                  <a:pt x="132" y="0"/>
                </a:lnTo>
                <a:lnTo>
                  <a:pt x="160" y="33"/>
                </a:lnTo>
                <a:lnTo>
                  <a:pt x="149" y="65"/>
                </a:lnTo>
                <a:lnTo>
                  <a:pt x="168" y="105"/>
                </a:lnTo>
                <a:lnTo>
                  <a:pt x="252" y="105"/>
                </a:lnTo>
                <a:lnTo>
                  <a:pt x="252" y="129"/>
                </a:lnTo>
                <a:lnTo>
                  <a:pt x="216" y="129"/>
                </a:lnTo>
                <a:lnTo>
                  <a:pt x="234" y="154"/>
                </a:lnTo>
                <a:lnTo>
                  <a:pt x="216" y="163"/>
                </a:lnTo>
                <a:lnTo>
                  <a:pt x="223" y="196"/>
                </a:lnTo>
                <a:lnTo>
                  <a:pt x="196" y="205"/>
                </a:lnTo>
                <a:lnTo>
                  <a:pt x="187" y="188"/>
                </a:lnTo>
                <a:lnTo>
                  <a:pt x="168" y="212"/>
                </a:lnTo>
                <a:lnTo>
                  <a:pt x="141" y="188"/>
                </a:lnTo>
                <a:lnTo>
                  <a:pt x="187" y="105"/>
                </a:lnTo>
                <a:lnTo>
                  <a:pt x="120" y="172"/>
                </a:lnTo>
                <a:lnTo>
                  <a:pt x="17" y="154"/>
                </a:lnTo>
                <a:lnTo>
                  <a:pt x="0" y="9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58" name="Freeform 30"/>
          <p:cNvSpPr>
            <a:spLocks/>
          </p:cNvSpPr>
          <p:nvPr/>
        </p:nvSpPr>
        <p:spPr bwMode="auto">
          <a:xfrm>
            <a:off x="8010525" y="4443413"/>
            <a:ext cx="361950" cy="347662"/>
          </a:xfrm>
          <a:custGeom>
            <a:avLst/>
            <a:gdLst>
              <a:gd name="T0" fmla="*/ 0 w 266"/>
              <a:gd name="T1" fmla="*/ 226436606 h 224"/>
              <a:gd name="T2" fmla="*/ 146271343 w 266"/>
              <a:gd name="T3" fmla="*/ 146943069 h 224"/>
              <a:gd name="T4" fmla="*/ 255513568 w 266"/>
              <a:gd name="T5" fmla="*/ 0 h 224"/>
              <a:gd name="T6" fmla="*/ 309207354 w 266"/>
              <a:gd name="T7" fmla="*/ 84311139 h 224"/>
              <a:gd name="T8" fmla="*/ 292544046 w 266"/>
              <a:gd name="T9" fmla="*/ 163804676 h 224"/>
              <a:gd name="T10" fmla="*/ 327722593 w 266"/>
              <a:gd name="T11" fmla="*/ 269796576 h 224"/>
              <a:gd name="T12" fmla="*/ 492510536 w 266"/>
              <a:gd name="T13" fmla="*/ 269796576 h 224"/>
              <a:gd name="T14" fmla="*/ 492510536 w 266"/>
              <a:gd name="T15" fmla="*/ 332428507 h 224"/>
              <a:gd name="T16" fmla="*/ 416597646 w 266"/>
              <a:gd name="T17" fmla="*/ 332428507 h 224"/>
              <a:gd name="T18" fmla="*/ 453628125 w 266"/>
              <a:gd name="T19" fmla="*/ 392650084 h 224"/>
              <a:gd name="T20" fmla="*/ 416597646 w 266"/>
              <a:gd name="T21" fmla="*/ 416739646 h 224"/>
              <a:gd name="T22" fmla="*/ 436964818 w 266"/>
              <a:gd name="T23" fmla="*/ 496233183 h 224"/>
              <a:gd name="T24" fmla="*/ 385121604 w 266"/>
              <a:gd name="T25" fmla="*/ 517912392 h 224"/>
              <a:gd name="T26" fmla="*/ 368456936 w 266"/>
              <a:gd name="T27" fmla="*/ 476961223 h 224"/>
              <a:gd name="T28" fmla="*/ 327722593 w 266"/>
              <a:gd name="T29" fmla="*/ 539593153 h 224"/>
              <a:gd name="T30" fmla="*/ 275879379 w 266"/>
              <a:gd name="T31" fmla="*/ 476961223 h 224"/>
              <a:gd name="T32" fmla="*/ 368456936 w 266"/>
              <a:gd name="T33" fmla="*/ 269796576 h 224"/>
              <a:gd name="T34" fmla="*/ 238848900 w 266"/>
              <a:gd name="T35" fmla="*/ 433601253 h 224"/>
              <a:gd name="T36" fmla="*/ 37030479 w 266"/>
              <a:gd name="T37" fmla="*/ 392650084 h 224"/>
              <a:gd name="T38" fmla="*/ 0 w 266"/>
              <a:gd name="T39" fmla="*/ 226436606 h 2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66" h="224">
                <a:moveTo>
                  <a:pt x="0" y="94"/>
                </a:moveTo>
                <a:lnTo>
                  <a:pt x="79" y="61"/>
                </a:lnTo>
                <a:lnTo>
                  <a:pt x="138" y="0"/>
                </a:lnTo>
                <a:lnTo>
                  <a:pt x="167" y="35"/>
                </a:lnTo>
                <a:lnTo>
                  <a:pt x="158" y="68"/>
                </a:lnTo>
                <a:lnTo>
                  <a:pt x="177" y="112"/>
                </a:lnTo>
                <a:lnTo>
                  <a:pt x="266" y="112"/>
                </a:lnTo>
                <a:lnTo>
                  <a:pt x="266" y="138"/>
                </a:lnTo>
                <a:lnTo>
                  <a:pt x="225" y="138"/>
                </a:lnTo>
                <a:lnTo>
                  <a:pt x="245" y="163"/>
                </a:lnTo>
                <a:lnTo>
                  <a:pt x="225" y="173"/>
                </a:lnTo>
                <a:lnTo>
                  <a:pt x="236" y="206"/>
                </a:lnTo>
                <a:lnTo>
                  <a:pt x="208" y="215"/>
                </a:lnTo>
                <a:lnTo>
                  <a:pt x="199" y="198"/>
                </a:lnTo>
                <a:lnTo>
                  <a:pt x="177" y="224"/>
                </a:lnTo>
                <a:lnTo>
                  <a:pt x="149" y="198"/>
                </a:lnTo>
                <a:lnTo>
                  <a:pt x="199" y="112"/>
                </a:lnTo>
                <a:lnTo>
                  <a:pt x="129" y="180"/>
                </a:lnTo>
                <a:lnTo>
                  <a:pt x="20" y="163"/>
                </a:lnTo>
                <a:lnTo>
                  <a:pt x="0" y="9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59" name="Freeform 31"/>
          <p:cNvSpPr>
            <a:spLocks/>
          </p:cNvSpPr>
          <p:nvPr/>
        </p:nvSpPr>
        <p:spPr bwMode="auto">
          <a:xfrm>
            <a:off x="7639050" y="4513263"/>
            <a:ext cx="223838" cy="328612"/>
          </a:xfrm>
          <a:custGeom>
            <a:avLst/>
            <a:gdLst>
              <a:gd name="T0" fmla="*/ 0 w 166"/>
              <a:gd name="T1" fmla="*/ 0 h 211"/>
              <a:gd name="T2" fmla="*/ 103639691 w 166"/>
              <a:gd name="T3" fmla="*/ 41233798 h 211"/>
              <a:gd name="T4" fmla="*/ 247280311 w 166"/>
              <a:gd name="T5" fmla="*/ 286210150 h 211"/>
              <a:gd name="T6" fmla="*/ 301828014 w 166"/>
              <a:gd name="T7" fmla="*/ 494802457 h 211"/>
              <a:gd name="T8" fmla="*/ 247280311 w 166"/>
              <a:gd name="T9" fmla="*/ 511781263 h 211"/>
              <a:gd name="T10" fmla="*/ 120004136 w 166"/>
              <a:gd name="T11" fmla="*/ 346847630 h 211"/>
              <a:gd name="T12" fmla="*/ 0 w 166"/>
              <a:gd name="T13" fmla="*/ 0 h 2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6" h="211">
                <a:moveTo>
                  <a:pt x="0" y="0"/>
                </a:moveTo>
                <a:lnTo>
                  <a:pt x="57" y="17"/>
                </a:lnTo>
                <a:lnTo>
                  <a:pt x="136" y="118"/>
                </a:lnTo>
                <a:lnTo>
                  <a:pt x="166" y="204"/>
                </a:lnTo>
                <a:lnTo>
                  <a:pt x="136" y="211"/>
                </a:lnTo>
                <a:lnTo>
                  <a:pt x="66" y="143"/>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60" name="Freeform 32"/>
          <p:cNvSpPr>
            <a:spLocks/>
          </p:cNvSpPr>
          <p:nvPr/>
        </p:nvSpPr>
        <p:spPr bwMode="auto">
          <a:xfrm>
            <a:off x="8524875" y="4670425"/>
            <a:ext cx="393700" cy="287338"/>
          </a:xfrm>
          <a:custGeom>
            <a:avLst/>
            <a:gdLst>
              <a:gd name="T0" fmla="*/ 0 w 291"/>
              <a:gd name="T1" fmla="*/ 19092529 h 186"/>
              <a:gd name="T2" fmla="*/ 97011198 w 291"/>
              <a:gd name="T3" fmla="*/ 0 h 186"/>
              <a:gd name="T4" fmla="*/ 117145367 w 291"/>
              <a:gd name="T5" fmla="*/ 78753784 h 186"/>
              <a:gd name="T6" fmla="*/ 183039383 w 291"/>
              <a:gd name="T7" fmla="*/ 57276041 h 186"/>
              <a:gd name="T8" fmla="*/ 413669113 w 291"/>
              <a:gd name="T9" fmla="*/ 214785155 h 186"/>
              <a:gd name="T10" fmla="*/ 532644983 w 291"/>
              <a:gd name="T11" fmla="*/ 427182006 h 186"/>
              <a:gd name="T12" fmla="*/ 499697299 w 291"/>
              <a:gd name="T13" fmla="*/ 443887776 h 186"/>
              <a:gd name="T14" fmla="*/ 309337260 w 291"/>
              <a:gd name="T15" fmla="*/ 329335693 h 186"/>
              <a:gd name="T16" fmla="*/ 289203091 w 291"/>
              <a:gd name="T17" fmla="*/ 386611734 h 186"/>
              <a:gd name="T18" fmla="*/ 148262549 w 291"/>
              <a:gd name="T19" fmla="*/ 329335693 h 186"/>
              <a:gd name="T20" fmla="*/ 199512548 w 291"/>
              <a:gd name="T21" fmla="*/ 250581908 h 186"/>
              <a:gd name="T22" fmla="*/ 14642664 w 291"/>
              <a:gd name="T23" fmla="*/ 157509114 h 186"/>
              <a:gd name="T24" fmla="*/ 43929344 w 291"/>
              <a:gd name="T25" fmla="*/ 97846313 h 186"/>
              <a:gd name="T26" fmla="*/ 0 w 291"/>
              <a:gd name="T27" fmla="*/ 19092529 h 1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1" h="186">
                <a:moveTo>
                  <a:pt x="0" y="8"/>
                </a:moveTo>
                <a:lnTo>
                  <a:pt x="53" y="0"/>
                </a:lnTo>
                <a:lnTo>
                  <a:pt x="64" y="33"/>
                </a:lnTo>
                <a:lnTo>
                  <a:pt x="100" y="24"/>
                </a:lnTo>
                <a:lnTo>
                  <a:pt x="226" y="90"/>
                </a:lnTo>
                <a:lnTo>
                  <a:pt x="291" y="179"/>
                </a:lnTo>
                <a:lnTo>
                  <a:pt x="273" y="186"/>
                </a:lnTo>
                <a:lnTo>
                  <a:pt x="169" y="138"/>
                </a:lnTo>
                <a:lnTo>
                  <a:pt x="158" y="162"/>
                </a:lnTo>
                <a:lnTo>
                  <a:pt x="81" y="138"/>
                </a:lnTo>
                <a:lnTo>
                  <a:pt x="109" y="105"/>
                </a:lnTo>
                <a:lnTo>
                  <a:pt x="8" y="66"/>
                </a:lnTo>
                <a:lnTo>
                  <a:pt x="24" y="41"/>
                </a:lnTo>
                <a:lnTo>
                  <a:pt x="0"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61" name="Freeform 33"/>
          <p:cNvSpPr>
            <a:spLocks/>
          </p:cNvSpPr>
          <p:nvPr/>
        </p:nvSpPr>
        <p:spPr bwMode="auto">
          <a:xfrm>
            <a:off x="8524875" y="4670425"/>
            <a:ext cx="407988" cy="304800"/>
          </a:xfrm>
          <a:custGeom>
            <a:avLst/>
            <a:gdLst>
              <a:gd name="T0" fmla="*/ 0 w 302"/>
              <a:gd name="T1" fmla="*/ 16928841 h 196"/>
              <a:gd name="T2" fmla="*/ 104028834 w 302"/>
              <a:gd name="T3" fmla="*/ 0 h 196"/>
              <a:gd name="T4" fmla="*/ 125930495 w 302"/>
              <a:gd name="T5" fmla="*/ 79804727 h 196"/>
              <a:gd name="T6" fmla="*/ 193457913 w 302"/>
              <a:gd name="T7" fmla="*/ 62877441 h 196"/>
              <a:gd name="T8" fmla="*/ 423417242 w 302"/>
              <a:gd name="T9" fmla="*/ 227324816 h 196"/>
              <a:gd name="T10" fmla="*/ 551172875 w 302"/>
              <a:gd name="T11" fmla="*/ 449811710 h 196"/>
              <a:gd name="T12" fmla="*/ 511021181 w 302"/>
              <a:gd name="T13" fmla="*/ 473995102 h 196"/>
              <a:gd name="T14" fmla="*/ 317563269 w 302"/>
              <a:gd name="T15" fmla="*/ 350659959 h 196"/>
              <a:gd name="T16" fmla="*/ 301137024 w 302"/>
              <a:gd name="T17" fmla="*/ 411117661 h 196"/>
              <a:gd name="T18" fmla="*/ 156956496 w 302"/>
              <a:gd name="T19" fmla="*/ 350659959 h 196"/>
              <a:gd name="T20" fmla="*/ 211709296 w 302"/>
              <a:gd name="T21" fmla="*/ 266017310 h 196"/>
              <a:gd name="T22" fmla="*/ 14601107 w 302"/>
              <a:gd name="T23" fmla="*/ 164447376 h 196"/>
              <a:gd name="T24" fmla="*/ 52927662 w 302"/>
              <a:gd name="T25" fmla="*/ 101569935 h 196"/>
              <a:gd name="T26" fmla="*/ 0 w 302"/>
              <a:gd name="T27" fmla="*/ 16928841 h 19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2" h="196">
                <a:moveTo>
                  <a:pt x="0" y="7"/>
                </a:moveTo>
                <a:lnTo>
                  <a:pt x="57" y="0"/>
                </a:lnTo>
                <a:lnTo>
                  <a:pt x="69" y="33"/>
                </a:lnTo>
                <a:lnTo>
                  <a:pt x="106" y="26"/>
                </a:lnTo>
                <a:lnTo>
                  <a:pt x="232" y="94"/>
                </a:lnTo>
                <a:lnTo>
                  <a:pt x="302" y="186"/>
                </a:lnTo>
                <a:lnTo>
                  <a:pt x="280" y="196"/>
                </a:lnTo>
                <a:lnTo>
                  <a:pt x="174" y="145"/>
                </a:lnTo>
                <a:lnTo>
                  <a:pt x="165" y="170"/>
                </a:lnTo>
                <a:lnTo>
                  <a:pt x="86" y="145"/>
                </a:lnTo>
                <a:lnTo>
                  <a:pt x="116" y="110"/>
                </a:lnTo>
                <a:lnTo>
                  <a:pt x="8" y="68"/>
                </a:lnTo>
                <a:lnTo>
                  <a:pt x="29" y="42"/>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62" name="Freeform 34"/>
          <p:cNvSpPr>
            <a:spLocks/>
          </p:cNvSpPr>
          <p:nvPr/>
        </p:nvSpPr>
        <p:spPr bwMode="auto">
          <a:xfrm>
            <a:off x="8040689" y="4972051"/>
            <a:ext cx="892175" cy="803275"/>
          </a:xfrm>
          <a:custGeom>
            <a:avLst/>
            <a:gdLst>
              <a:gd name="T0" fmla="*/ 641500902 w 659"/>
              <a:gd name="T1" fmla="*/ 0 h 518"/>
              <a:gd name="T2" fmla="*/ 780797985 w 659"/>
              <a:gd name="T3" fmla="*/ 43285357 h 518"/>
              <a:gd name="T4" fmla="*/ 729478292 w 659"/>
              <a:gd name="T5" fmla="*/ 163522289 h 518"/>
              <a:gd name="T6" fmla="*/ 832119032 w 659"/>
              <a:gd name="T7" fmla="*/ 262117317 h 518"/>
              <a:gd name="T8" fmla="*/ 907266160 w 659"/>
              <a:gd name="T9" fmla="*/ 26452249 h 518"/>
              <a:gd name="T10" fmla="*/ 960418941 w 659"/>
              <a:gd name="T11" fmla="*/ 26452249 h 518"/>
              <a:gd name="T12" fmla="*/ 976914025 w 659"/>
              <a:gd name="T13" fmla="*/ 163522289 h 518"/>
              <a:gd name="T14" fmla="*/ 1028235072 w 659"/>
              <a:gd name="T15" fmla="*/ 185165743 h 518"/>
              <a:gd name="T16" fmla="*/ 1028235072 w 659"/>
              <a:gd name="T17" fmla="*/ 343879236 h 518"/>
              <a:gd name="T18" fmla="*/ 1154701894 w 659"/>
              <a:gd name="T19" fmla="*/ 485758071 h 518"/>
              <a:gd name="T20" fmla="*/ 1207854675 w 659"/>
              <a:gd name="T21" fmla="*/ 646876737 h 518"/>
              <a:gd name="T22" fmla="*/ 1169365243 w 659"/>
              <a:gd name="T23" fmla="*/ 928230784 h 518"/>
              <a:gd name="T24" fmla="*/ 1096049849 w 659"/>
              <a:gd name="T25" fmla="*/ 964302174 h 518"/>
              <a:gd name="T26" fmla="*/ 1044730156 w 659"/>
              <a:gd name="T27" fmla="*/ 1163895852 h 518"/>
              <a:gd name="T28" fmla="*/ 942089416 w 659"/>
              <a:gd name="T29" fmla="*/ 1245657771 h 518"/>
              <a:gd name="T30" fmla="*/ 868775375 w 659"/>
              <a:gd name="T31" fmla="*/ 1163895852 h 518"/>
              <a:gd name="T32" fmla="*/ 848614116 w 659"/>
              <a:gd name="T33" fmla="*/ 1209586382 h 518"/>
              <a:gd name="T34" fmla="*/ 745973376 w 659"/>
              <a:gd name="T35" fmla="*/ 1163895852 h 518"/>
              <a:gd name="T36" fmla="*/ 712981854 w 659"/>
              <a:gd name="T37" fmla="*/ 1041253748 h 518"/>
              <a:gd name="T38" fmla="*/ 657997339 w 659"/>
              <a:gd name="T39" fmla="*/ 1007587531 h 518"/>
              <a:gd name="T40" fmla="*/ 689155773 w 659"/>
              <a:gd name="T41" fmla="*/ 928230784 h 518"/>
              <a:gd name="T42" fmla="*/ 621339642 w 659"/>
              <a:gd name="T43" fmla="*/ 964302174 h 518"/>
              <a:gd name="T44" fmla="*/ 549857335 w 659"/>
              <a:gd name="T45" fmla="*/ 947469065 h 518"/>
              <a:gd name="T46" fmla="*/ 570019949 w 659"/>
              <a:gd name="T47" fmla="*/ 863303524 h 518"/>
              <a:gd name="T48" fmla="*/ 337246211 w 659"/>
              <a:gd name="T49" fmla="*/ 863303524 h 518"/>
              <a:gd name="T50" fmla="*/ 284093431 w 659"/>
              <a:gd name="T51" fmla="*/ 928230784 h 518"/>
              <a:gd name="T52" fmla="*/ 51319693 w 659"/>
              <a:gd name="T53" fmla="*/ 928230784 h 518"/>
              <a:gd name="T54" fmla="*/ 51319693 w 659"/>
              <a:gd name="T55" fmla="*/ 807993853 h 518"/>
              <a:gd name="T56" fmla="*/ 0 w 659"/>
              <a:gd name="T57" fmla="*/ 526639806 h 518"/>
              <a:gd name="T58" fmla="*/ 36657697 w 659"/>
              <a:gd name="T59" fmla="*/ 526639806 h 518"/>
              <a:gd name="T60" fmla="*/ 36657697 w 659"/>
              <a:gd name="T61" fmla="*/ 360712345 h 518"/>
              <a:gd name="T62" fmla="*/ 269430081 w 659"/>
              <a:gd name="T63" fmla="*/ 283759220 h 518"/>
              <a:gd name="T64" fmla="*/ 300588514 w 659"/>
              <a:gd name="T65" fmla="*/ 185165743 h 518"/>
              <a:gd name="T66" fmla="*/ 460048211 w 659"/>
              <a:gd name="T67" fmla="*/ 84165542 h 518"/>
              <a:gd name="T68" fmla="*/ 494872820 w 659"/>
              <a:gd name="T69" fmla="*/ 120236931 h 518"/>
              <a:gd name="T70" fmla="*/ 549857335 w 659"/>
              <a:gd name="T71" fmla="*/ 120236931 h 518"/>
              <a:gd name="T72" fmla="*/ 641500902 w 659"/>
              <a:gd name="T73" fmla="*/ 0 h 51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59" h="518">
                <a:moveTo>
                  <a:pt x="350" y="0"/>
                </a:moveTo>
                <a:lnTo>
                  <a:pt x="426" y="18"/>
                </a:lnTo>
                <a:lnTo>
                  <a:pt x="398" y="68"/>
                </a:lnTo>
                <a:lnTo>
                  <a:pt x="454" y="109"/>
                </a:lnTo>
                <a:lnTo>
                  <a:pt x="495" y="11"/>
                </a:lnTo>
                <a:lnTo>
                  <a:pt x="524" y="11"/>
                </a:lnTo>
                <a:lnTo>
                  <a:pt x="533" y="68"/>
                </a:lnTo>
                <a:lnTo>
                  <a:pt x="561" y="77"/>
                </a:lnTo>
                <a:lnTo>
                  <a:pt x="561" y="143"/>
                </a:lnTo>
                <a:lnTo>
                  <a:pt x="630" y="202"/>
                </a:lnTo>
                <a:lnTo>
                  <a:pt x="659" y="269"/>
                </a:lnTo>
                <a:lnTo>
                  <a:pt x="638" y="386"/>
                </a:lnTo>
                <a:lnTo>
                  <a:pt x="598" y="401"/>
                </a:lnTo>
                <a:lnTo>
                  <a:pt x="570" y="484"/>
                </a:lnTo>
                <a:lnTo>
                  <a:pt x="514" y="518"/>
                </a:lnTo>
                <a:lnTo>
                  <a:pt x="474" y="484"/>
                </a:lnTo>
                <a:lnTo>
                  <a:pt x="463" y="503"/>
                </a:lnTo>
                <a:lnTo>
                  <a:pt x="407" y="484"/>
                </a:lnTo>
                <a:lnTo>
                  <a:pt x="389" y="433"/>
                </a:lnTo>
                <a:lnTo>
                  <a:pt x="359" y="419"/>
                </a:lnTo>
                <a:lnTo>
                  <a:pt x="376" y="386"/>
                </a:lnTo>
                <a:lnTo>
                  <a:pt x="339" y="401"/>
                </a:lnTo>
                <a:lnTo>
                  <a:pt x="300" y="394"/>
                </a:lnTo>
                <a:lnTo>
                  <a:pt x="311" y="359"/>
                </a:lnTo>
                <a:lnTo>
                  <a:pt x="184" y="359"/>
                </a:lnTo>
                <a:lnTo>
                  <a:pt x="155" y="386"/>
                </a:lnTo>
                <a:lnTo>
                  <a:pt x="28" y="386"/>
                </a:lnTo>
                <a:lnTo>
                  <a:pt x="28" y="336"/>
                </a:lnTo>
                <a:lnTo>
                  <a:pt x="0" y="219"/>
                </a:lnTo>
                <a:lnTo>
                  <a:pt x="20" y="219"/>
                </a:lnTo>
                <a:lnTo>
                  <a:pt x="20" y="150"/>
                </a:lnTo>
                <a:lnTo>
                  <a:pt x="147" y="118"/>
                </a:lnTo>
                <a:lnTo>
                  <a:pt x="164" y="77"/>
                </a:lnTo>
                <a:lnTo>
                  <a:pt x="251" y="35"/>
                </a:lnTo>
                <a:lnTo>
                  <a:pt x="270" y="50"/>
                </a:lnTo>
                <a:lnTo>
                  <a:pt x="300" y="50"/>
                </a:lnTo>
                <a:lnTo>
                  <a:pt x="350" y="0"/>
                </a:lnTo>
                <a:close/>
              </a:path>
            </a:pathLst>
          </a:custGeom>
          <a:solidFill>
            <a:srgbClr val="5F8F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63" name="Freeform 35"/>
          <p:cNvSpPr>
            <a:spLocks/>
          </p:cNvSpPr>
          <p:nvPr/>
        </p:nvSpPr>
        <p:spPr bwMode="auto">
          <a:xfrm>
            <a:off x="8042276" y="4973639"/>
            <a:ext cx="904875" cy="814387"/>
          </a:xfrm>
          <a:custGeom>
            <a:avLst/>
            <a:gdLst>
              <a:gd name="T0" fmla="*/ 649572917 w 668"/>
              <a:gd name="T1" fmla="*/ 0 h 526"/>
              <a:gd name="T2" fmla="*/ 792698947 w 668"/>
              <a:gd name="T3" fmla="*/ 38353602 h 526"/>
              <a:gd name="T4" fmla="*/ 733979603 w 668"/>
              <a:gd name="T5" fmla="*/ 163004358 h 526"/>
              <a:gd name="T6" fmla="*/ 844077695 w 668"/>
              <a:gd name="T7" fmla="*/ 261286625 h 526"/>
              <a:gd name="T8" fmla="*/ 913804545 w 668"/>
              <a:gd name="T9" fmla="*/ 16780088 h 526"/>
              <a:gd name="T10" fmla="*/ 970688401 w 668"/>
              <a:gd name="T11" fmla="*/ 16780088 h 526"/>
              <a:gd name="T12" fmla="*/ 987203724 w 668"/>
              <a:gd name="T13" fmla="*/ 163004358 h 526"/>
              <a:gd name="T14" fmla="*/ 1044086226 w 668"/>
              <a:gd name="T15" fmla="*/ 182181159 h 526"/>
              <a:gd name="T16" fmla="*/ 1044086226 w 668"/>
              <a:gd name="T17" fmla="*/ 345185516 h 526"/>
              <a:gd name="T18" fmla="*/ 1167028666 w 668"/>
              <a:gd name="T19" fmla="*/ 484218099 h 526"/>
              <a:gd name="T20" fmla="*/ 1225746655 w 668"/>
              <a:gd name="T21" fmla="*/ 649620718 h 526"/>
              <a:gd name="T22" fmla="*/ 1185378122 w 668"/>
              <a:gd name="T23" fmla="*/ 932480856 h 526"/>
              <a:gd name="T24" fmla="*/ 1113814430 w 668"/>
              <a:gd name="T25" fmla="*/ 975629433 h 526"/>
              <a:gd name="T26" fmla="*/ 1060601549 w 668"/>
              <a:gd name="T27" fmla="*/ 1176987393 h 526"/>
              <a:gd name="T28" fmla="*/ 954174432 w 668"/>
              <a:gd name="T29" fmla="*/ 1260886285 h 526"/>
              <a:gd name="T30" fmla="*/ 877105632 w 668"/>
              <a:gd name="T31" fmla="*/ 1176987393 h 526"/>
              <a:gd name="T32" fmla="*/ 862427151 w 668"/>
              <a:gd name="T33" fmla="*/ 1217737708 h 526"/>
              <a:gd name="T34" fmla="*/ 754164547 w 668"/>
              <a:gd name="T35" fmla="*/ 1176987393 h 526"/>
              <a:gd name="T36" fmla="*/ 719299767 w 668"/>
              <a:gd name="T37" fmla="*/ 1054733350 h 526"/>
              <a:gd name="T38" fmla="*/ 664251399 w 668"/>
              <a:gd name="T39" fmla="*/ 1016379748 h 526"/>
              <a:gd name="T40" fmla="*/ 702785798 w 668"/>
              <a:gd name="T41" fmla="*/ 932480856 h 526"/>
              <a:gd name="T42" fmla="*/ 633057594 w 668"/>
              <a:gd name="T43" fmla="*/ 975629433 h 526"/>
              <a:gd name="T44" fmla="*/ 557824282 w 668"/>
              <a:gd name="T45" fmla="*/ 956451084 h 526"/>
              <a:gd name="T46" fmla="*/ 572504118 w 668"/>
              <a:gd name="T47" fmla="*/ 872552192 h 526"/>
              <a:gd name="T48" fmla="*/ 343135915 w 668"/>
              <a:gd name="T49" fmla="*/ 872552192 h 526"/>
              <a:gd name="T50" fmla="*/ 291757167 w 668"/>
              <a:gd name="T51" fmla="*/ 932480856 h 526"/>
              <a:gd name="T52" fmla="*/ 55048369 w 668"/>
              <a:gd name="T53" fmla="*/ 932480856 h 526"/>
              <a:gd name="T54" fmla="*/ 55048369 w 668"/>
              <a:gd name="T55" fmla="*/ 812625075 h 526"/>
              <a:gd name="T56" fmla="*/ 0 w 668"/>
              <a:gd name="T57" fmla="*/ 527366675 h 526"/>
              <a:gd name="T58" fmla="*/ 38534400 w 668"/>
              <a:gd name="T59" fmla="*/ 527366675 h 526"/>
              <a:gd name="T60" fmla="*/ 38534400 w 668"/>
              <a:gd name="T61" fmla="*/ 364362318 h 526"/>
              <a:gd name="T62" fmla="*/ 267902603 w 668"/>
              <a:gd name="T63" fmla="*/ 285256852 h 526"/>
              <a:gd name="T64" fmla="*/ 306437002 w 668"/>
              <a:gd name="T65" fmla="*/ 182181159 h 526"/>
              <a:gd name="T66" fmla="*/ 466077001 w 668"/>
              <a:gd name="T67" fmla="*/ 79105466 h 526"/>
              <a:gd name="T68" fmla="*/ 504611400 w 668"/>
              <a:gd name="T69" fmla="*/ 122252494 h 526"/>
              <a:gd name="T70" fmla="*/ 557824282 w 668"/>
              <a:gd name="T71" fmla="*/ 122252494 h 526"/>
              <a:gd name="T72" fmla="*/ 649572917 w 668"/>
              <a:gd name="T73" fmla="*/ 0 h 52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68" h="526">
                <a:moveTo>
                  <a:pt x="354" y="0"/>
                </a:moveTo>
                <a:lnTo>
                  <a:pt x="432" y="16"/>
                </a:lnTo>
                <a:lnTo>
                  <a:pt x="400" y="68"/>
                </a:lnTo>
                <a:lnTo>
                  <a:pt x="460" y="109"/>
                </a:lnTo>
                <a:lnTo>
                  <a:pt x="498" y="7"/>
                </a:lnTo>
                <a:lnTo>
                  <a:pt x="529" y="7"/>
                </a:lnTo>
                <a:lnTo>
                  <a:pt x="538" y="68"/>
                </a:lnTo>
                <a:lnTo>
                  <a:pt x="569" y="76"/>
                </a:lnTo>
                <a:lnTo>
                  <a:pt x="569" y="144"/>
                </a:lnTo>
                <a:lnTo>
                  <a:pt x="636" y="202"/>
                </a:lnTo>
                <a:lnTo>
                  <a:pt x="668" y="271"/>
                </a:lnTo>
                <a:lnTo>
                  <a:pt x="646" y="389"/>
                </a:lnTo>
                <a:lnTo>
                  <a:pt x="607" y="407"/>
                </a:lnTo>
                <a:lnTo>
                  <a:pt x="578" y="491"/>
                </a:lnTo>
                <a:lnTo>
                  <a:pt x="520" y="526"/>
                </a:lnTo>
                <a:lnTo>
                  <a:pt x="478" y="491"/>
                </a:lnTo>
                <a:lnTo>
                  <a:pt x="470" y="508"/>
                </a:lnTo>
                <a:lnTo>
                  <a:pt x="411" y="491"/>
                </a:lnTo>
                <a:lnTo>
                  <a:pt x="392" y="440"/>
                </a:lnTo>
                <a:lnTo>
                  <a:pt x="362" y="424"/>
                </a:lnTo>
                <a:lnTo>
                  <a:pt x="383" y="389"/>
                </a:lnTo>
                <a:lnTo>
                  <a:pt x="345" y="407"/>
                </a:lnTo>
                <a:lnTo>
                  <a:pt x="304" y="399"/>
                </a:lnTo>
                <a:lnTo>
                  <a:pt x="312" y="364"/>
                </a:lnTo>
                <a:lnTo>
                  <a:pt x="187" y="364"/>
                </a:lnTo>
                <a:lnTo>
                  <a:pt x="159" y="389"/>
                </a:lnTo>
                <a:lnTo>
                  <a:pt x="30" y="389"/>
                </a:lnTo>
                <a:lnTo>
                  <a:pt x="30" y="339"/>
                </a:lnTo>
                <a:lnTo>
                  <a:pt x="0" y="220"/>
                </a:lnTo>
                <a:lnTo>
                  <a:pt x="21" y="220"/>
                </a:lnTo>
                <a:lnTo>
                  <a:pt x="21" y="152"/>
                </a:lnTo>
                <a:lnTo>
                  <a:pt x="146" y="119"/>
                </a:lnTo>
                <a:lnTo>
                  <a:pt x="167" y="76"/>
                </a:lnTo>
                <a:lnTo>
                  <a:pt x="254" y="33"/>
                </a:lnTo>
                <a:lnTo>
                  <a:pt x="275" y="51"/>
                </a:lnTo>
                <a:lnTo>
                  <a:pt x="304" y="51"/>
                </a:lnTo>
                <a:lnTo>
                  <a:pt x="354" y="0"/>
                </a:lnTo>
                <a:close/>
              </a:path>
            </a:pathLst>
          </a:custGeom>
          <a:solidFill>
            <a:srgbClr val="5F8F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64" name="Freeform 36"/>
          <p:cNvSpPr>
            <a:spLocks/>
          </p:cNvSpPr>
          <p:nvPr/>
        </p:nvSpPr>
        <p:spPr bwMode="auto">
          <a:xfrm>
            <a:off x="3778250" y="2759075"/>
            <a:ext cx="382588" cy="260350"/>
          </a:xfrm>
          <a:custGeom>
            <a:avLst/>
            <a:gdLst>
              <a:gd name="T0" fmla="*/ 520902412 w 281"/>
              <a:gd name="T1" fmla="*/ 285788365 h 168"/>
              <a:gd name="T2" fmla="*/ 409678226 w 281"/>
              <a:gd name="T3" fmla="*/ 312204591 h 168"/>
              <a:gd name="T4" fmla="*/ 418946114 w 281"/>
              <a:gd name="T5" fmla="*/ 355433539 h 168"/>
              <a:gd name="T6" fmla="*/ 313282388 w 281"/>
              <a:gd name="T7" fmla="*/ 403465015 h 168"/>
              <a:gd name="T8" fmla="*/ 313282388 w 281"/>
              <a:gd name="T9" fmla="*/ 355433539 h 168"/>
              <a:gd name="T10" fmla="*/ 313282388 w 281"/>
              <a:gd name="T11" fmla="*/ 377047238 h 168"/>
              <a:gd name="T12" fmla="*/ 313282388 w 281"/>
              <a:gd name="T13" fmla="*/ 307402064 h 168"/>
              <a:gd name="T14" fmla="*/ 287330396 w 281"/>
              <a:gd name="T15" fmla="*/ 278582249 h 168"/>
              <a:gd name="T16" fmla="*/ 287330396 w 281"/>
              <a:gd name="T17" fmla="*/ 225748245 h 168"/>
              <a:gd name="T18" fmla="*/ 287330396 w 281"/>
              <a:gd name="T19" fmla="*/ 201732507 h 168"/>
              <a:gd name="T20" fmla="*/ 218742306 w 281"/>
              <a:gd name="T21" fmla="*/ 225748245 h 168"/>
              <a:gd name="T22" fmla="*/ 196496380 w 281"/>
              <a:gd name="T23" fmla="*/ 377047238 h 168"/>
              <a:gd name="T24" fmla="*/ 152007250 w 281"/>
              <a:gd name="T25" fmla="*/ 377047238 h 168"/>
              <a:gd name="T26" fmla="*/ 152007250 w 281"/>
              <a:gd name="T27" fmla="*/ 201732507 h 168"/>
              <a:gd name="T28" fmla="*/ 196496380 w 281"/>
              <a:gd name="T29" fmla="*/ 127283255 h 168"/>
              <a:gd name="T30" fmla="*/ 152007250 w 281"/>
              <a:gd name="T31" fmla="*/ 127283255 h 168"/>
              <a:gd name="T32" fmla="*/ 126055258 w 281"/>
              <a:gd name="T33" fmla="*/ 105669556 h 168"/>
              <a:gd name="T34" fmla="*/ 100101904 w 281"/>
              <a:gd name="T35" fmla="*/ 136889860 h 168"/>
              <a:gd name="T36" fmla="*/ 76002944 w 281"/>
              <a:gd name="T37" fmla="*/ 110472084 h 168"/>
              <a:gd name="T38" fmla="*/ 0 w 281"/>
              <a:gd name="T39" fmla="*/ 148898504 h 168"/>
              <a:gd name="T40" fmla="*/ 0 w 281"/>
              <a:gd name="T41" fmla="*/ 105669556 h 168"/>
              <a:gd name="T42" fmla="*/ 105663726 w 281"/>
              <a:gd name="T43" fmla="*/ 4802528 h 168"/>
              <a:gd name="T44" fmla="*/ 196496380 w 281"/>
              <a:gd name="T45" fmla="*/ 0 h 168"/>
              <a:gd name="T46" fmla="*/ 239132477 w 281"/>
              <a:gd name="T47" fmla="*/ 105669556 h 168"/>
              <a:gd name="T48" fmla="*/ 357772879 w 281"/>
              <a:gd name="T49" fmla="*/ 127283255 h 168"/>
              <a:gd name="T50" fmla="*/ 398554582 w 281"/>
              <a:gd name="T51" fmla="*/ 177716770 h 168"/>
              <a:gd name="T52" fmla="*/ 313282388 w 281"/>
              <a:gd name="T53" fmla="*/ 307402064 h 168"/>
              <a:gd name="T54" fmla="*/ 313282388 w 281"/>
              <a:gd name="T55" fmla="*/ 377047238 h 168"/>
              <a:gd name="T56" fmla="*/ 409678226 w 281"/>
              <a:gd name="T57" fmla="*/ 312204591 h 168"/>
              <a:gd name="T58" fmla="*/ 398554582 w 281"/>
              <a:gd name="T59" fmla="*/ 278582249 h 168"/>
              <a:gd name="T60" fmla="*/ 513487557 w 281"/>
              <a:gd name="T61" fmla="*/ 259370588 h 168"/>
              <a:gd name="T62" fmla="*/ 520902412 w 281"/>
              <a:gd name="T63" fmla="*/ 285788365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81" h="168">
                <a:moveTo>
                  <a:pt x="281" y="119"/>
                </a:moveTo>
                <a:lnTo>
                  <a:pt x="221" y="130"/>
                </a:lnTo>
                <a:lnTo>
                  <a:pt x="226" y="148"/>
                </a:lnTo>
                <a:lnTo>
                  <a:pt x="169" y="168"/>
                </a:lnTo>
                <a:lnTo>
                  <a:pt x="169" y="148"/>
                </a:lnTo>
                <a:lnTo>
                  <a:pt x="169" y="157"/>
                </a:lnTo>
                <a:lnTo>
                  <a:pt x="169" y="128"/>
                </a:lnTo>
                <a:lnTo>
                  <a:pt x="155" y="116"/>
                </a:lnTo>
                <a:lnTo>
                  <a:pt x="155" y="94"/>
                </a:lnTo>
                <a:lnTo>
                  <a:pt x="155" y="84"/>
                </a:lnTo>
                <a:lnTo>
                  <a:pt x="118" y="94"/>
                </a:lnTo>
                <a:lnTo>
                  <a:pt x="106" y="157"/>
                </a:lnTo>
                <a:lnTo>
                  <a:pt x="82" y="157"/>
                </a:lnTo>
                <a:lnTo>
                  <a:pt x="82" y="84"/>
                </a:lnTo>
                <a:lnTo>
                  <a:pt x="106" y="53"/>
                </a:lnTo>
                <a:lnTo>
                  <a:pt x="82" y="53"/>
                </a:lnTo>
                <a:lnTo>
                  <a:pt x="68" y="44"/>
                </a:lnTo>
                <a:lnTo>
                  <a:pt x="54" y="57"/>
                </a:lnTo>
                <a:lnTo>
                  <a:pt x="41" y="46"/>
                </a:lnTo>
                <a:lnTo>
                  <a:pt x="0" y="62"/>
                </a:lnTo>
                <a:lnTo>
                  <a:pt x="0" y="44"/>
                </a:lnTo>
                <a:lnTo>
                  <a:pt x="57" y="2"/>
                </a:lnTo>
                <a:lnTo>
                  <a:pt x="106" y="0"/>
                </a:lnTo>
                <a:lnTo>
                  <a:pt x="129" y="44"/>
                </a:lnTo>
                <a:lnTo>
                  <a:pt x="193" y="53"/>
                </a:lnTo>
                <a:lnTo>
                  <a:pt x="215" y="74"/>
                </a:lnTo>
                <a:lnTo>
                  <a:pt x="169" y="128"/>
                </a:lnTo>
                <a:lnTo>
                  <a:pt x="169" y="157"/>
                </a:lnTo>
                <a:lnTo>
                  <a:pt x="221" y="130"/>
                </a:lnTo>
                <a:lnTo>
                  <a:pt x="215" y="116"/>
                </a:lnTo>
                <a:lnTo>
                  <a:pt x="277" y="108"/>
                </a:lnTo>
                <a:lnTo>
                  <a:pt x="281" y="119"/>
                </a:lnTo>
                <a:close/>
              </a:path>
            </a:pathLst>
          </a:custGeom>
          <a:solidFill>
            <a:srgbClr val="5F8F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65" name="Freeform 37"/>
          <p:cNvSpPr>
            <a:spLocks/>
          </p:cNvSpPr>
          <p:nvPr/>
        </p:nvSpPr>
        <p:spPr bwMode="auto">
          <a:xfrm>
            <a:off x="3776663" y="2759075"/>
            <a:ext cx="398462" cy="273050"/>
          </a:xfrm>
          <a:custGeom>
            <a:avLst/>
            <a:gdLst>
              <a:gd name="T0" fmla="*/ 540040699 w 294"/>
              <a:gd name="T1" fmla="*/ 305676372 h 176"/>
              <a:gd name="T2" fmla="*/ 424317305 w 294"/>
              <a:gd name="T3" fmla="*/ 329746661 h 176"/>
              <a:gd name="T4" fmla="*/ 437175158 w 294"/>
              <a:gd name="T5" fmla="*/ 373070077 h 176"/>
              <a:gd name="T6" fmla="*/ 325126018 w 294"/>
              <a:gd name="T7" fmla="*/ 423615355 h 176"/>
              <a:gd name="T8" fmla="*/ 325126018 w 294"/>
              <a:gd name="T9" fmla="*/ 373070077 h 176"/>
              <a:gd name="T10" fmla="*/ 325126018 w 294"/>
              <a:gd name="T11" fmla="*/ 399546618 h 176"/>
              <a:gd name="T12" fmla="*/ 325126018 w 294"/>
              <a:gd name="T13" fmla="*/ 322524798 h 176"/>
              <a:gd name="T14" fmla="*/ 301246759 w 294"/>
              <a:gd name="T15" fmla="*/ 296049808 h 176"/>
              <a:gd name="T16" fmla="*/ 301246759 w 294"/>
              <a:gd name="T17" fmla="*/ 240690472 h 176"/>
              <a:gd name="T18" fmla="*/ 301246759 w 294"/>
              <a:gd name="T19" fmla="*/ 211807678 h 176"/>
              <a:gd name="T20" fmla="*/ 229608984 w 294"/>
              <a:gd name="T21" fmla="*/ 240690472 h 176"/>
              <a:gd name="T22" fmla="*/ 203893276 w 294"/>
              <a:gd name="T23" fmla="*/ 399546618 h 176"/>
              <a:gd name="T24" fmla="*/ 159807658 w 294"/>
              <a:gd name="T25" fmla="*/ 399546618 h 176"/>
              <a:gd name="T26" fmla="*/ 159807658 w 294"/>
              <a:gd name="T27" fmla="*/ 211807678 h 176"/>
              <a:gd name="T28" fmla="*/ 203893276 w 294"/>
              <a:gd name="T29" fmla="*/ 137193662 h 176"/>
              <a:gd name="T30" fmla="*/ 159807658 w 294"/>
              <a:gd name="T31" fmla="*/ 137193662 h 176"/>
              <a:gd name="T32" fmla="*/ 134091950 w 294"/>
              <a:gd name="T33" fmla="*/ 110717121 h 176"/>
              <a:gd name="T34" fmla="*/ 102865540 w 294"/>
              <a:gd name="T35" fmla="*/ 142007720 h 176"/>
              <a:gd name="T36" fmla="*/ 75312029 w 294"/>
              <a:gd name="T37" fmla="*/ 117938983 h 176"/>
              <a:gd name="T38" fmla="*/ 0 w 294"/>
              <a:gd name="T39" fmla="*/ 161262399 h 176"/>
              <a:gd name="T40" fmla="*/ 0 w 294"/>
              <a:gd name="T41" fmla="*/ 110717121 h 176"/>
              <a:gd name="T42" fmla="*/ 110212692 w 294"/>
              <a:gd name="T43" fmla="*/ 0 h 176"/>
              <a:gd name="T44" fmla="*/ 203893276 w 294"/>
              <a:gd name="T45" fmla="*/ 0 h 176"/>
              <a:gd name="T46" fmla="*/ 249815344 w 294"/>
              <a:gd name="T47" fmla="*/ 110717121 h 176"/>
              <a:gd name="T48" fmla="*/ 369211636 w 294"/>
              <a:gd name="T49" fmla="*/ 137193662 h 176"/>
              <a:gd name="T50" fmla="*/ 411459451 w 294"/>
              <a:gd name="T51" fmla="*/ 187738941 h 176"/>
              <a:gd name="T52" fmla="*/ 325126018 w 294"/>
              <a:gd name="T53" fmla="*/ 322524798 h 176"/>
              <a:gd name="T54" fmla="*/ 325126018 w 294"/>
              <a:gd name="T55" fmla="*/ 399546618 h 176"/>
              <a:gd name="T56" fmla="*/ 424317305 w 294"/>
              <a:gd name="T57" fmla="*/ 329746661 h 176"/>
              <a:gd name="T58" fmla="*/ 411459451 w 294"/>
              <a:gd name="T59" fmla="*/ 296049808 h 176"/>
              <a:gd name="T60" fmla="*/ 529019294 w 294"/>
              <a:gd name="T61" fmla="*/ 271981071 h 176"/>
              <a:gd name="T62" fmla="*/ 540040699 w 294"/>
              <a:gd name="T63" fmla="*/ 305676372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94" h="176">
                <a:moveTo>
                  <a:pt x="294" y="127"/>
                </a:moveTo>
                <a:lnTo>
                  <a:pt x="231" y="137"/>
                </a:lnTo>
                <a:lnTo>
                  <a:pt x="238" y="155"/>
                </a:lnTo>
                <a:lnTo>
                  <a:pt x="177" y="176"/>
                </a:lnTo>
                <a:lnTo>
                  <a:pt x="177" y="155"/>
                </a:lnTo>
                <a:lnTo>
                  <a:pt x="177" y="166"/>
                </a:lnTo>
                <a:lnTo>
                  <a:pt x="177" y="134"/>
                </a:lnTo>
                <a:lnTo>
                  <a:pt x="164" y="123"/>
                </a:lnTo>
                <a:lnTo>
                  <a:pt x="164" y="100"/>
                </a:lnTo>
                <a:lnTo>
                  <a:pt x="164" y="88"/>
                </a:lnTo>
                <a:lnTo>
                  <a:pt x="125" y="100"/>
                </a:lnTo>
                <a:lnTo>
                  <a:pt x="111" y="166"/>
                </a:lnTo>
                <a:lnTo>
                  <a:pt x="87" y="166"/>
                </a:lnTo>
                <a:lnTo>
                  <a:pt x="87" y="88"/>
                </a:lnTo>
                <a:lnTo>
                  <a:pt x="111" y="57"/>
                </a:lnTo>
                <a:lnTo>
                  <a:pt x="87" y="57"/>
                </a:lnTo>
                <a:lnTo>
                  <a:pt x="73" y="46"/>
                </a:lnTo>
                <a:lnTo>
                  <a:pt x="56" y="59"/>
                </a:lnTo>
                <a:lnTo>
                  <a:pt x="41" y="49"/>
                </a:lnTo>
                <a:lnTo>
                  <a:pt x="0" y="67"/>
                </a:lnTo>
                <a:lnTo>
                  <a:pt x="0" y="46"/>
                </a:lnTo>
                <a:lnTo>
                  <a:pt x="60" y="0"/>
                </a:lnTo>
                <a:lnTo>
                  <a:pt x="111" y="0"/>
                </a:lnTo>
                <a:lnTo>
                  <a:pt x="136" y="46"/>
                </a:lnTo>
                <a:lnTo>
                  <a:pt x="201" y="57"/>
                </a:lnTo>
                <a:lnTo>
                  <a:pt x="224" y="78"/>
                </a:lnTo>
                <a:lnTo>
                  <a:pt x="177" y="134"/>
                </a:lnTo>
                <a:lnTo>
                  <a:pt x="177" y="166"/>
                </a:lnTo>
                <a:lnTo>
                  <a:pt x="231" y="137"/>
                </a:lnTo>
                <a:lnTo>
                  <a:pt x="224" y="123"/>
                </a:lnTo>
                <a:lnTo>
                  <a:pt x="288" y="113"/>
                </a:lnTo>
                <a:lnTo>
                  <a:pt x="294" y="127"/>
                </a:lnTo>
                <a:close/>
              </a:path>
            </a:pathLst>
          </a:custGeom>
          <a:solidFill>
            <a:srgbClr val="5F8F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66" name="Freeform 38"/>
          <p:cNvSpPr>
            <a:spLocks/>
          </p:cNvSpPr>
          <p:nvPr/>
        </p:nvSpPr>
        <p:spPr bwMode="auto">
          <a:xfrm>
            <a:off x="2176463" y="1951039"/>
            <a:ext cx="2616200" cy="3927475"/>
          </a:xfrm>
          <a:custGeom>
            <a:avLst/>
            <a:gdLst>
              <a:gd name="T0" fmla="*/ 2147483647 w 1931"/>
              <a:gd name="T1" fmla="*/ 2147483647 h 2535"/>
              <a:gd name="T2" fmla="*/ 2147483647 w 1931"/>
              <a:gd name="T3" fmla="*/ 2147483647 h 2535"/>
              <a:gd name="T4" fmla="*/ 2147483647 w 1931"/>
              <a:gd name="T5" fmla="*/ 2147483647 h 2535"/>
              <a:gd name="T6" fmla="*/ 2147483647 w 1931"/>
              <a:gd name="T7" fmla="*/ 2147483647 h 2535"/>
              <a:gd name="T8" fmla="*/ 2129292799 w 1931"/>
              <a:gd name="T9" fmla="*/ 2147483647 h 2535"/>
              <a:gd name="T10" fmla="*/ 2147483647 w 1931"/>
              <a:gd name="T11" fmla="*/ 2147483647 h 2535"/>
              <a:gd name="T12" fmla="*/ 2024663767 w 1931"/>
              <a:gd name="T13" fmla="*/ 2147483647 h 2535"/>
              <a:gd name="T14" fmla="*/ 1503354417 w 1931"/>
              <a:gd name="T15" fmla="*/ 2147483647 h 2535"/>
              <a:gd name="T16" fmla="*/ 1360177419 w 1931"/>
              <a:gd name="T17" fmla="*/ 2147483647 h 2535"/>
              <a:gd name="T18" fmla="*/ 1272069331 w 1931"/>
              <a:gd name="T19" fmla="*/ 2147483647 h 2535"/>
              <a:gd name="T20" fmla="*/ 1094015988 w 1931"/>
              <a:gd name="T21" fmla="*/ 2028278231 h 2535"/>
              <a:gd name="T22" fmla="*/ 969195745 w 1931"/>
              <a:gd name="T23" fmla="*/ 1219367114 h 2535"/>
              <a:gd name="T24" fmla="*/ 826018747 w 1931"/>
              <a:gd name="T25" fmla="*/ 787307681 h 2535"/>
              <a:gd name="T26" fmla="*/ 572706638 w 1931"/>
              <a:gd name="T27" fmla="*/ 688894608 h 2535"/>
              <a:gd name="T28" fmla="*/ 468077606 w 1931"/>
              <a:gd name="T29" fmla="*/ 609683557 h 2535"/>
              <a:gd name="T30" fmla="*/ 216599953 w 1931"/>
              <a:gd name="T31" fmla="*/ 892923448 h 2535"/>
              <a:gd name="T32" fmla="*/ 216599953 w 1931"/>
              <a:gd name="T33" fmla="*/ 748903637 h 2535"/>
              <a:gd name="T34" fmla="*/ 89943899 w 1931"/>
              <a:gd name="T35" fmla="*/ 626485713 h 2535"/>
              <a:gd name="T36" fmla="*/ 146847265 w 1931"/>
              <a:gd name="T37" fmla="*/ 504069339 h 2535"/>
              <a:gd name="T38" fmla="*/ 124820243 w 1931"/>
              <a:gd name="T39" fmla="*/ 403254851 h 2535"/>
              <a:gd name="T40" fmla="*/ 251476298 w 1931"/>
              <a:gd name="T41" fmla="*/ 302441913 h 2535"/>
              <a:gd name="T42" fmla="*/ 537830294 w 1931"/>
              <a:gd name="T43" fmla="*/ 0 h 2535"/>
              <a:gd name="T44" fmla="*/ 717718092 w 1931"/>
              <a:gd name="T45" fmla="*/ 96013207 h 2535"/>
              <a:gd name="T46" fmla="*/ 1094015988 w 1931"/>
              <a:gd name="T47" fmla="*/ 218429582 h 2535"/>
              <a:gd name="T48" fmla="*/ 1398725385 w 1931"/>
              <a:gd name="T49" fmla="*/ 139218531 h 2535"/>
              <a:gd name="T50" fmla="*/ 1666722626 w 1931"/>
              <a:gd name="T51" fmla="*/ 324043800 h 2535"/>
              <a:gd name="T52" fmla="*/ 1912691491 w 1931"/>
              <a:gd name="T53" fmla="*/ 324043800 h 2535"/>
              <a:gd name="T54" fmla="*/ 2002636745 w 1931"/>
              <a:gd name="T55" fmla="*/ 384052830 h 2535"/>
              <a:gd name="T56" fmla="*/ 2147483647 w 1931"/>
              <a:gd name="T57" fmla="*/ 324043800 h 2535"/>
              <a:gd name="T58" fmla="*/ 2147483647 w 1931"/>
              <a:gd name="T59" fmla="*/ 201627426 h 2535"/>
              <a:gd name="T60" fmla="*/ 2147483647 w 1931"/>
              <a:gd name="T61" fmla="*/ 345647237 h 2535"/>
              <a:gd name="T62" fmla="*/ 2147483647 w 1931"/>
              <a:gd name="T63" fmla="*/ 384052830 h 2535"/>
              <a:gd name="T64" fmla="*/ 2147483647 w 1931"/>
              <a:gd name="T65" fmla="*/ 561676953 h 2535"/>
              <a:gd name="T66" fmla="*/ 2147483647 w 1931"/>
              <a:gd name="T67" fmla="*/ 626485713 h 2535"/>
              <a:gd name="T68" fmla="*/ 2147483647 w 1931"/>
              <a:gd name="T69" fmla="*/ 1116152761 h 2535"/>
              <a:gd name="T70" fmla="*/ 2147483647 w 1931"/>
              <a:gd name="T71" fmla="*/ 1116152761 h 2535"/>
              <a:gd name="T72" fmla="*/ 2147483647 w 1931"/>
              <a:gd name="T73" fmla="*/ 808911117 h 2535"/>
              <a:gd name="T74" fmla="*/ 2147483647 w 1931"/>
              <a:gd name="T75" fmla="*/ 912125470 h 2535"/>
              <a:gd name="T76" fmla="*/ 2147483647 w 1931"/>
              <a:gd name="T77" fmla="*/ 1274574863 h 2535"/>
              <a:gd name="T78" fmla="*/ 2147483647 w 1931"/>
              <a:gd name="T79" fmla="*/ 1620222100 h 2535"/>
              <a:gd name="T80" fmla="*/ 2147483647 w 1931"/>
              <a:gd name="T81" fmla="*/ 1459400132 h 2535"/>
              <a:gd name="T82" fmla="*/ 2147483647 w 1931"/>
              <a:gd name="T83" fmla="*/ 1459400132 h 2535"/>
              <a:gd name="T84" fmla="*/ 2147483647 w 1931"/>
              <a:gd name="T85" fmla="*/ 1764241911 h 2535"/>
              <a:gd name="T86" fmla="*/ 2147483647 w 1931"/>
              <a:gd name="T87" fmla="*/ 1843452962 h 2535"/>
              <a:gd name="T88" fmla="*/ 2147483647 w 1931"/>
              <a:gd name="T89" fmla="*/ 1944267449 h 2535"/>
              <a:gd name="T90" fmla="*/ 2147483647 w 1931"/>
              <a:gd name="T91" fmla="*/ 2147483647 h 2535"/>
              <a:gd name="T92" fmla="*/ 2147483647 w 1931"/>
              <a:gd name="T93" fmla="*/ 2147483647 h 2535"/>
              <a:gd name="T94" fmla="*/ 1808062459 w 1931"/>
              <a:gd name="T95" fmla="*/ 2147483647 h 2535"/>
              <a:gd name="T96" fmla="*/ 1901677980 w 1931"/>
              <a:gd name="T97" fmla="*/ 2147483647 h 2535"/>
              <a:gd name="T98" fmla="*/ 2002636745 w 1931"/>
              <a:gd name="T99" fmla="*/ 2147483647 h 2535"/>
              <a:gd name="T100" fmla="*/ 2147483647 w 1931"/>
              <a:gd name="T101" fmla="*/ 2147483647 h 2535"/>
              <a:gd name="T102" fmla="*/ 2147483647 w 1931"/>
              <a:gd name="T103" fmla="*/ 2147483647 h 2535"/>
              <a:gd name="T104" fmla="*/ 2147483647 w 1931"/>
              <a:gd name="T105" fmla="*/ 2147483647 h 2535"/>
              <a:gd name="T106" fmla="*/ 2147483647 w 1931"/>
              <a:gd name="T107" fmla="*/ 2147483647 h 2535"/>
              <a:gd name="T108" fmla="*/ 2147483647 w 1931"/>
              <a:gd name="T109" fmla="*/ 2147483647 h 2535"/>
              <a:gd name="T110" fmla="*/ 2147483647 w 1931"/>
              <a:gd name="T111" fmla="*/ 2147483647 h 2535"/>
              <a:gd name="T112" fmla="*/ 2147483647 w 1931"/>
              <a:gd name="T113" fmla="*/ 2147483647 h 2535"/>
              <a:gd name="T114" fmla="*/ 2147483647 w 1931"/>
              <a:gd name="T115" fmla="*/ 2147483647 h 2535"/>
              <a:gd name="T116" fmla="*/ 2147483647 w 1931"/>
              <a:gd name="T117" fmla="*/ 2147483647 h 25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931" h="2535">
                <a:moveTo>
                  <a:pt x="1367" y="2535"/>
                </a:moveTo>
                <a:lnTo>
                  <a:pt x="1289" y="2510"/>
                </a:lnTo>
                <a:lnTo>
                  <a:pt x="1211" y="2441"/>
                </a:lnTo>
                <a:lnTo>
                  <a:pt x="1211" y="2333"/>
                </a:lnTo>
                <a:lnTo>
                  <a:pt x="1192" y="2316"/>
                </a:lnTo>
                <a:lnTo>
                  <a:pt x="1220" y="2289"/>
                </a:lnTo>
                <a:lnTo>
                  <a:pt x="1231" y="2289"/>
                </a:lnTo>
                <a:lnTo>
                  <a:pt x="1239" y="2247"/>
                </a:lnTo>
                <a:lnTo>
                  <a:pt x="1211" y="2240"/>
                </a:lnTo>
                <a:lnTo>
                  <a:pt x="1231" y="2147"/>
                </a:lnTo>
                <a:lnTo>
                  <a:pt x="1249" y="2147"/>
                </a:lnTo>
                <a:lnTo>
                  <a:pt x="1279" y="2071"/>
                </a:lnTo>
                <a:lnTo>
                  <a:pt x="1298" y="1799"/>
                </a:lnTo>
                <a:lnTo>
                  <a:pt x="1231" y="1764"/>
                </a:lnTo>
                <a:lnTo>
                  <a:pt x="1160" y="1563"/>
                </a:lnTo>
                <a:lnTo>
                  <a:pt x="1201" y="1545"/>
                </a:lnTo>
                <a:lnTo>
                  <a:pt x="1169" y="1528"/>
                </a:lnTo>
                <a:lnTo>
                  <a:pt x="1231" y="1434"/>
                </a:lnTo>
                <a:lnTo>
                  <a:pt x="1231" y="1370"/>
                </a:lnTo>
                <a:lnTo>
                  <a:pt x="1160" y="1360"/>
                </a:lnTo>
                <a:lnTo>
                  <a:pt x="1103" y="1284"/>
                </a:lnTo>
                <a:lnTo>
                  <a:pt x="997" y="1208"/>
                </a:lnTo>
                <a:lnTo>
                  <a:pt x="938" y="1208"/>
                </a:lnTo>
                <a:lnTo>
                  <a:pt x="819" y="1132"/>
                </a:lnTo>
                <a:lnTo>
                  <a:pt x="831" y="1107"/>
                </a:lnTo>
                <a:lnTo>
                  <a:pt x="781" y="1014"/>
                </a:lnTo>
                <a:lnTo>
                  <a:pt x="741" y="1014"/>
                </a:lnTo>
                <a:lnTo>
                  <a:pt x="762" y="1055"/>
                </a:lnTo>
                <a:lnTo>
                  <a:pt x="721" y="1055"/>
                </a:lnTo>
                <a:lnTo>
                  <a:pt x="693" y="979"/>
                </a:lnTo>
                <a:lnTo>
                  <a:pt x="685" y="972"/>
                </a:lnTo>
                <a:lnTo>
                  <a:pt x="636" y="861"/>
                </a:lnTo>
                <a:lnTo>
                  <a:pt x="596" y="845"/>
                </a:lnTo>
                <a:lnTo>
                  <a:pt x="556" y="725"/>
                </a:lnTo>
                <a:lnTo>
                  <a:pt x="587" y="566"/>
                </a:lnTo>
                <a:lnTo>
                  <a:pt x="528" y="508"/>
                </a:lnTo>
                <a:lnTo>
                  <a:pt x="565" y="480"/>
                </a:lnTo>
                <a:lnTo>
                  <a:pt x="498" y="345"/>
                </a:lnTo>
                <a:lnTo>
                  <a:pt x="450" y="328"/>
                </a:lnTo>
                <a:lnTo>
                  <a:pt x="429" y="312"/>
                </a:lnTo>
                <a:lnTo>
                  <a:pt x="312" y="269"/>
                </a:lnTo>
                <a:lnTo>
                  <a:pt x="312" y="287"/>
                </a:lnTo>
                <a:lnTo>
                  <a:pt x="243" y="294"/>
                </a:lnTo>
                <a:lnTo>
                  <a:pt x="272" y="261"/>
                </a:lnTo>
                <a:lnTo>
                  <a:pt x="255" y="254"/>
                </a:lnTo>
                <a:lnTo>
                  <a:pt x="206" y="294"/>
                </a:lnTo>
                <a:lnTo>
                  <a:pt x="215" y="312"/>
                </a:lnTo>
                <a:lnTo>
                  <a:pt x="118" y="372"/>
                </a:lnTo>
                <a:lnTo>
                  <a:pt x="0" y="380"/>
                </a:lnTo>
                <a:lnTo>
                  <a:pt x="0" y="372"/>
                </a:lnTo>
                <a:lnTo>
                  <a:pt x="118" y="312"/>
                </a:lnTo>
                <a:lnTo>
                  <a:pt x="68" y="305"/>
                </a:lnTo>
                <a:lnTo>
                  <a:pt x="68" y="269"/>
                </a:lnTo>
                <a:lnTo>
                  <a:pt x="49" y="261"/>
                </a:lnTo>
                <a:lnTo>
                  <a:pt x="28" y="210"/>
                </a:lnTo>
                <a:lnTo>
                  <a:pt x="68" y="201"/>
                </a:lnTo>
                <a:lnTo>
                  <a:pt x="80" y="210"/>
                </a:lnTo>
                <a:lnTo>
                  <a:pt x="86" y="194"/>
                </a:lnTo>
                <a:lnTo>
                  <a:pt x="137" y="176"/>
                </a:lnTo>
                <a:lnTo>
                  <a:pt x="68" y="168"/>
                </a:lnTo>
                <a:lnTo>
                  <a:pt x="68" y="126"/>
                </a:lnTo>
                <a:lnTo>
                  <a:pt x="127" y="118"/>
                </a:lnTo>
                <a:lnTo>
                  <a:pt x="137" y="126"/>
                </a:lnTo>
                <a:lnTo>
                  <a:pt x="157" y="126"/>
                </a:lnTo>
                <a:lnTo>
                  <a:pt x="127" y="68"/>
                </a:lnTo>
                <a:lnTo>
                  <a:pt x="293" y="0"/>
                </a:lnTo>
                <a:lnTo>
                  <a:pt x="301" y="17"/>
                </a:lnTo>
                <a:lnTo>
                  <a:pt x="372" y="25"/>
                </a:lnTo>
                <a:lnTo>
                  <a:pt x="391" y="40"/>
                </a:lnTo>
                <a:lnTo>
                  <a:pt x="420" y="33"/>
                </a:lnTo>
                <a:lnTo>
                  <a:pt x="587" y="111"/>
                </a:lnTo>
                <a:lnTo>
                  <a:pt x="596" y="91"/>
                </a:lnTo>
                <a:lnTo>
                  <a:pt x="712" y="58"/>
                </a:lnTo>
                <a:lnTo>
                  <a:pt x="712" y="75"/>
                </a:lnTo>
                <a:lnTo>
                  <a:pt x="762" y="58"/>
                </a:lnTo>
                <a:lnTo>
                  <a:pt x="781" y="75"/>
                </a:lnTo>
                <a:lnTo>
                  <a:pt x="897" y="111"/>
                </a:lnTo>
                <a:lnTo>
                  <a:pt x="908" y="135"/>
                </a:lnTo>
                <a:lnTo>
                  <a:pt x="985" y="151"/>
                </a:lnTo>
                <a:lnTo>
                  <a:pt x="997" y="126"/>
                </a:lnTo>
                <a:lnTo>
                  <a:pt x="1042" y="135"/>
                </a:lnTo>
                <a:lnTo>
                  <a:pt x="1063" y="151"/>
                </a:lnTo>
                <a:lnTo>
                  <a:pt x="1091" y="151"/>
                </a:lnTo>
                <a:lnTo>
                  <a:pt x="1091" y="160"/>
                </a:lnTo>
                <a:lnTo>
                  <a:pt x="1143" y="144"/>
                </a:lnTo>
                <a:lnTo>
                  <a:pt x="1169" y="111"/>
                </a:lnTo>
                <a:lnTo>
                  <a:pt x="1192" y="135"/>
                </a:lnTo>
                <a:lnTo>
                  <a:pt x="1182" y="160"/>
                </a:lnTo>
                <a:lnTo>
                  <a:pt x="1201" y="160"/>
                </a:lnTo>
                <a:lnTo>
                  <a:pt x="1220" y="84"/>
                </a:lnTo>
                <a:lnTo>
                  <a:pt x="1249" y="75"/>
                </a:lnTo>
                <a:lnTo>
                  <a:pt x="1268" y="160"/>
                </a:lnTo>
                <a:lnTo>
                  <a:pt x="1317" y="144"/>
                </a:lnTo>
                <a:lnTo>
                  <a:pt x="1326" y="176"/>
                </a:lnTo>
                <a:lnTo>
                  <a:pt x="1367" y="144"/>
                </a:lnTo>
                <a:lnTo>
                  <a:pt x="1417" y="160"/>
                </a:lnTo>
                <a:lnTo>
                  <a:pt x="1376" y="219"/>
                </a:lnTo>
                <a:lnTo>
                  <a:pt x="1346" y="219"/>
                </a:lnTo>
                <a:lnTo>
                  <a:pt x="1326" y="234"/>
                </a:lnTo>
                <a:lnTo>
                  <a:pt x="1317" y="219"/>
                </a:lnTo>
                <a:lnTo>
                  <a:pt x="1260" y="279"/>
                </a:lnTo>
                <a:lnTo>
                  <a:pt x="1231" y="261"/>
                </a:lnTo>
                <a:lnTo>
                  <a:pt x="1152" y="363"/>
                </a:lnTo>
                <a:lnTo>
                  <a:pt x="1169" y="421"/>
                </a:lnTo>
                <a:lnTo>
                  <a:pt x="1289" y="465"/>
                </a:lnTo>
                <a:lnTo>
                  <a:pt x="1317" y="531"/>
                </a:lnTo>
                <a:lnTo>
                  <a:pt x="1338" y="531"/>
                </a:lnTo>
                <a:lnTo>
                  <a:pt x="1346" y="465"/>
                </a:lnTo>
                <a:lnTo>
                  <a:pt x="1367" y="465"/>
                </a:lnTo>
                <a:lnTo>
                  <a:pt x="1455" y="305"/>
                </a:lnTo>
                <a:lnTo>
                  <a:pt x="1541" y="337"/>
                </a:lnTo>
                <a:lnTo>
                  <a:pt x="1533" y="398"/>
                </a:lnTo>
                <a:lnTo>
                  <a:pt x="1561" y="421"/>
                </a:lnTo>
                <a:lnTo>
                  <a:pt x="1611" y="380"/>
                </a:lnTo>
                <a:lnTo>
                  <a:pt x="1629" y="430"/>
                </a:lnTo>
                <a:lnTo>
                  <a:pt x="1679" y="522"/>
                </a:lnTo>
                <a:lnTo>
                  <a:pt x="1707" y="531"/>
                </a:lnTo>
                <a:lnTo>
                  <a:pt x="1719" y="617"/>
                </a:lnTo>
                <a:lnTo>
                  <a:pt x="1736" y="617"/>
                </a:lnTo>
                <a:lnTo>
                  <a:pt x="1736" y="675"/>
                </a:lnTo>
                <a:lnTo>
                  <a:pt x="1640" y="649"/>
                </a:lnTo>
                <a:lnTo>
                  <a:pt x="1719" y="566"/>
                </a:lnTo>
                <a:lnTo>
                  <a:pt x="1640" y="608"/>
                </a:lnTo>
                <a:lnTo>
                  <a:pt x="1533" y="591"/>
                </a:lnTo>
                <a:lnTo>
                  <a:pt x="1522" y="617"/>
                </a:lnTo>
                <a:lnTo>
                  <a:pt x="1570" y="608"/>
                </a:lnTo>
                <a:lnTo>
                  <a:pt x="1561" y="675"/>
                </a:lnTo>
                <a:lnTo>
                  <a:pt x="1598" y="702"/>
                </a:lnTo>
                <a:lnTo>
                  <a:pt x="1552" y="735"/>
                </a:lnTo>
                <a:lnTo>
                  <a:pt x="1533" y="710"/>
                </a:lnTo>
                <a:lnTo>
                  <a:pt x="1446" y="725"/>
                </a:lnTo>
                <a:lnTo>
                  <a:pt x="1427" y="768"/>
                </a:lnTo>
                <a:lnTo>
                  <a:pt x="1376" y="768"/>
                </a:lnTo>
                <a:lnTo>
                  <a:pt x="1367" y="817"/>
                </a:lnTo>
                <a:lnTo>
                  <a:pt x="1338" y="810"/>
                </a:lnTo>
                <a:lnTo>
                  <a:pt x="1346" y="870"/>
                </a:lnTo>
                <a:lnTo>
                  <a:pt x="1239" y="954"/>
                </a:lnTo>
                <a:lnTo>
                  <a:pt x="1260" y="1022"/>
                </a:lnTo>
                <a:lnTo>
                  <a:pt x="1231" y="1040"/>
                </a:lnTo>
                <a:lnTo>
                  <a:pt x="1201" y="996"/>
                </a:lnTo>
                <a:lnTo>
                  <a:pt x="1201" y="979"/>
                </a:lnTo>
                <a:lnTo>
                  <a:pt x="1103" y="954"/>
                </a:lnTo>
                <a:lnTo>
                  <a:pt x="1091" y="979"/>
                </a:lnTo>
                <a:lnTo>
                  <a:pt x="985" y="972"/>
                </a:lnTo>
                <a:lnTo>
                  <a:pt x="957" y="1082"/>
                </a:lnTo>
                <a:lnTo>
                  <a:pt x="997" y="1147"/>
                </a:lnTo>
                <a:lnTo>
                  <a:pt x="1036" y="1147"/>
                </a:lnTo>
                <a:lnTo>
                  <a:pt x="1111" y="1122"/>
                </a:lnTo>
                <a:lnTo>
                  <a:pt x="1123" y="1132"/>
                </a:lnTo>
                <a:lnTo>
                  <a:pt x="1091" y="1208"/>
                </a:lnTo>
                <a:lnTo>
                  <a:pt x="1182" y="1215"/>
                </a:lnTo>
                <a:lnTo>
                  <a:pt x="1182" y="1336"/>
                </a:lnTo>
                <a:lnTo>
                  <a:pt x="1249" y="1336"/>
                </a:lnTo>
                <a:lnTo>
                  <a:pt x="1355" y="1293"/>
                </a:lnTo>
                <a:lnTo>
                  <a:pt x="1493" y="1336"/>
                </a:lnTo>
                <a:lnTo>
                  <a:pt x="1589" y="1410"/>
                </a:lnTo>
                <a:lnTo>
                  <a:pt x="1629" y="1420"/>
                </a:lnTo>
                <a:lnTo>
                  <a:pt x="1688" y="1462"/>
                </a:lnTo>
                <a:lnTo>
                  <a:pt x="1670" y="1538"/>
                </a:lnTo>
                <a:lnTo>
                  <a:pt x="1824" y="1563"/>
                </a:lnTo>
                <a:lnTo>
                  <a:pt x="1931" y="1647"/>
                </a:lnTo>
                <a:lnTo>
                  <a:pt x="1777" y="1935"/>
                </a:lnTo>
                <a:lnTo>
                  <a:pt x="1747" y="1926"/>
                </a:lnTo>
                <a:lnTo>
                  <a:pt x="1670" y="1979"/>
                </a:lnTo>
                <a:lnTo>
                  <a:pt x="1679" y="2011"/>
                </a:lnTo>
                <a:lnTo>
                  <a:pt x="1561" y="2129"/>
                </a:lnTo>
                <a:lnTo>
                  <a:pt x="1504" y="2112"/>
                </a:lnTo>
                <a:lnTo>
                  <a:pt x="1522" y="2164"/>
                </a:lnTo>
                <a:lnTo>
                  <a:pt x="1493" y="2205"/>
                </a:lnTo>
                <a:lnTo>
                  <a:pt x="1455" y="2197"/>
                </a:lnTo>
                <a:lnTo>
                  <a:pt x="1427" y="2240"/>
                </a:lnTo>
                <a:lnTo>
                  <a:pt x="1394" y="2240"/>
                </a:lnTo>
                <a:lnTo>
                  <a:pt x="1367" y="2323"/>
                </a:lnTo>
                <a:lnTo>
                  <a:pt x="1326" y="2333"/>
                </a:lnTo>
                <a:lnTo>
                  <a:pt x="1367" y="2358"/>
                </a:lnTo>
                <a:lnTo>
                  <a:pt x="1306" y="2424"/>
                </a:lnTo>
                <a:lnTo>
                  <a:pt x="1367" y="2535"/>
                </a:lnTo>
                <a:close/>
              </a:path>
            </a:pathLst>
          </a:custGeom>
          <a:solidFill>
            <a:srgbClr val="5F8F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67" name="Freeform 39"/>
          <p:cNvSpPr>
            <a:spLocks/>
          </p:cNvSpPr>
          <p:nvPr/>
        </p:nvSpPr>
        <p:spPr bwMode="auto">
          <a:xfrm>
            <a:off x="2179639" y="1946275"/>
            <a:ext cx="2630487" cy="3949700"/>
          </a:xfrm>
          <a:custGeom>
            <a:avLst/>
            <a:gdLst>
              <a:gd name="T0" fmla="*/ 2147483647 w 1942"/>
              <a:gd name="T1" fmla="*/ 2147483647 h 2549"/>
              <a:gd name="T2" fmla="*/ 2147483647 w 1942"/>
              <a:gd name="T3" fmla="*/ 2147483647 h 2549"/>
              <a:gd name="T4" fmla="*/ 2147483647 w 1942"/>
              <a:gd name="T5" fmla="*/ 2147483647 h 2549"/>
              <a:gd name="T6" fmla="*/ 2147483647 w 1942"/>
              <a:gd name="T7" fmla="*/ 2147483647 h 2549"/>
              <a:gd name="T8" fmla="*/ 2141137856 w 1942"/>
              <a:gd name="T9" fmla="*/ 2147483647 h 2549"/>
              <a:gd name="T10" fmla="*/ 2147483647 w 1942"/>
              <a:gd name="T11" fmla="*/ 2147483647 h 2549"/>
              <a:gd name="T12" fmla="*/ 2032888304 w 1942"/>
              <a:gd name="T13" fmla="*/ 2147483647 h 2549"/>
              <a:gd name="T14" fmla="*/ 1511822963 w 1942"/>
              <a:gd name="T15" fmla="*/ 2147483647 h 2549"/>
              <a:gd name="T16" fmla="*/ 1365043956 w 1942"/>
              <a:gd name="T17" fmla="*/ 2147483647 h 2549"/>
              <a:gd name="T18" fmla="*/ 1278812203 w 1942"/>
              <a:gd name="T19" fmla="*/ 2147483647 h 2549"/>
              <a:gd name="T20" fmla="*/ 1099007174 w 1942"/>
              <a:gd name="T21" fmla="*/ 2040832768 h 2549"/>
              <a:gd name="T22" fmla="*/ 974245966 w 1942"/>
              <a:gd name="T23" fmla="*/ 1226900161 h 2549"/>
              <a:gd name="T24" fmla="*/ 825631578 w 1942"/>
              <a:gd name="T25" fmla="*/ 794724886 h 2549"/>
              <a:gd name="T26" fmla="*/ 572438400 w 1942"/>
              <a:gd name="T27" fmla="*/ 698684730 h 2549"/>
              <a:gd name="T28" fmla="*/ 464188848 w 1942"/>
              <a:gd name="T29" fmla="*/ 612249985 h 2549"/>
              <a:gd name="T30" fmla="*/ 212829696 w 1942"/>
              <a:gd name="T31" fmla="*/ 900367352 h 2549"/>
              <a:gd name="T32" fmla="*/ 212829696 w 1942"/>
              <a:gd name="T33" fmla="*/ 761111374 h 2549"/>
              <a:gd name="T34" fmla="*/ 89902515 w 1942"/>
              <a:gd name="T35" fmla="*/ 638661377 h 2549"/>
              <a:gd name="T36" fmla="*/ 143109600 w 1942"/>
              <a:gd name="T37" fmla="*/ 511409449 h 2549"/>
              <a:gd name="T38" fmla="*/ 126596589 w 1942"/>
              <a:gd name="T39" fmla="*/ 408167173 h 2549"/>
              <a:gd name="T40" fmla="*/ 251359152 w 1942"/>
              <a:gd name="T41" fmla="*/ 309726828 h 2549"/>
              <a:gd name="T42" fmla="*/ 539412378 w 1942"/>
              <a:gd name="T43" fmla="*/ 0 h 2549"/>
              <a:gd name="T44" fmla="*/ 722886814 w 1942"/>
              <a:gd name="T45" fmla="*/ 103242276 h 2549"/>
              <a:gd name="T46" fmla="*/ 1099007174 w 1942"/>
              <a:gd name="T47" fmla="*/ 225692273 h 2549"/>
              <a:gd name="T48" fmla="*/ 1401739385 w 1942"/>
              <a:gd name="T49" fmla="*/ 144059458 h 2549"/>
              <a:gd name="T50" fmla="*/ 1671445574 w 1942"/>
              <a:gd name="T51" fmla="*/ 328934549 h 2549"/>
              <a:gd name="T52" fmla="*/ 1924638752 w 1942"/>
              <a:gd name="T53" fmla="*/ 328934549 h 2549"/>
              <a:gd name="T54" fmla="*/ 2016376647 w 1942"/>
              <a:gd name="T55" fmla="*/ 388959452 h 2549"/>
              <a:gd name="T56" fmla="*/ 2147483647 w 1942"/>
              <a:gd name="T57" fmla="*/ 328934549 h 2549"/>
              <a:gd name="T58" fmla="*/ 2147483647 w 1942"/>
              <a:gd name="T59" fmla="*/ 206484552 h 2549"/>
              <a:gd name="T60" fmla="*/ 2147483647 w 1942"/>
              <a:gd name="T61" fmla="*/ 350542460 h 2549"/>
              <a:gd name="T62" fmla="*/ 2147483647 w 1942"/>
              <a:gd name="T63" fmla="*/ 388959452 h 2549"/>
              <a:gd name="T64" fmla="*/ 2147483647 w 1942"/>
              <a:gd name="T65" fmla="*/ 571432803 h 2549"/>
              <a:gd name="T66" fmla="*/ 2147483647 w 1942"/>
              <a:gd name="T67" fmla="*/ 638661377 h 2549"/>
              <a:gd name="T68" fmla="*/ 2147483647 w 1942"/>
              <a:gd name="T69" fmla="*/ 1123657885 h 2549"/>
              <a:gd name="T70" fmla="*/ 2147483647 w 1942"/>
              <a:gd name="T71" fmla="*/ 1123657885 h 2549"/>
              <a:gd name="T72" fmla="*/ 2147483647 w 1942"/>
              <a:gd name="T73" fmla="*/ 818734537 h 2549"/>
              <a:gd name="T74" fmla="*/ 2147483647 w 1942"/>
              <a:gd name="T75" fmla="*/ 917174883 h 2549"/>
              <a:gd name="T76" fmla="*/ 2147483647 w 1942"/>
              <a:gd name="T77" fmla="*/ 1286925064 h 2549"/>
              <a:gd name="T78" fmla="*/ 2147483647 w 1942"/>
              <a:gd name="T79" fmla="*/ 1635067334 h 2549"/>
              <a:gd name="T80" fmla="*/ 2147483647 w 1942"/>
              <a:gd name="T81" fmla="*/ 1469399965 h 2549"/>
              <a:gd name="T82" fmla="*/ 2147483647 w 1942"/>
              <a:gd name="T83" fmla="*/ 1469399965 h 2549"/>
              <a:gd name="T84" fmla="*/ 2147483647 w 1942"/>
              <a:gd name="T85" fmla="*/ 1774324862 h 2549"/>
              <a:gd name="T86" fmla="*/ 2147483647 w 1942"/>
              <a:gd name="T87" fmla="*/ 1858357867 h 2549"/>
              <a:gd name="T88" fmla="*/ 2147483647 w 1942"/>
              <a:gd name="T89" fmla="*/ 1959199953 h 2549"/>
              <a:gd name="T90" fmla="*/ 2147483647 w 1942"/>
              <a:gd name="T91" fmla="*/ 2147483647 h 2549"/>
              <a:gd name="T92" fmla="*/ 2147483647 w 1942"/>
              <a:gd name="T93" fmla="*/ 2147483647 h 2549"/>
              <a:gd name="T94" fmla="*/ 1816389200 w 1942"/>
              <a:gd name="T95" fmla="*/ 2147483647 h 2549"/>
              <a:gd name="T96" fmla="*/ 1908127096 w 1942"/>
              <a:gd name="T97" fmla="*/ 2147483647 h 2549"/>
              <a:gd name="T98" fmla="*/ 2016376647 w 1942"/>
              <a:gd name="T99" fmla="*/ 2147483647 h 2549"/>
              <a:gd name="T100" fmla="*/ 2147483647 w 1942"/>
              <a:gd name="T101" fmla="*/ 2147483647 h 2549"/>
              <a:gd name="T102" fmla="*/ 2147483647 w 1942"/>
              <a:gd name="T103" fmla="*/ 2147483647 h 2549"/>
              <a:gd name="T104" fmla="*/ 2147483647 w 1942"/>
              <a:gd name="T105" fmla="*/ 2147483647 h 2549"/>
              <a:gd name="T106" fmla="*/ 2147483647 w 1942"/>
              <a:gd name="T107" fmla="*/ 2147483647 h 2549"/>
              <a:gd name="T108" fmla="*/ 2147483647 w 1942"/>
              <a:gd name="T109" fmla="*/ 2147483647 h 2549"/>
              <a:gd name="T110" fmla="*/ 2147483647 w 1942"/>
              <a:gd name="T111" fmla="*/ 2147483647 h 2549"/>
              <a:gd name="T112" fmla="*/ 2147483647 w 1942"/>
              <a:gd name="T113" fmla="*/ 2147483647 h 2549"/>
              <a:gd name="T114" fmla="*/ 2147483647 w 1942"/>
              <a:gd name="T115" fmla="*/ 2147483647 h 2549"/>
              <a:gd name="T116" fmla="*/ 2147483647 w 1942"/>
              <a:gd name="T117" fmla="*/ 2147483647 h 254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942" h="2549">
                <a:moveTo>
                  <a:pt x="1373" y="2549"/>
                </a:moveTo>
                <a:lnTo>
                  <a:pt x="1293" y="2524"/>
                </a:lnTo>
                <a:lnTo>
                  <a:pt x="1217" y="2456"/>
                </a:lnTo>
                <a:lnTo>
                  <a:pt x="1217" y="2345"/>
                </a:lnTo>
                <a:lnTo>
                  <a:pt x="1196" y="2328"/>
                </a:lnTo>
                <a:lnTo>
                  <a:pt x="1227" y="2302"/>
                </a:lnTo>
                <a:lnTo>
                  <a:pt x="1236" y="2302"/>
                </a:lnTo>
                <a:lnTo>
                  <a:pt x="1245" y="2259"/>
                </a:lnTo>
                <a:lnTo>
                  <a:pt x="1217" y="2251"/>
                </a:lnTo>
                <a:lnTo>
                  <a:pt x="1236" y="2157"/>
                </a:lnTo>
                <a:lnTo>
                  <a:pt x="1256" y="2157"/>
                </a:lnTo>
                <a:lnTo>
                  <a:pt x="1285" y="2082"/>
                </a:lnTo>
                <a:lnTo>
                  <a:pt x="1305" y="1811"/>
                </a:lnTo>
                <a:lnTo>
                  <a:pt x="1236" y="1776"/>
                </a:lnTo>
                <a:lnTo>
                  <a:pt x="1167" y="1573"/>
                </a:lnTo>
                <a:lnTo>
                  <a:pt x="1206" y="1556"/>
                </a:lnTo>
                <a:lnTo>
                  <a:pt x="1175" y="1538"/>
                </a:lnTo>
                <a:lnTo>
                  <a:pt x="1236" y="1444"/>
                </a:lnTo>
                <a:lnTo>
                  <a:pt x="1236" y="1377"/>
                </a:lnTo>
                <a:lnTo>
                  <a:pt x="1167" y="1368"/>
                </a:lnTo>
                <a:lnTo>
                  <a:pt x="1108" y="1292"/>
                </a:lnTo>
                <a:lnTo>
                  <a:pt x="1001" y="1217"/>
                </a:lnTo>
                <a:lnTo>
                  <a:pt x="939" y="1217"/>
                </a:lnTo>
                <a:lnTo>
                  <a:pt x="824" y="1138"/>
                </a:lnTo>
                <a:lnTo>
                  <a:pt x="835" y="1113"/>
                </a:lnTo>
                <a:lnTo>
                  <a:pt x="783" y="1020"/>
                </a:lnTo>
                <a:lnTo>
                  <a:pt x="744" y="1020"/>
                </a:lnTo>
                <a:lnTo>
                  <a:pt x="764" y="1062"/>
                </a:lnTo>
                <a:lnTo>
                  <a:pt x="727" y="1062"/>
                </a:lnTo>
                <a:lnTo>
                  <a:pt x="697" y="987"/>
                </a:lnTo>
                <a:lnTo>
                  <a:pt x="686" y="976"/>
                </a:lnTo>
                <a:lnTo>
                  <a:pt x="639" y="867"/>
                </a:lnTo>
                <a:lnTo>
                  <a:pt x="599" y="850"/>
                </a:lnTo>
                <a:lnTo>
                  <a:pt x="558" y="731"/>
                </a:lnTo>
                <a:lnTo>
                  <a:pt x="589" y="572"/>
                </a:lnTo>
                <a:lnTo>
                  <a:pt x="531" y="511"/>
                </a:lnTo>
                <a:lnTo>
                  <a:pt x="568" y="486"/>
                </a:lnTo>
                <a:lnTo>
                  <a:pt x="502" y="349"/>
                </a:lnTo>
                <a:lnTo>
                  <a:pt x="450" y="331"/>
                </a:lnTo>
                <a:lnTo>
                  <a:pt x="431" y="317"/>
                </a:lnTo>
                <a:lnTo>
                  <a:pt x="312" y="273"/>
                </a:lnTo>
                <a:lnTo>
                  <a:pt x="312" y="291"/>
                </a:lnTo>
                <a:lnTo>
                  <a:pt x="244" y="299"/>
                </a:lnTo>
                <a:lnTo>
                  <a:pt x="274" y="266"/>
                </a:lnTo>
                <a:lnTo>
                  <a:pt x="253" y="255"/>
                </a:lnTo>
                <a:lnTo>
                  <a:pt x="207" y="299"/>
                </a:lnTo>
                <a:lnTo>
                  <a:pt x="216" y="317"/>
                </a:lnTo>
                <a:lnTo>
                  <a:pt x="116" y="375"/>
                </a:lnTo>
                <a:lnTo>
                  <a:pt x="0" y="382"/>
                </a:lnTo>
                <a:lnTo>
                  <a:pt x="0" y="375"/>
                </a:lnTo>
                <a:lnTo>
                  <a:pt x="116" y="317"/>
                </a:lnTo>
                <a:lnTo>
                  <a:pt x="69" y="306"/>
                </a:lnTo>
                <a:lnTo>
                  <a:pt x="69" y="273"/>
                </a:lnTo>
                <a:lnTo>
                  <a:pt x="49" y="266"/>
                </a:lnTo>
                <a:lnTo>
                  <a:pt x="29" y="213"/>
                </a:lnTo>
                <a:lnTo>
                  <a:pt x="69" y="205"/>
                </a:lnTo>
                <a:lnTo>
                  <a:pt x="78" y="213"/>
                </a:lnTo>
                <a:lnTo>
                  <a:pt x="87" y="197"/>
                </a:lnTo>
                <a:lnTo>
                  <a:pt x="137" y="180"/>
                </a:lnTo>
                <a:lnTo>
                  <a:pt x="69" y="170"/>
                </a:lnTo>
                <a:lnTo>
                  <a:pt x="69" y="129"/>
                </a:lnTo>
                <a:lnTo>
                  <a:pt x="128" y="120"/>
                </a:lnTo>
                <a:lnTo>
                  <a:pt x="137" y="129"/>
                </a:lnTo>
                <a:lnTo>
                  <a:pt x="158" y="129"/>
                </a:lnTo>
                <a:lnTo>
                  <a:pt x="128" y="69"/>
                </a:lnTo>
                <a:lnTo>
                  <a:pt x="294" y="0"/>
                </a:lnTo>
                <a:lnTo>
                  <a:pt x="302" y="18"/>
                </a:lnTo>
                <a:lnTo>
                  <a:pt x="373" y="28"/>
                </a:lnTo>
                <a:lnTo>
                  <a:pt x="394" y="43"/>
                </a:lnTo>
                <a:lnTo>
                  <a:pt x="423" y="34"/>
                </a:lnTo>
                <a:lnTo>
                  <a:pt x="589" y="111"/>
                </a:lnTo>
                <a:lnTo>
                  <a:pt x="599" y="94"/>
                </a:lnTo>
                <a:lnTo>
                  <a:pt x="714" y="60"/>
                </a:lnTo>
                <a:lnTo>
                  <a:pt x="714" y="78"/>
                </a:lnTo>
                <a:lnTo>
                  <a:pt x="764" y="60"/>
                </a:lnTo>
                <a:lnTo>
                  <a:pt x="783" y="78"/>
                </a:lnTo>
                <a:lnTo>
                  <a:pt x="901" y="111"/>
                </a:lnTo>
                <a:lnTo>
                  <a:pt x="911" y="137"/>
                </a:lnTo>
                <a:lnTo>
                  <a:pt x="990" y="155"/>
                </a:lnTo>
                <a:lnTo>
                  <a:pt x="1001" y="129"/>
                </a:lnTo>
                <a:lnTo>
                  <a:pt x="1049" y="137"/>
                </a:lnTo>
                <a:lnTo>
                  <a:pt x="1069" y="155"/>
                </a:lnTo>
                <a:lnTo>
                  <a:pt x="1099" y="155"/>
                </a:lnTo>
                <a:lnTo>
                  <a:pt x="1099" y="162"/>
                </a:lnTo>
                <a:lnTo>
                  <a:pt x="1147" y="146"/>
                </a:lnTo>
                <a:lnTo>
                  <a:pt x="1175" y="111"/>
                </a:lnTo>
                <a:lnTo>
                  <a:pt x="1196" y="137"/>
                </a:lnTo>
                <a:lnTo>
                  <a:pt x="1184" y="162"/>
                </a:lnTo>
                <a:lnTo>
                  <a:pt x="1206" y="162"/>
                </a:lnTo>
                <a:lnTo>
                  <a:pt x="1227" y="86"/>
                </a:lnTo>
                <a:lnTo>
                  <a:pt x="1256" y="78"/>
                </a:lnTo>
                <a:lnTo>
                  <a:pt x="1276" y="162"/>
                </a:lnTo>
                <a:lnTo>
                  <a:pt x="1323" y="146"/>
                </a:lnTo>
                <a:lnTo>
                  <a:pt x="1335" y="180"/>
                </a:lnTo>
                <a:lnTo>
                  <a:pt x="1373" y="146"/>
                </a:lnTo>
                <a:lnTo>
                  <a:pt x="1422" y="162"/>
                </a:lnTo>
                <a:lnTo>
                  <a:pt x="1383" y="222"/>
                </a:lnTo>
                <a:lnTo>
                  <a:pt x="1354" y="222"/>
                </a:lnTo>
                <a:lnTo>
                  <a:pt x="1335" y="238"/>
                </a:lnTo>
                <a:lnTo>
                  <a:pt x="1323" y="222"/>
                </a:lnTo>
                <a:lnTo>
                  <a:pt x="1267" y="281"/>
                </a:lnTo>
                <a:lnTo>
                  <a:pt x="1236" y="266"/>
                </a:lnTo>
                <a:lnTo>
                  <a:pt x="1156" y="366"/>
                </a:lnTo>
                <a:lnTo>
                  <a:pt x="1175" y="426"/>
                </a:lnTo>
                <a:lnTo>
                  <a:pt x="1293" y="468"/>
                </a:lnTo>
                <a:lnTo>
                  <a:pt x="1323" y="536"/>
                </a:lnTo>
                <a:lnTo>
                  <a:pt x="1343" y="536"/>
                </a:lnTo>
                <a:lnTo>
                  <a:pt x="1354" y="468"/>
                </a:lnTo>
                <a:lnTo>
                  <a:pt x="1373" y="468"/>
                </a:lnTo>
                <a:lnTo>
                  <a:pt x="1461" y="306"/>
                </a:lnTo>
                <a:lnTo>
                  <a:pt x="1551" y="341"/>
                </a:lnTo>
                <a:lnTo>
                  <a:pt x="1538" y="400"/>
                </a:lnTo>
                <a:lnTo>
                  <a:pt x="1569" y="426"/>
                </a:lnTo>
                <a:lnTo>
                  <a:pt x="1617" y="382"/>
                </a:lnTo>
                <a:lnTo>
                  <a:pt x="1637" y="433"/>
                </a:lnTo>
                <a:lnTo>
                  <a:pt x="1689" y="528"/>
                </a:lnTo>
                <a:lnTo>
                  <a:pt x="1717" y="536"/>
                </a:lnTo>
                <a:lnTo>
                  <a:pt x="1726" y="621"/>
                </a:lnTo>
                <a:lnTo>
                  <a:pt x="1746" y="621"/>
                </a:lnTo>
                <a:lnTo>
                  <a:pt x="1746" y="681"/>
                </a:lnTo>
                <a:lnTo>
                  <a:pt x="1648" y="656"/>
                </a:lnTo>
                <a:lnTo>
                  <a:pt x="1726" y="572"/>
                </a:lnTo>
                <a:lnTo>
                  <a:pt x="1648" y="612"/>
                </a:lnTo>
                <a:lnTo>
                  <a:pt x="1538" y="595"/>
                </a:lnTo>
                <a:lnTo>
                  <a:pt x="1530" y="621"/>
                </a:lnTo>
                <a:lnTo>
                  <a:pt x="1579" y="612"/>
                </a:lnTo>
                <a:lnTo>
                  <a:pt x="1569" y="681"/>
                </a:lnTo>
                <a:lnTo>
                  <a:pt x="1609" y="706"/>
                </a:lnTo>
                <a:lnTo>
                  <a:pt x="1560" y="739"/>
                </a:lnTo>
                <a:lnTo>
                  <a:pt x="1538" y="714"/>
                </a:lnTo>
                <a:lnTo>
                  <a:pt x="1451" y="731"/>
                </a:lnTo>
                <a:lnTo>
                  <a:pt x="1432" y="774"/>
                </a:lnTo>
                <a:lnTo>
                  <a:pt x="1383" y="774"/>
                </a:lnTo>
                <a:lnTo>
                  <a:pt x="1373" y="825"/>
                </a:lnTo>
                <a:lnTo>
                  <a:pt x="1343" y="816"/>
                </a:lnTo>
                <a:lnTo>
                  <a:pt x="1354" y="876"/>
                </a:lnTo>
                <a:lnTo>
                  <a:pt x="1245" y="962"/>
                </a:lnTo>
                <a:lnTo>
                  <a:pt x="1267" y="1029"/>
                </a:lnTo>
                <a:lnTo>
                  <a:pt x="1236" y="1045"/>
                </a:lnTo>
                <a:lnTo>
                  <a:pt x="1206" y="1002"/>
                </a:lnTo>
                <a:lnTo>
                  <a:pt x="1206" y="987"/>
                </a:lnTo>
                <a:lnTo>
                  <a:pt x="1108" y="962"/>
                </a:lnTo>
                <a:lnTo>
                  <a:pt x="1099" y="987"/>
                </a:lnTo>
                <a:lnTo>
                  <a:pt x="990" y="976"/>
                </a:lnTo>
                <a:lnTo>
                  <a:pt x="960" y="1088"/>
                </a:lnTo>
                <a:lnTo>
                  <a:pt x="1001" y="1156"/>
                </a:lnTo>
                <a:lnTo>
                  <a:pt x="1040" y="1156"/>
                </a:lnTo>
                <a:lnTo>
                  <a:pt x="1118" y="1131"/>
                </a:lnTo>
                <a:lnTo>
                  <a:pt x="1127" y="1138"/>
                </a:lnTo>
                <a:lnTo>
                  <a:pt x="1099" y="1217"/>
                </a:lnTo>
                <a:lnTo>
                  <a:pt x="1184" y="1224"/>
                </a:lnTo>
                <a:lnTo>
                  <a:pt x="1184" y="1343"/>
                </a:lnTo>
                <a:lnTo>
                  <a:pt x="1256" y="1343"/>
                </a:lnTo>
                <a:lnTo>
                  <a:pt x="1363" y="1300"/>
                </a:lnTo>
                <a:lnTo>
                  <a:pt x="1501" y="1343"/>
                </a:lnTo>
                <a:lnTo>
                  <a:pt x="1599" y="1419"/>
                </a:lnTo>
                <a:lnTo>
                  <a:pt x="1637" y="1426"/>
                </a:lnTo>
                <a:lnTo>
                  <a:pt x="1698" y="1470"/>
                </a:lnTo>
                <a:lnTo>
                  <a:pt x="1676" y="1546"/>
                </a:lnTo>
                <a:lnTo>
                  <a:pt x="1834" y="1573"/>
                </a:lnTo>
                <a:lnTo>
                  <a:pt x="1942" y="1657"/>
                </a:lnTo>
                <a:lnTo>
                  <a:pt x="1783" y="1945"/>
                </a:lnTo>
                <a:lnTo>
                  <a:pt x="1755" y="1937"/>
                </a:lnTo>
                <a:lnTo>
                  <a:pt x="1676" y="1988"/>
                </a:lnTo>
                <a:lnTo>
                  <a:pt x="1689" y="2023"/>
                </a:lnTo>
                <a:lnTo>
                  <a:pt x="1569" y="2142"/>
                </a:lnTo>
                <a:lnTo>
                  <a:pt x="1510" y="2124"/>
                </a:lnTo>
                <a:lnTo>
                  <a:pt x="1530" y="2175"/>
                </a:lnTo>
                <a:lnTo>
                  <a:pt x="1501" y="2217"/>
                </a:lnTo>
                <a:lnTo>
                  <a:pt x="1461" y="2208"/>
                </a:lnTo>
                <a:lnTo>
                  <a:pt x="1432" y="2251"/>
                </a:lnTo>
                <a:lnTo>
                  <a:pt x="1401" y="2251"/>
                </a:lnTo>
                <a:lnTo>
                  <a:pt x="1373" y="2335"/>
                </a:lnTo>
                <a:lnTo>
                  <a:pt x="1335" y="2345"/>
                </a:lnTo>
                <a:lnTo>
                  <a:pt x="1373" y="2370"/>
                </a:lnTo>
                <a:lnTo>
                  <a:pt x="1314" y="2438"/>
                </a:lnTo>
                <a:lnTo>
                  <a:pt x="1373" y="2549"/>
                </a:lnTo>
                <a:close/>
              </a:path>
            </a:pathLst>
          </a:custGeom>
          <a:solidFill>
            <a:srgbClr val="5F8F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68" name="Freeform 40"/>
          <p:cNvSpPr>
            <a:spLocks/>
          </p:cNvSpPr>
          <p:nvPr/>
        </p:nvSpPr>
        <p:spPr bwMode="auto">
          <a:xfrm>
            <a:off x="3778250" y="2759075"/>
            <a:ext cx="382588" cy="260350"/>
          </a:xfrm>
          <a:custGeom>
            <a:avLst/>
            <a:gdLst>
              <a:gd name="T0" fmla="*/ 520902412 w 281"/>
              <a:gd name="T1" fmla="*/ 285788365 h 168"/>
              <a:gd name="T2" fmla="*/ 409678226 w 281"/>
              <a:gd name="T3" fmla="*/ 312204591 h 168"/>
              <a:gd name="T4" fmla="*/ 418946114 w 281"/>
              <a:gd name="T5" fmla="*/ 355433539 h 168"/>
              <a:gd name="T6" fmla="*/ 313282388 w 281"/>
              <a:gd name="T7" fmla="*/ 403465015 h 168"/>
              <a:gd name="T8" fmla="*/ 313282388 w 281"/>
              <a:gd name="T9" fmla="*/ 355433539 h 168"/>
              <a:gd name="T10" fmla="*/ 313282388 w 281"/>
              <a:gd name="T11" fmla="*/ 377047238 h 168"/>
              <a:gd name="T12" fmla="*/ 313282388 w 281"/>
              <a:gd name="T13" fmla="*/ 307402064 h 168"/>
              <a:gd name="T14" fmla="*/ 287330396 w 281"/>
              <a:gd name="T15" fmla="*/ 278582249 h 168"/>
              <a:gd name="T16" fmla="*/ 287330396 w 281"/>
              <a:gd name="T17" fmla="*/ 225748245 h 168"/>
              <a:gd name="T18" fmla="*/ 287330396 w 281"/>
              <a:gd name="T19" fmla="*/ 201732507 h 168"/>
              <a:gd name="T20" fmla="*/ 218742306 w 281"/>
              <a:gd name="T21" fmla="*/ 225748245 h 168"/>
              <a:gd name="T22" fmla="*/ 196496380 w 281"/>
              <a:gd name="T23" fmla="*/ 377047238 h 168"/>
              <a:gd name="T24" fmla="*/ 152007250 w 281"/>
              <a:gd name="T25" fmla="*/ 377047238 h 168"/>
              <a:gd name="T26" fmla="*/ 152007250 w 281"/>
              <a:gd name="T27" fmla="*/ 201732507 h 168"/>
              <a:gd name="T28" fmla="*/ 196496380 w 281"/>
              <a:gd name="T29" fmla="*/ 127283255 h 168"/>
              <a:gd name="T30" fmla="*/ 152007250 w 281"/>
              <a:gd name="T31" fmla="*/ 127283255 h 168"/>
              <a:gd name="T32" fmla="*/ 126055258 w 281"/>
              <a:gd name="T33" fmla="*/ 105669556 h 168"/>
              <a:gd name="T34" fmla="*/ 100101904 w 281"/>
              <a:gd name="T35" fmla="*/ 136889860 h 168"/>
              <a:gd name="T36" fmla="*/ 76002944 w 281"/>
              <a:gd name="T37" fmla="*/ 110472084 h 168"/>
              <a:gd name="T38" fmla="*/ 0 w 281"/>
              <a:gd name="T39" fmla="*/ 148898504 h 168"/>
              <a:gd name="T40" fmla="*/ 0 w 281"/>
              <a:gd name="T41" fmla="*/ 105669556 h 168"/>
              <a:gd name="T42" fmla="*/ 105663726 w 281"/>
              <a:gd name="T43" fmla="*/ 4802528 h 168"/>
              <a:gd name="T44" fmla="*/ 196496380 w 281"/>
              <a:gd name="T45" fmla="*/ 0 h 168"/>
              <a:gd name="T46" fmla="*/ 239132477 w 281"/>
              <a:gd name="T47" fmla="*/ 105669556 h 168"/>
              <a:gd name="T48" fmla="*/ 357772879 w 281"/>
              <a:gd name="T49" fmla="*/ 127283255 h 168"/>
              <a:gd name="T50" fmla="*/ 398554582 w 281"/>
              <a:gd name="T51" fmla="*/ 177716770 h 168"/>
              <a:gd name="T52" fmla="*/ 313282388 w 281"/>
              <a:gd name="T53" fmla="*/ 307402064 h 168"/>
              <a:gd name="T54" fmla="*/ 313282388 w 281"/>
              <a:gd name="T55" fmla="*/ 377047238 h 168"/>
              <a:gd name="T56" fmla="*/ 409678226 w 281"/>
              <a:gd name="T57" fmla="*/ 312204591 h 168"/>
              <a:gd name="T58" fmla="*/ 398554582 w 281"/>
              <a:gd name="T59" fmla="*/ 278582249 h 168"/>
              <a:gd name="T60" fmla="*/ 513487557 w 281"/>
              <a:gd name="T61" fmla="*/ 259370588 h 168"/>
              <a:gd name="T62" fmla="*/ 520902412 w 281"/>
              <a:gd name="T63" fmla="*/ 285788365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81" h="168">
                <a:moveTo>
                  <a:pt x="281" y="119"/>
                </a:moveTo>
                <a:lnTo>
                  <a:pt x="221" y="130"/>
                </a:lnTo>
                <a:lnTo>
                  <a:pt x="226" y="148"/>
                </a:lnTo>
                <a:lnTo>
                  <a:pt x="169" y="168"/>
                </a:lnTo>
                <a:lnTo>
                  <a:pt x="169" y="148"/>
                </a:lnTo>
                <a:lnTo>
                  <a:pt x="169" y="157"/>
                </a:lnTo>
                <a:lnTo>
                  <a:pt x="169" y="128"/>
                </a:lnTo>
                <a:lnTo>
                  <a:pt x="155" y="116"/>
                </a:lnTo>
                <a:lnTo>
                  <a:pt x="155" y="94"/>
                </a:lnTo>
                <a:lnTo>
                  <a:pt x="155" y="84"/>
                </a:lnTo>
                <a:lnTo>
                  <a:pt x="118" y="94"/>
                </a:lnTo>
                <a:lnTo>
                  <a:pt x="106" y="157"/>
                </a:lnTo>
                <a:lnTo>
                  <a:pt x="82" y="157"/>
                </a:lnTo>
                <a:lnTo>
                  <a:pt x="82" y="84"/>
                </a:lnTo>
                <a:lnTo>
                  <a:pt x="106" y="53"/>
                </a:lnTo>
                <a:lnTo>
                  <a:pt x="82" y="53"/>
                </a:lnTo>
                <a:lnTo>
                  <a:pt x="68" y="44"/>
                </a:lnTo>
                <a:lnTo>
                  <a:pt x="54" y="57"/>
                </a:lnTo>
                <a:lnTo>
                  <a:pt x="41" y="46"/>
                </a:lnTo>
                <a:lnTo>
                  <a:pt x="0" y="62"/>
                </a:lnTo>
                <a:lnTo>
                  <a:pt x="0" y="44"/>
                </a:lnTo>
                <a:lnTo>
                  <a:pt x="57" y="2"/>
                </a:lnTo>
                <a:lnTo>
                  <a:pt x="106" y="0"/>
                </a:lnTo>
                <a:lnTo>
                  <a:pt x="129" y="44"/>
                </a:lnTo>
                <a:lnTo>
                  <a:pt x="193" y="53"/>
                </a:lnTo>
                <a:lnTo>
                  <a:pt x="215" y="74"/>
                </a:lnTo>
                <a:lnTo>
                  <a:pt x="169" y="128"/>
                </a:lnTo>
                <a:lnTo>
                  <a:pt x="169" y="157"/>
                </a:lnTo>
                <a:lnTo>
                  <a:pt x="221" y="130"/>
                </a:lnTo>
                <a:lnTo>
                  <a:pt x="215" y="116"/>
                </a:lnTo>
                <a:lnTo>
                  <a:pt x="277" y="108"/>
                </a:lnTo>
                <a:lnTo>
                  <a:pt x="281" y="119"/>
                </a:lnTo>
                <a:close/>
              </a:path>
            </a:pathLst>
          </a:custGeom>
          <a:solidFill>
            <a:srgbClr val="5F8F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69" name="Freeform 41"/>
          <p:cNvSpPr>
            <a:spLocks/>
          </p:cNvSpPr>
          <p:nvPr/>
        </p:nvSpPr>
        <p:spPr bwMode="auto">
          <a:xfrm>
            <a:off x="3776663" y="2759075"/>
            <a:ext cx="398462" cy="273050"/>
          </a:xfrm>
          <a:custGeom>
            <a:avLst/>
            <a:gdLst>
              <a:gd name="T0" fmla="*/ 540040699 w 294"/>
              <a:gd name="T1" fmla="*/ 305676372 h 176"/>
              <a:gd name="T2" fmla="*/ 424317305 w 294"/>
              <a:gd name="T3" fmla="*/ 329746661 h 176"/>
              <a:gd name="T4" fmla="*/ 437175158 w 294"/>
              <a:gd name="T5" fmla="*/ 373070077 h 176"/>
              <a:gd name="T6" fmla="*/ 325126018 w 294"/>
              <a:gd name="T7" fmla="*/ 423615355 h 176"/>
              <a:gd name="T8" fmla="*/ 325126018 w 294"/>
              <a:gd name="T9" fmla="*/ 373070077 h 176"/>
              <a:gd name="T10" fmla="*/ 325126018 w 294"/>
              <a:gd name="T11" fmla="*/ 399546618 h 176"/>
              <a:gd name="T12" fmla="*/ 325126018 w 294"/>
              <a:gd name="T13" fmla="*/ 322524798 h 176"/>
              <a:gd name="T14" fmla="*/ 301246759 w 294"/>
              <a:gd name="T15" fmla="*/ 296049808 h 176"/>
              <a:gd name="T16" fmla="*/ 301246759 w 294"/>
              <a:gd name="T17" fmla="*/ 240690472 h 176"/>
              <a:gd name="T18" fmla="*/ 301246759 w 294"/>
              <a:gd name="T19" fmla="*/ 211807678 h 176"/>
              <a:gd name="T20" fmla="*/ 229608984 w 294"/>
              <a:gd name="T21" fmla="*/ 240690472 h 176"/>
              <a:gd name="T22" fmla="*/ 203893276 w 294"/>
              <a:gd name="T23" fmla="*/ 399546618 h 176"/>
              <a:gd name="T24" fmla="*/ 159807658 w 294"/>
              <a:gd name="T25" fmla="*/ 399546618 h 176"/>
              <a:gd name="T26" fmla="*/ 159807658 w 294"/>
              <a:gd name="T27" fmla="*/ 211807678 h 176"/>
              <a:gd name="T28" fmla="*/ 203893276 w 294"/>
              <a:gd name="T29" fmla="*/ 137193662 h 176"/>
              <a:gd name="T30" fmla="*/ 159807658 w 294"/>
              <a:gd name="T31" fmla="*/ 137193662 h 176"/>
              <a:gd name="T32" fmla="*/ 134091950 w 294"/>
              <a:gd name="T33" fmla="*/ 110717121 h 176"/>
              <a:gd name="T34" fmla="*/ 102865540 w 294"/>
              <a:gd name="T35" fmla="*/ 142007720 h 176"/>
              <a:gd name="T36" fmla="*/ 75312029 w 294"/>
              <a:gd name="T37" fmla="*/ 117938983 h 176"/>
              <a:gd name="T38" fmla="*/ 0 w 294"/>
              <a:gd name="T39" fmla="*/ 161262399 h 176"/>
              <a:gd name="T40" fmla="*/ 0 w 294"/>
              <a:gd name="T41" fmla="*/ 110717121 h 176"/>
              <a:gd name="T42" fmla="*/ 110212692 w 294"/>
              <a:gd name="T43" fmla="*/ 0 h 176"/>
              <a:gd name="T44" fmla="*/ 203893276 w 294"/>
              <a:gd name="T45" fmla="*/ 0 h 176"/>
              <a:gd name="T46" fmla="*/ 249815344 w 294"/>
              <a:gd name="T47" fmla="*/ 110717121 h 176"/>
              <a:gd name="T48" fmla="*/ 369211636 w 294"/>
              <a:gd name="T49" fmla="*/ 137193662 h 176"/>
              <a:gd name="T50" fmla="*/ 411459451 w 294"/>
              <a:gd name="T51" fmla="*/ 187738941 h 176"/>
              <a:gd name="T52" fmla="*/ 325126018 w 294"/>
              <a:gd name="T53" fmla="*/ 322524798 h 176"/>
              <a:gd name="T54" fmla="*/ 325126018 w 294"/>
              <a:gd name="T55" fmla="*/ 399546618 h 176"/>
              <a:gd name="T56" fmla="*/ 424317305 w 294"/>
              <a:gd name="T57" fmla="*/ 329746661 h 176"/>
              <a:gd name="T58" fmla="*/ 411459451 w 294"/>
              <a:gd name="T59" fmla="*/ 296049808 h 176"/>
              <a:gd name="T60" fmla="*/ 529019294 w 294"/>
              <a:gd name="T61" fmla="*/ 271981071 h 176"/>
              <a:gd name="T62" fmla="*/ 540040699 w 294"/>
              <a:gd name="T63" fmla="*/ 305676372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94" h="176">
                <a:moveTo>
                  <a:pt x="294" y="127"/>
                </a:moveTo>
                <a:lnTo>
                  <a:pt x="231" y="137"/>
                </a:lnTo>
                <a:lnTo>
                  <a:pt x="238" y="155"/>
                </a:lnTo>
                <a:lnTo>
                  <a:pt x="177" y="176"/>
                </a:lnTo>
                <a:lnTo>
                  <a:pt x="177" y="155"/>
                </a:lnTo>
                <a:lnTo>
                  <a:pt x="177" y="166"/>
                </a:lnTo>
                <a:lnTo>
                  <a:pt x="177" y="134"/>
                </a:lnTo>
                <a:lnTo>
                  <a:pt x="164" y="123"/>
                </a:lnTo>
                <a:lnTo>
                  <a:pt x="164" y="100"/>
                </a:lnTo>
                <a:lnTo>
                  <a:pt x="164" y="88"/>
                </a:lnTo>
                <a:lnTo>
                  <a:pt x="125" y="100"/>
                </a:lnTo>
                <a:lnTo>
                  <a:pt x="111" y="166"/>
                </a:lnTo>
                <a:lnTo>
                  <a:pt x="87" y="166"/>
                </a:lnTo>
                <a:lnTo>
                  <a:pt x="87" y="88"/>
                </a:lnTo>
                <a:lnTo>
                  <a:pt x="111" y="57"/>
                </a:lnTo>
                <a:lnTo>
                  <a:pt x="87" y="57"/>
                </a:lnTo>
                <a:lnTo>
                  <a:pt x="73" y="46"/>
                </a:lnTo>
                <a:lnTo>
                  <a:pt x="56" y="59"/>
                </a:lnTo>
                <a:lnTo>
                  <a:pt x="41" y="49"/>
                </a:lnTo>
                <a:lnTo>
                  <a:pt x="0" y="67"/>
                </a:lnTo>
                <a:lnTo>
                  <a:pt x="0" y="46"/>
                </a:lnTo>
                <a:lnTo>
                  <a:pt x="60" y="0"/>
                </a:lnTo>
                <a:lnTo>
                  <a:pt x="111" y="0"/>
                </a:lnTo>
                <a:lnTo>
                  <a:pt x="136" y="46"/>
                </a:lnTo>
                <a:lnTo>
                  <a:pt x="201" y="57"/>
                </a:lnTo>
                <a:lnTo>
                  <a:pt x="224" y="78"/>
                </a:lnTo>
                <a:lnTo>
                  <a:pt x="177" y="134"/>
                </a:lnTo>
                <a:lnTo>
                  <a:pt x="177" y="166"/>
                </a:lnTo>
                <a:lnTo>
                  <a:pt x="231" y="137"/>
                </a:lnTo>
                <a:lnTo>
                  <a:pt x="224" y="123"/>
                </a:lnTo>
                <a:lnTo>
                  <a:pt x="288" y="113"/>
                </a:lnTo>
                <a:lnTo>
                  <a:pt x="294" y="127"/>
                </a:lnTo>
                <a:close/>
              </a:path>
            </a:pathLst>
          </a:custGeom>
          <a:solidFill>
            <a:srgbClr val="5F8F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70" name="Freeform 42"/>
          <p:cNvSpPr>
            <a:spLocks/>
          </p:cNvSpPr>
          <p:nvPr/>
        </p:nvSpPr>
        <p:spPr bwMode="auto">
          <a:xfrm>
            <a:off x="5492751" y="2830514"/>
            <a:ext cx="100013" cy="117475"/>
          </a:xfrm>
          <a:custGeom>
            <a:avLst/>
            <a:gdLst>
              <a:gd name="T0" fmla="*/ 10390824 w 76"/>
              <a:gd name="T1" fmla="*/ 181583890 h 76"/>
              <a:gd name="T2" fmla="*/ 0 w 76"/>
              <a:gd name="T3" fmla="*/ 57341712 h 76"/>
              <a:gd name="T4" fmla="*/ 55416414 w 76"/>
              <a:gd name="T5" fmla="*/ 0 h 76"/>
              <a:gd name="T6" fmla="*/ 131613160 w 76"/>
              <a:gd name="T7" fmla="*/ 0 h 76"/>
              <a:gd name="T8" fmla="*/ 112563316 w 76"/>
              <a:gd name="T9" fmla="*/ 57341712 h 76"/>
              <a:gd name="T10" fmla="*/ 98710199 w 76"/>
              <a:gd name="T11" fmla="*/ 167248848 h 76"/>
              <a:gd name="T12" fmla="*/ 10390824 w 76"/>
              <a:gd name="T13" fmla="*/ 181583890 h 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76">
                <a:moveTo>
                  <a:pt x="6" y="76"/>
                </a:moveTo>
                <a:lnTo>
                  <a:pt x="0" y="24"/>
                </a:lnTo>
                <a:lnTo>
                  <a:pt x="32" y="0"/>
                </a:lnTo>
                <a:lnTo>
                  <a:pt x="76" y="0"/>
                </a:lnTo>
                <a:lnTo>
                  <a:pt x="65" y="24"/>
                </a:lnTo>
                <a:lnTo>
                  <a:pt x="57" y="70"/>
                </a:lnTo>
                <a:lnTo>
                  <a:pt x="6" y="7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71" name="Freeform 43"/>
          <p:cNvSpPr>
            <a:spLocks/>
          </p:cNvSpPr>
          <p:nvPr/>
        </p:nvSpPr>
        <p:spPr bwMode="auto">
          <a:xfrm>
            <a:off x="5489575" y="2830513"/>
            <a:ext cx="115888" cy="131762"/>
          </a:xfrm>
          <a:custGeom>
            <a:avLst/>
            <a:gdLst>
              <a:gd name="T0" fmla="*/ 14526426 w 86"/>
              <a:gd name="T1" fmla="*/ 204249702 h 85"/>
              <a:gd name="T2" fmla="*/ 0 w 86"/>
              <a:gd name="T3" fmla="*/ 57669902 h 85"/>
              <a:gd name="T4" fmla="*/ 70818348 w 86"/>
              <a:gd name="T5" fmla="*/ 0 h 85"/>
              <a:gd name="T6" fmla="*/ 156163123 w 86"/>
              <a:gd name="T7" fmla="*/ 0 h 85"/>
              <a:gd name="T8" fmla="*/ 141636697 w 86"/>
              <a:gd name="T9" fmla="*/ 57669902 h 85"/>
              <a:gd name="T10" fmla="*/ 125293793 w 86"/>
              <a:gd name="T11" fmla="*/ 182623682 h 85"/>
              <a:gd name="T12" fmla="*/ 14526426 w 86"/>
              <a:gd name="T13" fmla="*/ 204249702 h 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6" h="85">
                <a:moveTo>
                  <a:pt x="8" y="85"/>
                </a:moveTo>
                <a:lnTo>
                  <a:pt x="0" y="24"/>
                </a:lnTo>
                <a:lnTo>
                  <a:pt x="39" y="0"/>
                </a:lnTo>
                <a:lnTo>
                  <a:pt x="86" y="0"/>
                </a:lnTo>
                <a:lnTo>
                  <a:pt x="78" y="24"/>
                </a:lnTo>
                <a:lnTo>
                  <a:pt x="69" y="76"/>
                </a:lnTo>
                <a:lnTo>
                  <a:pt x="8" y="8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72" name="Freeform 44"/>
          <p:cNvSpPr>
            <a:spLocks/>
          </p:cNvSpPr>
          <p:nvPr/>
        </p:nvSpPr>
        <p:spPr bwMode="auto">
          <a:xfrm>
            <a:off x="5592764" y="2713039"/>
            <a:ext cx="134937" cy="263525"/>
          </a:xfrm>
          <a:custGeom>
            <a:avLst/>
            <a:gdLst>
              <a:gd name="T0" fmla="*/ 32774848 w 100"/>
              <a:gd name="T1" fmla="*/ 0 h 170"/>
              <a:gd name="T2" fmla="*/ 100143495 w 100"/>
              <a:gd name="T3" fmla="*/ 0 h 170"/>
              <a:gd name="T4" fmla="*/ 100143495 w 100"/>
              <a:gd name="T5" fmla="*/ 40851025 h 170"/>
              <a:gd name="T6" fmla="*/ 147484792 w 100"/>
              <a:gd name="T7" fmla="*/ 57671671 h 170"/>
              <a:gd name="T8" fmla="*/ 112889644 w 100"/>
              <a:gd name="T9" fmla="*/ 132162438 h 170"/>
              <a:gd name="T10" fmla="*/ 129276393 w 100"/>
              <a:gd name="T11" fmla="*/ 153788540 h 170"/>
              <a:gd name="T12" fmla="*/ 160230941 w 100"/>
              <a:gd name="T13" fmla="*/ 249906958 h 170"/>
              <a:gd name="T14" fmla="*/ 147484792 w 100"/>
              <a:gd name="T15" fmla="*/ 290757984 h 170"/>
              <a:gd name="T16" fmla="*/ 182079940 w 100"/>
              <a:gd name="T17" fmla="*/ 309981357 h 170"/>
              <a:gd name="T18" fmla="*/ 182079940 w 100"/>
              <a:gd name="T19" fmla="*/ 331607459 h 170"/>
              <a:gd name="T20" fmla="*/ 160230941 w 100"/>
              <a:gd name="T21" fmla="*/ 386876402 h 170"/>
              <a:gd name="T22" fmla="*/ 0 w 100"/>
              <a:gd name="T23" fmla="*/ 408502504 h 170"/>
              <a:gd name="T24" fmla="*/ 65548346 w 100"/>
              <a:gd name="T25" fmla="*/ 367653028 h 170"/>
              <a:gd name="T26" fmla="*/ 32774848 w 100"/>
              <a:gd name="T27" fmla="*/ 331607459 h 170"/>
              <a:gd name="T28" fmla="*/ 32774848 w 100"/>
              <a:gd name="T29" fmla="*/ 273937338 h 170"/>
              <a:gd name="T30" fmla="*/ 65548346 w 100"/>
              <a:gd name="T31" fmla="*/ 249906958 h 170"/>
              <a:gd name="T32" fmla="*/ 65548346 w 100"/>
              <a:gd name="T33" fmla="*/ 192236837 h 170"/>
              <a:gd name="T34" fmla="*/ 32774848 w 100"/>
              <a:gd name="T35" fmla="*/ 153788540 h 170"/>
              <a:gd name="T36" fmla="*/ 47341297 w 100"/>
              <a:gd name="T37" fmla="*/ 117744520 h 170"/>
              <a:gd name="T38" fmla="*/ 18208399 w 100"/>
              <a:gd name="T39" fmla="*/ 76895045 h 170"/>
              <a:gd name="T40" fmla="*/ 32774848 w 100"/>
              <a:gd name="T41" fmla="*/ 0 h 1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0" h="170">
                <a:moveTo>
                  <a:pt x="18" y="0"/>
                </a:moveTo>
                <a:lnTo>
                  <a:pt x="55" y="0"/>
                </a:lnTo>
                <a:lnTo>
                  <a:pt x="55" y="17"/>
                </a:lnTo>
                <a:lnTo>
                  <a:pt x="81" y="24"/>
                </a:lnTo>
                <a:lnTo>
                  <a:pt x="62" y="55"/>
                </a:lnTo>
                <a:lnTo>
                  <a:pt x="71" y="64"/>
                </a:lnTo>
                <a:lnTo>
                  <a:pt x="88" y="104"/>
                </a:lnTo>
                <a:lnTo>
                  <a:pt x="81" y="121"/>
                </a:lnTo>
                <a:lnTo>
                  <a:pt x="100" y="129"/>
                </a:lnTo>
                <a:lnTo>
                  <a:pt x="100" y="138"/>
                </a:lnTo>
                <a:lnTo>
                  <a:pt x="88" y="161"/>
                </a:lnTo>
                <a:lnTo>
                  <a:pt x="0" y="170"/>
                </a:lnTo>
                <a:lnTo>
                  <a:pt x="36" y="153"/>
                </a:lnTo>
                <a:lnTo>
                  <a:pt x="18" y="138"/>
                </a:lnTo>
                <a:lnTo>
                  <a:pt x="18" y="114"/>
                </a:lnTo>
                <a:lnTo>
                  <a:pt x="36" y="104"/>
                </a:lnTo>
                <a:lnTo>
                  <a:pt x="36" y="80"/>
                </a:lnTo>
                <a:lnTo>
                  <a:pt x="18" y="64"/>
                </a:lnTo>
                <a:lnTo>
                  <a:pt x="26" y="49"/>
                </a:lnTo>
                <a:lnTo>
                  <a:pt x="10" y="32"/>
                </a:lnTo>
                <a:lnTo>
                  <a:pt x="18"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73" name="Freeform 45"/>
          <p:cNvSpPr>
            <a:spLocks/>
          </p:cNvSpPr>
          <p:nvPr/>
        </p:nvSpPr>
        <p:spPr bwMode="auto">
          <a:xfrm>
            <a:off x="5492751" y="2814638"/>
            <a:ext cx="100013" cy="133350"/>
          </a:xfrm>
          <a:custGeom>
            <a:avLst/>
            <a:gdLst>
              <a:gd name="T0" fmla="*/ 71001334 w 76"/>
              <a:gd name="T1" fmla="*/ 0 h 86"/>
              <a:gd name="T2" fmla="*/ 112563316 w 76"/>
              <a:gd name="T3" fmla="*/ 38468374 h 86"/>
              <a:gd name="T4" fmla="*/ 131613160 w 76"/>
              <a:gd name="T5" fmla="*/ 76938298 h 86"/>
              <a:gd name="T6" fmla="*/ 112563316 w 76"/>
              <a:gd name="T7" fmla="*/ 93768309 h 86"/>
              <a:gd name="T8" fmla="*/ 98710199 w 76"/>
              <a:gd name="T9" fmla="*/ 189940019 h 86"/>
              <a:gd name="T10" fmla="*/ 0 w 76"/>
              <a:gd name="T11" fmla="*/ 206770029 h 86"/>
              <a:gd name="T12" fmla="*/ 10390824 w 76"/>
              <a:gd name="T13" fmla="*/ 76938298 h 86"/>
              <a:gd name="T14" fmla="*/ 55416414 w 76"/>
              <a:gd name="T15" fmla="*/ 21638363 h 86"/>
              <a:gd name="T16" fmla="*/ 71001334 w 76"/>
              <a:gd name="T17" fmla="*/ 0 h 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6" h="86">
                <a:moveTo>
                  <a:pt x="41" y="0"/>
                </a:moveTo>
                <a:lnTo>
                  <a:pt x="65" y="16"/>
                </a:lnTo>
                <a:lnTo>
                  <a:pt x="76" y="32"/>
                </a:lnTo>
                <a:lnTo>
                  <a:pt x="65" y="39"/>
                </a:lnTo>
                <a:lnTo>
                  <a:pt x="57" y="79"/>
                </a:lnTo>
                <a:lnTo>
                  <a:pt x="0" y="86"/>
                </a:lnTo>
                <a:lnTo>
                  <a:pt x="6" y="32"/>
                </a:lnTo>
                <a:lnTo>
                  <a:pt x="32" y="9"/>
                </a:lnTo>
                <a:lnTo>
                  <a:pt x="4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74" name="Freeform 46"/>
          <p:cNvSpPr>
            <a:spLocks/>
          </p:cNvSpPr>
          <p:nvPr/>
        </p:nvSpPr>
        <p:spPr bwMode="auto">
          <a:xfrm>
            <a:off x="5249864" y="2063750"/>
            <a:ext cx="4465637" cy="3282950"/>
          </a:xfrm>
          <a:custGeom>
            <a:avLst/>
            <a:gdLst>
              <a:gd name="T0" fmla="*/ 16530311 w 3295"/>
              <a:gd name="T1" fmla="*/ 2147483647 h 2119"/>
              <a:gd name="T2" fmla="*/ 642871476 w 3295"/>
              <a:gd name="T3" fmla="*/ 2147483647 h 2119"/>
              <a:gd name="T4" fmla="*/ 861447805 w 3295"/>
              <a:gd name="T5" fmla="*/ 2147483647 h 2119"/>
              <a:gd name="T6" fmla="*/ 1506155681 w 3295"/>
              <a:gd name="T7" fmla="*/ 2147483647 h 2119"/>
              <a:gd name="T8" fmla="*/ 2009432294 w 3295"/>
              <a:gd name="T9" fmla="*/ 2147483647 h 2119"/>
              <a:gd name="T10" fmla="*/ 1614524968 w 3295"/>
              <a:gd name="T11" fmla="*/ 2147483647 h 2119"/>
              <a:gd name="T12" fmla="*/ 2134333247 w 3295"/>
              <a:gd name="T13" fmla="*/ 2147483647 h 2119"/>
              <a:gd name="T14" fmla="*/ 2119637981 w 3295"/>
              <a:gd name="T15" fmla="*/ 2147483647 h 2119"/>
              <a:gd name="T16" fmla="*/ 2147483647 w 3295"/>
              <a:gd name="T17" fmla="*/ 2147483647 h 2119"/>
              <a:gd name="T18" fmla="*/ 2147483647 w 3295"/>
              <a:gd name="T19" fmla="*/ 2147483647 h 2119"/>
              <a:gd name="T20" fmla="*/ 2147483647 w 3295"/>
              <a:gd name="T21" fmla="*/ 2147483647 h 2119"/>
              <a:gd name="T22" fmla="*/ 2147483647 w 3295"/>
              <a:gd name="T23" fmla="*/ 2147483647 h 2119"/>
              <a:gd name="T24" fmla="*/ 2147483647 w 3295"/>
              <a:gd name="T25" fmla="*/ 2147483647 h 2119"/>
              <a:gd name="T26" fmla="*/ 2147483647 w 3295"/>
              <a:gd name="T27" fmla="*/ 2147483647 h 2119"/>
              <a:gd name="T28" fmla="*/ 2147483647 w 3295"/>
              <a:gd name="T29" fmla="*/ 2147483647 h 2119"/>
              <a:gd name="T30" fmla="*/ 2147483647 w 3295"/>
              <a:gd name="T31" fmla="*/ 2147483647 h 2119"/>
              <a:gd name="T32" fmla="*/ 2147483647 w 3295"/>
              <a:gd name="T33" fmla="*/ 2147483647 h 2119"/>
              <a:gd name="T34" fmla="*/ 2147483647 w 3295"/>
              <a:gd name="T35" fmla="*/ 2147483647 h 2119"/>
              <a:gd name="T36" fmla="*/ 2147483647 w 3295"/>
              <a:gd name="T37" fmla="*/ 2147483647 h 2119"/>
              <a:gd name="T38" fmla="*/ 2147483647 w 3295"/>
              <a:gd name="T39" fmla="*/ 1841034670 h 2119"/>
              <a:gd name="T40" fmla="*/ 2147483647 w 3295"/>
              <a:gd name="T41" fmla="*/ 1291364418 h 2119"/>
              <a:gd name="T42" fmla="*/ 2147483647 w 3295"/>
              <a:gd name="T43" fmla="*/ 1476188770 h 2119"/>
              <a:gd name="T44" fmla="*/ 2147483647 w 3295"/>
              <a:gd name="T45" fmla="*/ 1334569527 h 2119"/>
              <a:gd name="T46" fmla="*/ 2147483647 w 3295"/>
              <a:gd name="T47" fmla="*/ 1048934285 h 2119"/>
              <a:gd name="T48" fmla="*/ 2147483647 w 3295"/>
              <a:gd name="T49" fmla="*/ 955321408 h 2119"/>
              <a:gd name="T50" fmla="*/ 2147483647 w 3295"/>
              <a:gd name="T51" fmla="*/ 784900824 h 2119"/>
              <a:gd name="T52" fmla="*/ 2147483647 w 3295"/>
              <a:gd name="T53" fmla="*/ 482461960 h 2119"/>
              <a:gd name="T54" fmla="*/ 2147483647 w 3295"/>
              <a:gd name="T55" fmla="*/ 403251302 h 2119"/>
              <a:gd name="T56" fmla="*/ 2147483647 w 3295"/>
              <a:gd name="T57" fmla="*/ 297637608 h 2119"/>
              <a:gd name="T58" fmla="*/ 2147483647 w 3295"/>
              <a:gd name="T59" fmla="*/ 57607329 h 2119"/>
              <a:gd name="T60" fmla="*/ 2147483647 w 3295"/>
              <a:gd name="T61" fmla="*/ 96012731 h 2119"/>
              <a:gd name="T62" fmla="*/ 2147483647 w 3295"/>
              <a:gd name="T63" fmla="*/ 297637608 h 2119"/>
              <a:gd name="T64" fmla="*/ 2147483647 w 3295"/>
              <a:gd name="T65" fmla="*/ 261633608 h 2119"/>
              <a:gd name="T66" fmla="*/ 2147483647 w 3295"/>
              <a:gd name="T67" fmla="*/ 439255302 h 2119"/>
              <a:gd name="T68" fmla="*/ 2009432294 w 3295"/>
              <a:gd name="T69" fmla="*/ 583274398 h 2119"/>
              <a:gd name="T70" fmla="*/ 1935961384 w 3295"/>
              <a:gd name="T71" fmla="*/ 583274398 h 2119"/>
              <a:gd name="T72" fmla="*/ 1724732010 w 3295"/>
              <a:gd name="T73" fmla="*/ 664884910 h 2119"/>
              <a:gd name="T74" fmla="*/ 1649424701 w 3295"/>
              <a:gd name="T75" fmla="*/ 360046193 h 2119"/>
              <a:gd name="T76" fmla="*/ 843079739 w 3295"/>
              <a:gd name="T77" fmla="*/ 727293495 h 2119"/>
              <a:gd name="T78" fmla="*/ 1006553225 w 3295"/>
              <a:gd name="T79" fmla="*/ 1108941468 h 2119"/>
              <a:gd name="T80" fmla="*/ 1311457974 w 3295"/>
              <a:gd name="T81" fmla="*/ 688888093 h 2119"/>
              <a:gd name="T82" fmla="*/ 1559422125 w 3295"/>
              <a:gd name="T83" fmla="*/ 871311043 h 2119"/>
              <a:gd name="T84" fmla="*/ 1311457974 w 3295"/>
              <a:gd name="T85" fmla="*/ 1108941468 h 2119"/>
              <a:gd name="T86" fmla="*/ 1006553225 w 3295"/>
              <a:gd name="T87" fmla="*/ 1048934285 h 2119"/>
              <a:gd name="T88" fmla="*/ 826549428 w 3295"/>
              <a:gd name="T89" fmla="*/ 1214555162 h 2119"/>
              <a:gd name="T90" fmla="*/ 589605033 w 3295"/>
              <a:gd name="T91" fmla="*/ 1418581441 h 2119"/>
              <a:gd name="T92" fmla="*/ 409601236 w 3295"/>
              <a:gd name="T93" fmla="*/ 1634608537 h 2119"/>
              <a:gd name="T94" fmla="*/ 427967947 w 3295"/>
              <a:gd name="T95" fmla="*/ 2006655547 h 2119"/>
              <a:gd name="T96" fmla="*/ 787976896 w 3295"/>
              <a:gd name="T97" fmla="*/ 1697017122 h 2119"/>
              <a:gd name="T98" fmla="*/ 1006553225 w 3295"/>
              <a:gd name="T99" fmla="*/ 1944248511 h 2119"/>
              <a:gd name="T100" fmla="*/ 1076349979 w 3295"/>
              <a:gd name="T101" fmla="*/ 1658611720 h 2119"/>
              <a:gd name="T102" fmla="*/ 1327988285 w 3295"/>
              <a:gd name="T103" fmla="*/ 2006655547 h 2119"/>
              <a:gd name="T104" fmla="*/ 1577790191 w 3295"/>
              <a:gd name="T105" fmla="*/ 1634608537 h 2119"/>
              <a:gd name="T106" fmla="*/ 1710038100 w 3295"/>
              <a:gd name="T107" fmla="*/ 1697017122 h 2119"/>
              <a:gd name="T108" fmla="*/ 1383091128 w 3295"/>
              <a:gd name="T109" fmla="*/ 1980252510 h 2119"/>
              <a:gd name="T110" fmla="*/ 1199414532 w 3295"/>
              <a:gd name="T111" fmla="*/ 2147483647 h 2119"/>
              <a:gd name="T112" fmla="*/ 589605033 w 3295"/>
              <a:gd name="T113" fmla="*/ 2023457620 h 211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295" h="2119">
                <a:moveTo>
                  <a:pt x="321" y="843"/>
                </a:moveTo>
                <a:lnTo>
                  <a:pt x="254" y="843"/>
                </a:lnTo>
                <a:lnTo>
                  <a:pt x="155" y="894"/>
                </a:lnTo>
                <a:lnTo>
                  <a:pt x="164" y="928"/>
                </a:lnTo>
                <a:lnTo>
                  <a:pt x="9" y="1062"/>
                </a:lnTo>
                <a:lnTo>
                  <a:pt x="19" y="1183"/>
                </a:lnTo>
                <a:lnTo>
                  <a:pt x="0" y="1207"/>
                </a:lnTo>
                <a:lnTo>
                  <a:pt x="127" y="1402"/>
                </a:lnTo>
                <a:lnTo>
                  <a:pt x="350" y="1384"/>
                </a:lnTo>
                <a:lnTo>
                  <a:pt x="350" y="1427"/>
                </a:lnTo>
                <a:lnTo>
                  <a:pt x="429" y="1418"/>
                </a:lnTo>
                <a:lnTo>
                  <a:pt x="399" y="1528"/>
                </a:lnTo>
                <a:lnTo>
                  <a:pt x="459" y="1603"/>
                </a:lnTo>
                <a:lnTo>
                  <a:pt x="420" y="1789"/>
                </a:lnTo>
                <a:lnTo>
                  <a:pt x="469" y="1875"/>
                </a:lnTo>
                <a:lnTo>
                  <a:pt x="459" y="1976"/>
                </a:lnTo>
                <a:lnTo>
                  <a:pt x="500" y="2119"/>
                </a:lnTo>
                <a:lnTo>
                  <a:pt x="643" y="2110"/>
                </a:lnTo>
                <a:lnTo>
                  <a:pt x="731" y="2027"/>
                </a:lnTo>
                <a:lnTo>
                  <a:pt x="820" y="1882"/>
                </a:lnTo>
                <a:lnTo>
                  <a:pt x="810" y="1849"/>
                </a:lnTo>
                <a:lnTo>
                  <a:pt x="889" y="1824"/>
                </a:lnTo>
                <a:lnTo>
                  <a:pt x="931" y="1714"/>
                </a:lnTo>
                <a:lnTo>
                  <a:pt x="889" y="1621"/>
                </a:lnTo>
                <a:lnTo>
                  <a:pt x="1094" y="1409"/>
                </a:lnTo>
                <a:lnTo>
                  <a:pt x="1113" y="1334"/>
                </a:lnTo>
                <a:lnTo>
                  <a:pt x="1006" y="1341"/>
                </a:lnTo>
                <a:lnTo>
                  <a:pt x="957" y="1265"/>
                </a:lnTo>
                <a:lnTo>
                  <a:pt x="931" y="1265"/>
                </a:lnTo>
                <a:lnTo>
                  <a:pt x="879" y="1097"/>
                </a:lnTo>
                <a:lnTo>
                  <a:pt x="898" y="1079"/>
                </a:lnTo>
                <a:lnTo>
                  <a:pt x="939" y="1140"/>
                </a:lnTo>
                <a:lnTo>
                  <a:pt x="1017" y="1309"/>
                </a:lnTo>
                <a:lnTo>
                  <a:pt x="1154" y="1265"/>
                </a:lnTo>
                <a:lnTo>
                  <a:pt x="1162" y="1232"/>
                </a:lnTo>
                <a:lnTo>
                  <a:pt x="1224" y="1224"/>
                </a:lnTo>
                <a:lnTo>
                  <a:pt x="1290" y="1148"/>
                </a:lnTo>
                <a:lnTo>
                  <a:pt x="1224" y="1097"/>
                </a:lnTo>
                <a:lnTo>
                  <a:pt x="1171" y="1104"/>
                </a:lnTo>
                <a:lnTo>
                  <a:pt x="1154" y="1079"/>
                </a:lnTo>
                <a:lnTo>
                  <a:pt x="1122" y="1090"/>
                </a:lnTo>
                <a:lnTo>
                  <a:pt x="1094" y="1021"/>
                </a:lnTo>
                <a:lnTo>
                  <a:pt x="1133" y="1011"/>
                </a:lnTo>
                <a:lnTo>
                  <a:pt x="1154" y="1055"/>
                </a:lnTo>
                <a:lnTo>
                  <a:pt x="1192" y="1079"/>
                </a:lnTo>
                <a:lnTo>
                  <a:pt x="1407" y="1122"/>
                </a:lnTo>
                <a:lnTo>
                  <a:pt x="1407" y="1183"/>
                </a:lnTo>
                <a:lnTo>
                  <a:pt x="1473" y="1207"/>
                </a:lnTo>
                <a:lnTo>
                  <a:pt x="1473" y="1273"/>
                </a:lnTo>
                <a:lnTo>
                  <a:pt x="1524" y="1427"/>
                </a:lnTo>
                <a:lnTo>
                  <a:pt x="1585" y="1402"/>
                </a:lnTo>
                <a:lnTo>
                  <a:pt x="1623" y="1291"/>
                </a:lnTo>
                <a:lnTo>
                  <a:pt x="1631" y="1309"/>
                </a:lnTo>
                <a:lnTo>
                  <a:pt x="1729" y="1224"/>
                </a:lnTo>
                <a:lnTo>
                  <a:pt x="1790" y="1207"/>
                </a:lnTo>
                <a:lnTo>
                  <a:pt x="1839" y="1309"/>
                </a:lnTo>
                <a:lnTo>
                  <a:pt x="1875" y="1309"/>
                </a:lnTo>
                <a:lnTo>
                  <a:pt x="1875" y="1367"/>
                </a:lnTo>
                <a:lnTo>
                  <a:pt x="1896" y="1367"/>
                </a:lnTo>
                <a:lnTo>
                  <a:pt x="1887" y="1452"/>
                </a:lnTo>
                <a:lnTo>
                  <a:pt x="1896" y="1452"/>
                </a:lnTo>
                <a:lnTo>
                  <a:pt x="1916" y="1535"/>
                </a:lnTo>
                <a:lnTo>
                  <a:pt x="1975" y="1570"/>
                </a:lnTo>
                <a:lnTo>
                  <a:pt x="1975" y="1484"/>
                </a:lnTo>
                <a:lnTo>
                  <a:pt x="1925" y="1434"/>
                </a:lnTo>
                <a:lnTo>
                  <a:pt x="1946" y="1367"/>
                </a:lnTo>
                <a:lnTo>
                  <a:pt x="2024" y="1434"/>
                </a:lnTo>
                <a:lnTo>
                  <a:pt x="2092" y="1392"/>
                </a:lnTo>
                <a:lnTo>
                  <a:pt x="2083" y="1323"/>
                </a:lnTo>
                <a:lnTo>
                  <a:pt x="2061" y="1316"/>
                </a:lnTo>
                <a:lnTo>
                  <a:pt x="2053" y="1265"/>
                </a:lnTo>
                <a:lnTo>
                  <a:pt x="2092" y="1248"/>
                </a:lnTo>
                <a:lnTo>
                  <a:pt x="2100" y="1258"/>
                </a:lnTo>
                <a:lnTo>
                  <a:pt x="2151" y="1240"/>
                </a:lnTo>
                <a:lnTo>
                  <a:pt x="2151" y="1224"/>
                </a:lnTo>
                <a:lnTo>
                  <a:pt x="2181" y="1224"/>
                </a:lnTo>
                <a:lnTo>
                  <a:pt x="2259" y="1198"/>
                </a:lnTo>
                <a:lnTo>
                  <a:pt x="2315" y="1232"/>
                </a:lnTo>
                <a:lnTo>
                  <a:pt x="2297" y="1190"/>
                </a:lnTo>
                <a:lnTo>
                  <a:pt x="2259" y="1198"/>
                </a:lnTo>
                <a:lnTo>
                  <a:pt x="2306" y="1079"/>
                </a:lnTo>
                <a:lnTo>
                  <a:pt x="2287" y="1072"/>
                </a:lnTo>
                <a:lnTo>
                  <a:pt x="2297" y="1046"/>
                </a:lnTo>
                <a:lnTo>
                  <a:pt x="2268" y="986"/>
                </a:lnTo>
                <a:lnTo>
                  <a:pt x="2306" y="953"/>
                </a:lnTo>
                <a:lnTo>
                  <a:pt x="2250" y="928"/>
                </a:lnTo>
                <a:lnTo>
                  <a:pt x="2297" y="894"/>
                </a:lnTo>
                <a:lnTo>
                  <a:pt x="2306" y="919"/>
                </a:lnTo>
                <a:lnTo>
                  <a:pt x="2355" y="928"/>
                </a:lnTo>
                <a:lnTo>
                  <a:pt x="2355" y="953"/>
                </a:lnTo>
                <a:lnTo>
                  <a:pt x="2386" y="961"/>
                </a:lnTo>
                <a:lnTo>
                  <a:pt x="2416" y="1029"/>
                </a:lnTo>
                <a:lnTo>
                  <a:pt x="2444" y="1011"/>
                </a:lnTo>
                <a:lnTo>
                  <a:pt x="2444" y="979"/>
                </a:lnTo>
                <a:lnTo>
                  <a:pt x="2407" y="935"/>
                </a:lnTo>
                <a:lnTo>
                  <a:pt x="2435" y="919"/>
                </a:lnTo>
                <a:lnTo>
                  <a:pt x="2435" y="885"/>
                </a:lnTo>
                <a:lnTo>
                  <a:pt x="2483" y="853"/>
                </a:lnTo>
                <a:lnTo>
                  <a:pt x="2511" y="853"/>
                </a:lnTo>
                <a:lnTo>
                  <a:pt x="2611" y="767"/>
                </a:lnTo>
                <a:lnTo>
                  <a:pt x="2611" y="681"/>
                </a:lnTo>
                <a:lnTo>
                  <a:pt x="2572" y="642"/>
                </a:lnTo>
                <a:lnTo>
                  <a:pt x="2523" y="624"/>
                </a:lnTo>
                <a:lnTo>
                  <a:pt x="2631" y="531"/>
                </a:lnTo>
                <a:lnTo>
                  <a:pt x="2758" y="538"/>
                </a:lnTo>
                <a:lnTo>
                  <a:pt x="2767" y="556"/>
                </a:lnTo>
                <a:lnTo>
                  <a:pt x="2835" y="556"/>
                </a:lnTo>
                <a:lnTo>
                  <a:pt x="2875" y="497"/>
                </a:lnTo>
                <a:lnTo>
                  <a:pt x="2923" y="513"/>
                </a:lnTo>
                <a:lnTo>
                  <a:pt x="2835" y="615"/>
                </a:lnTo>
                <a:lnTo>
                  <a:pt x="2865" y="734"/>
                </a:lnTo>
                <a:lnTo>
                  <a:pt x="2951" y="632"/>
                </a:lnTo>
                <a:lnTo>
                  <a:pt x="2951" y="564"/>
                </a:lnTo>
                <a:lnTo>
                  <a:pt x="2992" y="548"/>
                </a:lnTo>
                <a:lnTo>
                  <a:pt x="3002" y="556"/>
                </a:lnTo>
                <a:lnTo>
                  <a:pt x="3081" y="538"/>
                </a:lnTo>
                <a:lnTo>
                  <a:pt x="3108" y="497"/>
                </a:lnTo>
                <a:lnTo>
                  <a:pt x="3149" y="488"/>
                </a:lnTo>
                <a:lnTo>
                  <a:pt x="3127" y="437"/>
                </a:lnTo>
                <a:lnTo>
                  <a:pt x="3206" y="437"/>
                </a:lnTo>
                <a:lnTo>
                  <a:pt x="3197" y="455"/>
                </a:lnTo>
                <a:lnTo>
                  <a:pt x="3295" y="488"/>
                </a:lnTo>
                <a:lnTo>
                  <a:pt x="3275" y="445"/>
                </a:lnTo>
                <a:lnTo>
                  <a:pt x="3295" y="430"/>
                </a:lnTo>
                <a:lnTo>
                  <a:pt x="3256" y="398"/>
                </a:lnTo>
                <a:lnTo>
                  <a:pt x="3216" y="388"/>
                </a:lnTo>
                <a:lnTo>
                  <a:pt x="3206" y="398"/>
                </a:lnTo>
                <a:lnTo>
                  <a:pt x="3071" y="310"/>
                </a:lnTo>
                <a:lnTo>
                  <a:pt x="2932" y="294"/>
                </a:lnTo>
                <a:lnTo>
                  <a:pt x="2962" y="327"/>
                </a:lnTo>
                <a:lnTo>
                  <a:pt x="2807" y="310"/>
                </a:lnTo>
                <a:lnTo>
                  <a:pt x="2775" y="243"/>
                </a:lnTo>
                <a:lnTo>
                  <a:pt x="2661" y="252"/>
                </a:lnTo>
                <a:lnTo>
                  <a:pt x="2602" y="217"/>
                </a:lnTo>
                <a:lnTo>
                  <a:pt x="2474" y="201"/>
                </a:lnTo>
                <a:lnTo>
                  <a:pt x="2474" y="226"/>
                </a:lnTo>
                <a:lnTo>
                  <a:pt x="2366" y="208"/>
                </a:lnTo>
                <a:lnTo>
                  <a:pt x="2355" y="226"/>
                </a:lnTo>
                <a:lnTo>
                  <a:pt x="2315" y="208"/>
                </a:lnTo>
                <a:lnTo>
                  <a:pt x="2306" y="168"/>
                </a:lnTo>
                <a:lnTo>
                  <a:pt x="2239" y="143"/>
                </a:lnTo>
                <a:lnTo>
                  <a:pt x="2209" y="176"/>
                </a:lnTo>
                <a:lnTo>
                  <a:pt x="2160" y="168"/>
                </a:lnTo>
                <a:lnTo>
                  <a:pt x="2141" y="132"/>
                </a:lnTo>
                <a:lnTo>
                  <a:pt x="1995" y="124"/>
                </a:lnTo>
                <a:lnTo>
                  <a:pt x="2033" y="100"/>
                </a:lnTo>
                <a:lnTo>
                  <a:pt x="2024" y="50"/>
                </a:lnTo>
                <a:lnTo>
                  <a:pt x="1955" y="33"/>
                </a:lnTo>
                <a:lnTo>
                  <a:pt x="1925" y="50"/>
                </a:lnTo>
                <a:lnTo>
                  <a:pt x="1916" y="24"/>
                </a:lnTo>
                <a:lnTo>
                  <a:pt x="1916" y="7"/>
                </a:lnTo>
                <a:lnTo>
                  <a:pt x="1887" y="0"/>
                </a:lnTo>
                <a:lnTo>
                  <a:pt x="1856" y="40"/>
                </a:lnTo>
                <a:lnTo>
                  <a:pt x="1810" y="66"/>
                </a:lnTo>
                <a:lnTo>
                  <a:pt x="1798" y="40"/>
                </a:lnTo>
                <a:lnTo>
                  <a:pt x="1790" y="33"/>
                </a:lnTo>
                <a:lnTo>
                  <a:pt x="1653" y="66"/>
                </a:lnTo>
                <a:lnTo>
                  <a:pt x="1642" y="91"/>
                </a:lnTo>
                <a:lnTo>
                  <a:pt x="1594" y="84"/>
                </a:lnTo>
                <a:lnTo>
                  <a:pt x="1574" y="124"/>
                </a:lnTo>
                <a:lnTo>
                  <a:pt x="1631" y="143"/>
                </a:lnTo>
                <a:lnTo>
                  <a:pt x="1565" y="124"/>
                </a:lnTo>
                <a:lnTo>
                  <a:pt x="1524" y="124"/>
                </a:lnTo>
                <a:lnTo>
                  <a:pt x="1505" y="75"/>
                </a:lnTo>
                <a:lnTo>
                  <a:pt x="1473" y="109"/>
                </a:lnTo>
                <a:lnTo>
                  <a:pt x="1426" y="100"/>
                </a:lnTo>
                <a:lnTo>
                  <a:pt x="1378" y="183"/>
                </a:lnTo>
                <a:lnTo>
                  <a:pt x="1399" y="201"/>
                </a:lnTo>
                <a:lnTo>
                  <a:pt x="1369" y="183"/>
                </a:lnTo>
                <a:lnTo>
                  <a:pt x="1310" y="183"/>
                </a:lnTo>
                <a:lnTo>
                  <a:pt x="1242" y="208"/>
                </a:lnTo>
                <a:lnTo>
                  <a:pt x="1233" y="194"/>
                </a:lnTo>
                <a:lnTo>
                  <a:pt x="1122" y="226"/>
                </a:lnTo>
                <a:lnTo>
                  <a:pt x="1113" y="234"/>
                </a:lnTo>
                <a:lnTo>
                  <a:pt x="1094" y="243"/>
                </a:lnTo>
                <a:lnTo>
                  <a:pt x="1084" y="217"/>
                </a:lnTo>
                <a:lnTo>
                  <a:pt x="1094" y="201"/>
                </a:lnTo>
                <a:lnTo>
                  <a:pt x="1074" y="194"/>
                </a:lnTo>
                <a:lnTo>
                  <a:pt x="1065" y="208"/>
                </a:lnTo>
                <a:lnTo>
                  <a:pt x="1054" y="243"/>
                </a:lnTo>
                <a:lnTo>
                  <a:pt x="998" y="252"/>
                </a:lnTo>
                <a:lnTo>
                  <a:pt x="1017" y="277"/>
                </a:lnTo>
                <a:lnTo>
                  <a:pt x="967" y="269"/>
                </a:lnTo>
                <a:lnTo>
                  <a:pt x="957" y="294"/>
                </a:lnTo>
                <a:lnTo>
                  <a:pt x="939" y="277"/>
                </a:lnTo>
                <a:lnTo>
                  <a:pt x="939" y="252"/>
                </a:lnTo>
                <a:lnTo>
                  <a:pt x="919" y="243"/>
                </a:lnTo>
                <a:lnTo>
                  <a:pt x="998" y="243"/>
                </a:lnTo>
                <a:lnTo>
                  <a:pt x="1017" y="201"/>
                </a:lnTo>
                <a:lnTo>
                  <a:pt x="898" y="150"/>
                </a:lnTo>
                <a:lnTo>
                  <a:pt x="889" y="124"/>
                </a:lnTo>
                <a:lnTo>
                  <a:pt x="781" y="100"/>
                </a:lnTo>
                <a:lnTo>
                  <a:pt x="634" y="168"/>
                </a:lnTo>
                <a:lnTo>
                  <a:pt x="566" y="252"/>
                </a:lnTo>
                <a:lnTo>
                  <a:pt x="459" y="303"/>
                </a:lnTo>
                <a:lnTo>
                  <a:pt x="450" y="380"/>
                </a:lnTo>
                <a:lnTo>
                  <a:pt x="469" y="404"/>
                </a:lnTo>
                <a:lnTo>
                  <a:pt x="536" y="388"/>
                </a:lnTo>
                <a:lnTo>
                  <a:pt x="566" y="437"/>
                </a:lnTo>
                <a:lnTo>
                  <a:pt x="548" y="462"/>
                </a:lnTo>
                <a:lnTo>
                  <a:pt x="598" y="462"/>
                </a:lnTo>
                <a:lnTo>
                  <a:pt x="663" y="380"/>
                </a:lnTo>
                <a:lnTo>
                  <a:pt x="653" y="363"/>
                </a:lnTo>
                <a:lnTo>
                  <a:pt x="685" y="294"/>
                </a:lnTo>
                <a:lnTo>
                  <a:pt x="714" y="287"/>
                </a:lnTo>
                <a:lnTo>
                  <a:pt x="753" y="226"/>
                </a:lnTo>
                <a:lnTo>
                  <a:pt x="790" y="252"/>
                </a:lnTo>
                <a:lnTo>
                  <a:pt x="723" y="294"/>
                </a:lnTo>
                <a:lnTo>
                  <a:pt x="740" y="363"/>
                </a:lnTo>
                <a:lnTo>
                  <a:pt x="849" y="363"/>
                </a:lnTo>
                <a:lnTo>
                  <a:pt x="842" y="398"/>
                </a:lnTo>
                <a:lnTo>
                  <a:pt x="753" y="380"/>
                </a:lnTo>
                <a:lnTo>
                  <a:pt x="753" y="412"/>
                </a:lnTo>
                <a:lnTo>
                  <a:pt x="723" y="420"/>
                </a:lnTo>
                <a:lnTo>
                  <a:pt x="714" y="462"/>
                </a:lnTo>
                <a:lnTo>
                  <a:pt x="598" y="497"/>
                </a:lnTo>
                <a:lnTo>
                  <a:pt x="598" y="488"/>
                </a:lnTo>
                <a:lnTo>
                  <a:pt x="517" y="473"/>
                </a:lnTo>
                <a:lnTo>
                  <a:pt x="517" y="455"/>
                </a:lnTo>
                <a:lnTo>
                  <a:pt x="548" y="437"/>
                </a:lnTo>
                <a:lnTo>
                  <a:pt x="548" y="404"/>
                </a:lnTo>
                <a:lnTo>
                  <a:pt x="500" y="420"/>
                </a:lnTo>
                <a:lnTo>
                  <a:pt x="500" y="480"/>
                </a:lnTo>
                <a:lnTo>
                  <a:pt x="450" y="488"/>
                </a:lnTo>
                <a:lnTo>
                  <a:pt x="450" y="506"/>
                </a:lnTo>
                <a:lnTo>
                  <a:pt x="407" y="513"/>
                </a:lnTo>
                <a:lnTo>
                  <a:pt x="420" y="531"/>
                </a:lnTo>
                <a:lnTo>
                  <a:pt x="362" y="582"/>
                </a:lnTo>
                <a:lnTo>
                  <a:pt x="333" y="573"/>
                </a:lnTo>
                <a:lnTo>
                  <a:pt x="321" y="591"/>
                </a:lnTo>
                <a:lnTo>
                  <a:pt x="262" y="582"/>
                </a:lnTo>
                <a:lnTo>
                  <a:pt x="254" y="599"/>
                </a:lnTo>
                <a:lnTo>
                  <a:pt x="311" y="642"/>
                </a:lnTo>
                <a:lnTo>
                  <a:pt x="311" y="691"/>
                </a:lnTo>
                <a:lnTo>
                  <a:pt x="223" y="681"/>
                </a:lnTo>
                <a:lnTo>
                  <a:pt x="195" y="707"/>
                </a:lnTo>
                <a:lnTo>
                  <a:pt x="204" y="725"/>
                </a:lnTo>
                <a:lnTo>
                  <a:pt x="176" y="810"/>
                </a:lnTo>
                <a:lnTo>
                  <a:pt x="223" y="818"/>
                </a:lnTo>
                <a:lnTo>
                  <a:pt x="233" y="836"/>
                </a:lnTo>
                <a:lnTo>
                  <a:pt x="311" y="825"/>
                </a:lnTo>
                <a:lnTo>
                  <a:pt x="333" y="785"/>
                </a:lnTo>
                <a:lnTo>
                  <a:pt x="321" y="767"/>
                </a:lnTo>
                <a:lnTo>
                  <a:pt x="399" y="699"/>
                </a:lnTo>
                <a:lnTo>
                  <a:pt x="429" y="707"/>
                </a:lnTo>
                <a:lnTo>
                  <a:pt x="508" y="691"/>
                </a:lnTo>
                <a:lnTo>
                  <a:pt x="586" y="775"/>
                </a:lnTo>
                <a:lnTo>
                  <a:pt x="566" y="843"/>
                </a:lnTo>
                <a:lnTo>
                  <a:pt x="536" y="843"/>
                </a:lnTo>
                <a:lnTo>
                  <a:pt x="548" y="810"/>
                </a:lnTo>
                <a:lnTo>
                  <a:pt x="598" y="810"/>
                </a:lnTo>
                <a:lnTo>
                  <a:pt x="615" y="785"/>
                </a:lnTo>
                <a:lnTo>
                  <a:pt x="634" y="785"/>
                </a:lnTo>
                <a:lnTo>
                  <a:pt x="653" y="760"/>
                </a:lnTo>
                <a:lnTo>
                  <a:pt x="586" y="691"/>
                </a:lnTo>
                <a:lnTo>
                  <a:pt x="536" y="681"/>
                </a:lnTo>
                <a:lnTo>
                  <a:pt x="685" y="818"/>
                </a:lnTo>
                <a:lnTo>
                  <a:pt x="663" y="836"/>
                </a:lnTo>
                <a:lnTo>
                  <a:pt x="703" y="861"/>
                </a:lnTo>
                <a:lnTo>
                  <a:pt x="723" y="836"/>
                </a:lnTo>
                <a:lnTo>
                  <a:pt x="714" y="810"/>
                </a:lnTo>
                <a:lnTo>
                  <a:pt x="740" y="785"/>
                </a:lnTo>
                <a:lnTo>
                  <a:pt x="781" y="792"/>
                </a:lnTo>
                <a:lnTo>
                  <a:pt x="801" y="716"/>
                </a:lnTo>
                <a:lnTo>
                  <a:pt x="859" y="681"/>
                </a:lnTo>
                <a:lnTo>
                  <a:pt x="889" y="699"/>
                </a:lnTo>
                <a:lnTo>
                  <a:pt x="919" y="699"/>
                </a:lnTo>
                <a:lnTo>
                  <a:pt x="919" y="674"/>
                </a:lnTo>
                <a:lnTo>
                  <a:pt x="957" y="666"/>
                </a:lnTo>
                <a:lnTo>
                  <a:pt x="931" y="707"/>
                </a:lnTo>
                <a:lnTo>
                  <a:pt x="1006" y="760"/>
                </a:lnTo>
                <a:lnTo>
                  <a:pt x="989" y="785"/>
                </a:lnTo>
                <a:lnTo>
                  <a:pt x="849" y="760"/>
                </a:lnTo>
                <a:lnTo>
                  <a:pt x="773" y="792"/>
                </a:lnTo>
                <a:lnTo>
                  <a:pt x="753" y="825"/>
                </a:lnTo>
                <a:lnTo>
                  <a:pt x="773" y="853"/>
                </a:lnTo>
                <a:lnTo>
                  <a:pt x="931" y="878"/>
                </a:lnTo>
                <a:lnTo>
                  <a:pt x="869" y="961"/>
                </a:lnTo>
                <a:lnTo>
                  <a:pt x="762" y="961"/>
                </a:lnTo>
                <a:lnTo>
                  <a:pt x="653" y="919"/>
                </a:lnTo>
                <a:lnTo>
                  <a:pt x="634" y="953"/>
                </a:lnTo>
                <a:lnTo>
                  <a:pt x="490" y="894"/>
                </a:lnTo>
                <a:lnTo>
                  <a:pt x="508" y="818"/>
                </a:lnTo>
                <a:lnTo>
                  <a:pt x="350" y="818"/>
                </a:lnTo>
                <a:lnTo>
                  <a:pt x="321" y="843"/>
                </a:lnTo>
                <a:close/>
              </a:path>
            </a:pathLst>
          </a:custGeom>
          <a:solidFill>
            <a:srgbClr val="CC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75" name="Freeform 47"/>
          <p:cNvSpPr>
            <a:spLocks/>
          </p:cNvSpPr>
          <p:nvPr/>
        </p:nvSpPr>
        <p:spPr bwMode="auto">
          <a:xfrm>
            <a:off x="6832600" y="2225675"/>
            <a:ext cx="88900" cy="146050"/>
          </a:xfrm>
          <a:custGeom>
            <a:avLst/>
            <a:gdLst>
              <a:gd name="T0" fmla="*/ 0 w 65"/>
              <a:gd name="T1" fmla="*/ 146537346 h 95"/>
              <a:gd name="T2" fmla="*/ 29929211 w 65"/>
              <a:gd name="T3" fmla="*/ 0 h 95"/>
              <a:gd name="T4" fmla="*/ 93529638 w 65"/>
              <a:gd name="T5" fmla="*/ 18908094 h 95"/>
              <a:gd name="T6" fmla="*/ 93529638 w 65"/>
              <a:gd name="T7" fmla="*/ 94540471 h 95"/>
              <a:gd name="T8" fmla="*/ 121587846 w 65"/>
              <a:gd name="T9" fmla="*/ 200897156 h 95"/>
              <a:gd name="T10" fmla="*/ 93529638 w 65"/>
              <a:gd name="T11" fmla="*/ 224532658 h 95"/>
              <a:gd name="T12" fmla="*/ 0 w 65"/>
              <a:gd name="T13" fmla="*/ 146537346 h 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5" h="95">
                <a:moveTo>
                  <a:pt x="0" y="62"/>
                </a:moveTo>
                <a:lnTo>
                  <a:pt x="16" y="0"/>
                </a:lnTo>
                <a:lnTo>
                  <a:pt x="50" y="8"/>
                </a:lnTo>
                <a:lnTo>
                  <a:pt x="50" y="40"/>
                </a:lnTo>
                <a:lnTo>
                  <a:pt x="65" y="85"/>
                </a:lnTo>
                <a:lnTo>
                  <a:pt x="50" y="95"/>
                </a:lnTo>
                <a:lnTo>
                  <a:pt x="0" y="6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76" name="Freeform 48"/>
          <p:cNvSpPr>
            <a:spLocks/>
          </p:cNvSpPr>
          <p:nvPr/>
        </p:nvSpPr>
        <p:spPr bwMode="auto">
          <a:xfrm>
            <a:off x="6711950" y="3181351"/>
            <a:ext cx="134938" cy="334963"/>
          </a:xfrm>
          <a:custGeom>
            <a:avLst/>
            <a:gdLst>
              <a:gd name="T0" fmla="*/ 0 w 99"/>
              <a:gd name="T1" fmla="*/ 0 h 215"/>
              <a:gd name="T2" fmla="*/ 163486247 w 99"/>
              <a:gd name="T3" fmla="*/ 0 h 215"/>
              <a:gd name="T4" fmla="*/ 183921857 w 99"/>
              <a:gd name="T5" fmla="*/ 58253961 h 215"/>
              <a:gd name="T6" fmla="*/ 100321632 w 99"/>
              <a:gd name="T7" fmla="*/ 99518286 h 215"/>
              <a:gd name="T8" fmla="*/ 128188374 w 99"/>
              <a:gd name="T9" fmla="*/ 279134795 h 215"/>
              <a:gd name="T10" fmla="*/ 163486247 w 99"/>
              <a:gd name="T11" fmla="*/ 320399120 h 215"/>
              <a:gd name="T12" fmla="*/ 146766202 w 99"/>
              <a:gd name="T13" fmla="*/ 521861448 h 215"/>
              <a:gd name="T14" fmla="*/ 33440090 w 99"/>
              <a:gd name="T15" fmla="*/ 424770475 h 215"/>
              <a:gd name="T16" fmla="*/ 79884659 w 99"/>
              <a:gd name="T17" fmla="*/ 300980614 h 215"/>
              <a:gd name="T18" fmla="*/ 46444569 w 99"/>
              <a:gd name="T19" fmla="*/ 259717846 h 215"/>
              <a:gd name="T20" fmla="*/ 0 w 99"/>
              <a:gd name="T21" fmla="*/ 24273133 h 215"/>
              <a:gd name="T22" fmla="*/ 0 w 99"/>
              <a:gd name="T23" fmla="*/ 0 h 2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9" h="215">
                <a:moveTo>
                  <a:pt x="0" y="0"/>
                </a:moveTo>
                <a:lnTo>
                  <a:pt x="88" y="0"/>
                </a:lnTo>
                <a:lnTo>
                  <a:pt x="99" y="24"/>
                </a:lnTo>
                <a:lnTo>
                  <a:pt x="54" y="41"/>
                </a:lnTo>
                <a:lnTo>
                  <a:pt x="69" y="115"/>
                </a:lnTo>
                <a:lnTo>
                  <a:pt x="88" y="132"/>
                </a:lnTo>
                <a:lnTo>
                  <a:pt x="79" y="215"/>
                </a:lnTo>
                <a:lnTo>
                  <a:pt x="18" y="175"/>
                </a:lnTo>
                <a:lnTo>
                  <a:pt x="43" y="124"/>
                </a:lnTo>
                <a:lnTo>
                  <a:pt x="25" y="107"/>
                </a:lnTo>
                <a:lnTo>
                  <a:pt x="0" y="10"/>
                </a:lnTo>
                <a:lnTo>
                  <a:pt x="0" y="0"/>
                </a:lnTo>
                <a:close/>
              </a:path>
            </a:pathLst>
          </a:custGeom>
          <a:solidFill>
            <a:srgbClr val="5F8F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77" name="Freeform 49"/>
          <p:cNvSpPr>
            <a:spLocks/>
          </p:cNvSpPr>
          <p:nvPr/>
        </p:nvSpPr>
        <p:spPr bwMode="auto">
          <a:xfrm>
            <a:off x="6953251" y="3211514"/>
            <a:ext cx="79375" cy="77787"/>
          </a:xfrm>
          <a:custGeom>
            <a:avLst/>
            <a:gdLst>
              <a:gd name="T0" fmla="*/ 0 w 60"/>
              <a:gd name="T1" fmla="*/ 84711599 h 50"/>
              <a:gd name="T2" fmla="*/ 29752396 w 60"/>
              <a:gd name="T3" fmla="*/ 14521277 h 50"/>
              <a:gd name="T4" fmla="*/ 73505219 w 60"/>
              <a:gd name="T5" fmla="*/ 0 h 50"/>
              <a:gd name="T6" fmla="*/ 105006510 w 60"/>
              <a:gd name="T7" fmla="*/ 33884017 h 50"/>
              <a:gd name="T8" fmla="*/ 57753250 w 60"/>
              <a:gd name="T9" fmla="*/ 121016347 h 50"/>
              <a:gd name="T10" fmla="*/ 0 w 60"/>
              <a:gd name="T11" fmla="*/ 84711599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50">
                <a:moveTo>
                  <a:pt x="0" y="35"/>
                </a:moveTo>
                <a:lnTo>
                  <a:pt x="17" y="6"/>
                </a:lnTo>
                <a:lnTo>
                  <a:pt x="42" y="0"/>
                </a:lnTo>
                <a:lnTo>
                  <a:pt x="60" y="14"/>
                </a:lnTo>
                <a:lnTo>
                  <a:pt x="33" y="50"/>
                </a:lnTo>
                <a:lnTo>
                  <a:pt x="0" y="35"/>
                </a:lnTo>
                <a:close/>
              </a:path>
            </a:pathLst>
          </a:custGeom>
          <a:solidFill>
            <a:srgbClr val="5F8F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78" name="Freeform 50"/>
          <p:cNvSpPr>
            <a:spLocks/>
          </p:cNvSpPr>
          <p:nvPr/>
        </p:nvSpPr>
        <p:spPr bwMode="auto">
          <a:xfrm>
            <a:off x="8480425" y="2276476"/>
            <a:ext cx="120650" cy="55563"/>
          </a:xfrm>
          <a:custGeom>
            <a:avLst/>
            <a:gdLst>
              <a:gd name="T0" fmla="*/ 18796722 w 88"/>
              <a:gd name="T1" fmla="*/ 0 h 35"/>
              <a:gd name="T2" fmla="*/ 0 w 88"/>
              <a:gd name="T3" fmla="*/ 32763120 h 35"/>
              <a:gd name="T4" fmla="*/ 35713771 w 88"/>
              <a:gd name="T5" fmla="*/ 88207056 h 35"/>
              <a:gd name="T6" fmla="*/ 165413892 w 88"/>
              <a:gd name="T7" fmla="*/ 88207056 h 35"/>
              <a:gd name="T8" fmla="*/ 165413892 w 88"/>
              <a:gd name="T9" fmla="*/ 32763120 h 35"/>
              <a:gd name="T10" fmla="*/ 95864651 w 88"/>
              <a:gd name="T11" fmla="*/ 0 h 35"/>
              <a:gd name="T12" fmla="*/ 18796722 w 88"/>
              <a:gd name="T13" fmla="*/ 0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8" h="35">
                <a:moveTo>
                  <a:pt x="10" y="0"/>
                </a:moveTo>
                <a:lnTo>
                  <a:pt x="0" y="13"/>
                </a:lnTo>
                <a:lnTo>
                  <a:pt x="19" y="35"/>
                </a:lnTo>
                <a:lnTo>
                  <a:pt x="88" y="35"/>
                </a:lnTo>
                <a:lnTo>
                  <a:pt x="88" y="13"/>
                </a:lnTo>
                <a:lnTo>
                  <a:pt x="51" y="0"/>
                </a:lnTo>
                <a:lnTo>
                  <a:pt x="1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79" name="Freeform 51"/>
          <p:cNvSpPr>
            <a:spLocks/>
          </p:cNvSpPr>
          <p:nvPr/>
        </p:nvSpPr>
        <p:spPr bwMode="auto">
          <a:xfrm>
            <a:off x="8774114" y="3122614"/>
            <a:ext cx="52387" cy="249237"/>
          </a:xfrm>
          <a:custGeom>
            <a:avLst/>
            <a:gdLst>
              <a:gd name="T0" fmla="*/ 10022907 w 37"/>
              <a:gd name="T1" fmla="*/ 0 h 161"/>
              <a:gd name="T2" fmla="*/ 44102775 w 37"/>
              <a:gd name="T3" fmla="*/ 0 h 161"/>
              <a:gd name="T4" fmla="*/ 74172913 w 37"/>
              <a:gd name="T5" fmla="*/ 249233904 h 161"/>
              <a:gd name="T6" fmla="*/ 44102775 w 37"/>
              <a:gd name="T7" fmla="*/ 287577700 h 161"/>
              <a:gd name="T8" fmla="*/ 44102775 w 37"/>
              <a:gd name="T9" fmla="*/ 385832809 h 161"/>
              <a:gd name="T10" fmla="*/ 0 w 37"/>
              <a:gd name="T11" fmla="*/ 361867355 h 161"/>
              <a:gd name="T12" fmla="*/ 10022907 w 37"/>
              <a:gd name="T13" fmla="*/ 148580857 h 161"/>
              <a:gd name="T14" fmla="*/ 0 w 37"/>
              <a:gd name="T15" fmla="*/ 91065936 h 161"/>
              <a:gd name="T16" fmla="*/ 10022907 w 37"/>
              <a:gd name="T17" fmla="*/ 0 h 1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161">
                <a:moveTo>
                  <a:pt x="5" y="0"/>
                </a:moveTo>
                <a:lnTo>
                  <a:pt x="22" y="0"/>
                </a:lnTo>
                <a:lnTo>
                  <a:pt x="37" y="104"/>
                </a:lnTo>
                <a:lnTo>
                  <a:pt x="22" y="120"/>
                </a:lnTo>
                <a:lnTo>
                  <a:pt x="22" y="161"/>
                </a:lnTo>
                <a:lnTo>
                  <a:pt x="0" y="151"/>
                </a:lnTo>
                <a:lnTo>
                  <a:pt x="5" y="62"/>
                </a:lnTo>
                <a:lnTo>
                  <a:pt x="0" y="38"/>
                </a:lnTo>
                <a:lnTo>
                  <a:pt x="5"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80" name="Freeform 52"/>
          <p:cNvSpPr>
            <a:spLocks/>
          </p:cNvSpPr>
          <p:nvPr/>
        </p:nvSpPr>
        <p:spPr bwMode="auto">
          <a:xfrm>
            <a:off x="8743951" y="3406775"/>
            <a:ext cx="104775" cy="109538"/>
          </a:xfrm>
          <a:custGeom>
            <a:avLst/>
            <a:gdLst>
              <a:gd name="T0" fmla="*/ 64804018 w 77"/>
              <a:gd name="T1" fmla="*/ 0 h 70"/>
              <a:gd name="T2" fmla="*/ 142568839 w 77"/>
              <a:gd name="T3" fmla="*/ 78358791 h 70"/>
              <a:gd name="T4" fmla="*/ 18515239 w 77"/>
              <a:gd name="T5" fmla="*/ 171408192 h 70"/>
              <a:gd name="T6" fmla="*/ 0 w 77"/>
              <a:gd name="T7" fmla="*/ 95498358 h 70"/>
              <a:gd name="T8" fmla="*/ 33327975 w 77"/>
              <a:gd name="T9" fmla="*/ 78358791 h 70"/>
              <a:gd name="T10" fmla="*/ 33327975 w 77"/>
              <a:gd name="T11" fmla="*/ 24486437 h 70"/>
              <a:gd name="T12" fmla="*/ 64804018 w 77"/>
              <a:gd name="T13" fmla="*/ 0 h 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70">
                <a:moveTo>
                  <a:pt x="35" y="0"/>
                </a:moveTo>
                <a:lnTo>
                  <a:pt x="77" y="32"/>
                </a:lnTo>
                <a:lnTo>
                  <a:pt x="10" y="70"/>
                </a:lnTo>
                <a:lnTo>
                  <a:pt x="0" y="39"/>
                </a:lnTo>
                <a:lnTo>
                  <a:pt x="18" y="32"/>
                </a:lnTo>
                <a:lnTo>
                  <a:pt x="18" y="10"/>
                </a:lnTo>
                <a:lnTo>
                  <a:pt x="35"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81" name="Freeform 53"/>
          <p:cNvSpPr>
            <a:spLocks/>
          </p:cNvSpPr>
          <p:nvPr/>
        </p:nvSpPr>
        <p:spPr bwMode="auto">
          <a:xfrm>
            <a:off x="8588376" y="3551238"/>
            <a:ext cx="200025" cy="169862"/>
          </a:xfrm>
          <a:custGeom>
            <a:avLst/>
            <a:gdLst>
              <a:gd name="T0" fmla="*/ 220333661 w 147"/>
              <a:gd name="T1" fmla="*/ 0 h 110"/>
              <a:gd name="T2" fmla="*/ 272176875 w 147"/>
              <a:gd name="T3" fmla="*/ 19077047 h 110"/>
              <a:gd name="T4" fmla="*/ 235146396 w 147"/>
              <a:gd name="T5" fmla="*/ 247993887 h 110"/>
              <a:gd name="T6" fmla="*/ 151827139 w 147"/>
              <a:gd name="T7" fmla="*/ 262300900 h 110"/>
              <a:gd name="T8" fmla="*/ 101834496 w 147"/>
              <a:gd name="T9" fmla="*/ 262300900 h 110"/>
              <a:gd name="T10" fmla="*/ 85171189 w 147"/>
              <a:gd name="T11" fmla="*/ 247993887 h 110"/>
              <a:gd name="T12" fmla="*/ 16663307 w 147"/>
              <a:gd name="T13" fmla="*/ 262300900 h 110"/>
              <a:gd name="T14" fmla="*/ 0 w 147"/>
              <a:gd name="T15" fmla="*/ 207455549 h 110"/>
              <a:gd name="T16" fmla="*/ 85171189 w 147"/>
              <a:gd name="T17" fmla="*/ 171687244 h 110"/>
              <a:gd name="T18" fmla="*/ 101834496 w 147"/>
              <a:gd name="T19" fmla="*/ 188380046 h 110"/>
              <a:gd name="T20" fmla="*/ 135162471 w 147"/>
              <a:gd name="T21" fmla="*/ 133534695 h 110"/>
              <a:gd name="T22" fmla="*/ 201818421 w 147"/>
              <a:gd name="T23" fmla="*/ 92997901 h 110"/>
              <a:gd name="T24" fmla="*/ 220333661 w 147"/>
              <a:gd name="T25" fmla="*/ 0 h 1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7" h="110">
                <a:moveTo>
                  <a:pt x="119" y="0"/>
                </a:moveTo>
                <a:lnTo>
                  <a:pt x="147" y="8"/>
                </a:lnTo>
                <a:lnTo>
                  <a:pt x="127" y="104"/>
                </a:lnTo>
                <a:lnTo>
                  <a:pt x="82" y="110"/>
                </a:lnTo>
                <a:lnTo>
                  <a:pt x="55" y="110"/>
                </a:lnTo>
                <a:lnTo>
                  <a:pt x="46" y="104"/>
                </a:lnTo>
                <a:lnTo>
                  <a:pt x="9" y="110"/>
                </a:lnTo>
                <a:lnTo>
                  <a:pt x="0" y="87"/>
                </a:lnTo>
                <a:lnTo>
                  <a:pt x="46" y="72"/>
                </a:lnTo>
                <a:lnTo>
                  <a:pt x="55" y="79"/>
                </a:lnTo>
                <a:lnTo>
                  <a:pt x="73" y="56"/>
                </a:lnTo>
                <a:lnTo>
                  <a:pt x="109" y="39"/>
                </a:lnTo>
                <a:lnTo>
                  <a:pt x="11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82" name="Freeform 54"/>
          <p:cNvSpPr>
            <a:spLocks/>
          </p:cNvSpPr>
          <p:nvPr/>
        </p:nvSpPr>
        <p:spPr bwMode="auto">
          <a:xfrm>
            <a:off x="8524876" y="3724276"/>
            <a:ext cx="49213" cy="79375"/>
          </a:xfrm>
          <a:custGeom>
            <a:avLst/>
            <a:gdLst>
              <a:gd name="T0" fmla="*/ 33545135 w 38"/>
              <a:gd name="T1" fmla="*/ 0 h 52"/>
              <a:gd name="T2" fmla="*/ 63734720 w 38"/>
              <a:gd name="T3" fmla="*/ 34950950 h 52"/>
              <a:gd name="T4" fmla="*/ 51993535 w 38"/>
              <a:gd name="T5" fmla="*/ 121161358 h 52"/>
              <a:gd name="T6" fmla="*/ 0 w 38"/>
              <a:gd name="T7" fmla="*/ 121161358 h 52"/>
              <a:gd name="T8" fmla="*/ 10062763 w 38"/>
              <a:gd name="T9" fmla="*/ 83881058 h 52"/>
              <a:gd name="T10" fmla="*/ 0 w 38"/>
              <a:gd name="T11" fmla="*/ 34950950 h 52"/>
              <a:gd name="T12" fmla="*/ 33545135 w 38"/>
              <a:gd name="T13" fmla="*/ 0 h 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 h="52">
                <a:moveTo>
                  <a:pt x="20" y="0"/>
                </a:moveTo>
                <a:lnTo>
                  <a:pt x="38" y="15"/>
                </a:lnTo>
                <a:lnTo>
                  <a:pt x="31" y="52"/>
                </a:lnTo>
                <a:lnTo>
                  <a:pt x="0" y="52"/>
                </a:lnTo>
                <a:lnTo>
                  <a:pt x="6" y="36"/>
                </a:lnTo>
                <a:lnTo>
                  <a:pt x="0" y="15"/>
                </a:lnTo>
                <a:lnTo>
                  <a:pt x="2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83" name="Freeform 55"/>
          <p:cNvSpPr>
            <a:spLocks/>
          </p:cNvSpPr>
          <p:nvPr/>
        </p:nvSpPr>
        <p:spPr bwMode="auto">
          <a:xfrm>
            <a:off x="8015288" y="4446588"/>
            <a:ext cx="342900" cy="328612"/>
          </a:xfrm>
          <a:custGeom>
            <a:avLst/>
            <a:gdLst>
              <a:gd name="T0" fmla="*/ 0 w 252"/>
              <a:gd name="T1" fmla="*/ 218643234 h 212"/>
              <a:gd name="T2" fmla="*/ 138866336 w 252"/>
              <a:gd name="T3" fmla="*/ 134549563 h 212"/>
              <a:gd name="T4" fmla="*/ 244403336 w 252"/>
              <a:gd name="T5" fmla="*/ 0 h 212"/>
              <a:gd name="T6" fmla="*/ 296246550 w 252"/>
              <a:gd name="T7" fmla="*/ 79288495 h 212"/>
              <a:gd name="T8" fmla="*/ 275879379 w 252"/>
              <a:gd name="T9" fmla="*/ 156174403 h 212"/>
              <a:gd name="T10" fmla="*/ 311059286 w 252"/>
              <a:gd name="T11" fmla="*/ 252281013 h 212"/>
              <a:gd name="T12" fmla="*/ 466588929 w 252"/>
              <a:gd name="T13" fmla="*/ 252281013 h 212"/>
              <a:gd name="T14" fmla="*/ 466588929 w 252"/>
              <a:gd name="T15" fmla="*/ 309944668 h 212"/>
              <a:gd name="T16" fmla="*/ 399932979 w 252"/>
              <a:gd name="T17" fmla="*/ 309944668 h 212"/>
              <a:gd name="T18" fmla="*/ 433260954 w 252"/>
              <a:gd name="T19" fmla="*/ 370012462 h 212"/>
              <a:gd name="T20" fmla="*/ 399932979 w 252"/>
              <a:gd name="T21" fmla="*/ 391635751 h 212"/>
              <a:gd name="T22" fmla="*/ 412893782 w 252"/>
              <a:gd name="T23" fmla="*/ 470924247 h 212"/>
              <a:gd name="T24" fmla="*/ 362902500 w 252"/>
              <a:gd name="T25" fmla="*/ 492549087 h 212"/>
              <a:gd name="T26" fmla="*/ 346239193 w 252"/>
              <a:gd name="T27" fmla="*/ 451703545 h 212"/>
              <a:gd name="T28" fmla="*/ 311059286 w 252"/>
              <a:gd name="T29" fmla="*/ 509367201 h 212"/>
              <a:gd name="T30" fmla="*/ 261068004 w 252"/>
              <a:gd name="T31" fmla="*/ 451703545 h 212"/>
              <a:gd name="T32" fmla="*/ 346239193 w 252"/>
              <a:gd name="T33" fmla="*/ 252281013 h 212"/>
              <a:gd name="T34" fmla="*/ 222185593 w 252"/>
              <a:gd name="T35" fmla="*/ 413260591 h 212"/>
              <a:gd name="T36" fmla="*/ 31476043 w 252"/>
              <a:gd name="T37" fmla="*/ 370012462 h 212"/>
              <a:gd name="T38" fmla="*/ 0 w 252"/>
              <a:gd name="T39" fmla="*/ 218643234 h 2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52" h="212">
                <a:moveTo>
                  <a:pt x="0" y="91"/>
                </a:moveTo>
                <a:lnTo>
                  <a:pt x="75" y="56"/>
                </a:lnTo>
                <a:lnTo>
                  <a:pt x="132" y="0"/>
                </a:lnTo>
                <a:lnTo>
                  <a:pt x="160" y="33"/>
                </a:lnTo>
                <a:lnTo>
                  <a:pt x="149" y="65"/>
                </a:lnTo>
                <a:lnTo>
                  <a:pt x="168" y="105"/>
                </a:lnTo>
                <a:lnTo>
                  <a:pt x="252" y="105"/>
                </a:lnTo>
                <a:lnTo>
                  <a:pt x="252" y="129"/>
                </a:lnTo>
                <a:lnTo>
                  <a:pt x="216" y="129"/>
                </a:lnTo>
                <a:lnTo>
                  <a:pt x="234" y="154"/>
                </a:lnTo>
                <a:lnTo>
                  <a:pt x="216" y="163"/>
                </a:lnTo>
                <a:lnTo>
                  <a:pt x="223" y="196"/>
                </a:lnTo>
                <a:lnTo>
                  <a:pt x="196" y="205"/>
                </a:lnTo>
                <a:lnTo>
                  <a:pt x="187" y="188"/>
                </a:lnTo>
                <a:lnTo>
                  <a:pt x="168" y="212"/>
                </a:lnTo>
                <a:lnTo>
                  <a:pt x="141" y="188"/>
                </a:lnTo>
                <a:lnTo>
                  <a:pt x="187" y="105"/>
                </a:lnTo>
                <a:lnTo>
                  <a:pt x="120" y="172"/>
                </a:lnTo>
                <a:lnTo>
                  <a:pt x="17" y="154"/>
                </a:lnTo>
                <a:lnTo>
                  <a:pt x="0" y="9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84" name="Freeform 56"/>
          <p:cNvSpPr>
            <a:spLocks/>
          </p:cNvSpPr>
          <p:nvPr/>
        </p:nvSpPr>
        <p:spPr bwMode="auto">
          <a:xfrm>
            <a:off x="8524875" y="4670425"/>
            <a:ext cx="393700" cy="287338"/>
          </a:xfrm>
          <a:custGeom>
            <a:avLst/>
            <a:gdLst>
              <a:gd name="T0" fmla="*/ 0 w 291"/>
              <a:gd name="T1" fmla="*/ 19092529 h 186"/>
              <a:gd name="T2" fmla="*/ 97011198 w 291"/>
              <a:gd name="T3" fmla="*/ 0 h 186"/>
              <a:gd name="T4" fmla="*/ 117145367 w 291"/>
              <a:gd name="T5" fmla="*/ 78753784 h 186"/>
              <a:gd name="T6" fmla="*/ 183039383 w 291"/>
              <a:gd name="T7" fmla="*/ 57276041 h 186"/>
              <a:gd name="T8" fmla="*/ 413669113 w 291"/>
              <a:gd name="T9" fmla="*/ 214785155 h 186"/>
              <a:gd name="T10" fmla="*/ 532644983 w 291"/>
              <a:gd name="T11" fmla="*/ 427182006 h 186"/>
              <a:gd name="T12" fmla="*/ 499697299 w 291"/>
              <a:gd name="T13" fmla="*/ 443887776 h 186"/>
              <a:gd name="T14" fmla="*/ 309337260 w 291"/>
              <a:gd name="T15" fmla="*/ 329335693 h 186"/>
              <a:gd name="T16" fmla="*/ 289203091 w 291"/>
              <a:gd name="T17" fmla="*/ 386611734 h 186"/>
              <a:gd name="T18" fmla="*/ 148262549 w 291"/>
              <a:gd name="T19" fmla="*/ 329335693 h 186"/>
              <a:gd name="T20" fmla="*/ 199512548 w 291"/>
              <a:gd name="T21" fmla="*/ 250581908 h 186"/>
              <a:gd name="T22" fmla="*/ 14642664 w 291"/>
              <a:gd name="T23" fmla="*/ 157509114 h 186"/>
              <a:gd name="T24" fmla="*/ 43929344 w 291"/>
              <a:gd name="T25" fmla="*/ 97846313 h 186"/>
              <a:gd name="T26" fmla="*/ 0 w 291"/>
              <a:gd name="T27" fmla="*/ 19092529 h 1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1" h="186">
                <a:moveTo>
                  <a:pt x="0" y="8"/>
                </a:moveTo>
                <a:lnTo>
                  <a:pt x="53" y="0"/>
                </a:lnTo>
                <a:lnTo>
                  <a:pt x="64" y="33"/>
                </a:lnTo>
                <a:lnTo>
                  <a:pt x="100" y="24"/>
                </a:lnTo>
                <a:lnTo>
                  <a:pt x="226" y="90"/>
                </a:lnTo>
                <a:lnTo>
                  <a:pt x="291" y="179"/>
                </a:lnTo>
                <a:lnTo>
                  <a:pt x="273" y="186"/>
                </a:lnTo>
                <a:lnTo>
                  <a:pt x="169" y="138"/>
                </a:lnTo>
                <a:lnTo>
                  <a:pt x="158" y="162"/>
                </a:lnTo>
                <a:lnTo>
                  <a:pt x="81" y="138"/>
                </a:lnTo>
                <a:lnTo>
                  <a:pt x="109" y="105"/>
                </a:lnTo>
                <a:lnTo>
                  <a:pt x="8" y="66"/>
                </a:lnTo>
                <a:lnTo>
                  <a:pt x="24" y="41"/>
                </a:lnTo>
                <a:lnTo>
                  <a:pt x="0"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85" name="Freeform 57"/>
          <p:cNvSpPr>
            <a:spLocks/>
          </p:cNvSpPr>
          <p:nvPr/>
        </p:nvSpPr>
        <p:spPr bwMode="auto">
          <a:xfrm>
            <a:off x="8040689" y="4972051"/>
            <a:ext cx="892175" cy="803275"/>
          </a:xfrm>
          <a:custGeom>
            <a:avLst/>
            <a:gdLst>
              <a:gd name="T0" fmla="*/ 641500902 w 659"/>
              <a:gd name="T1" fmla="*/ 0 h 518"/>
              <a:gd name="T2" fmla="*/ 780797985 w 659"/>
              <a:gd name="T3" fmla="*/ 43285357 h 518"/>
              <a:gd name="T4" fmla="*/ 729478292 w 659"/>
              <a:gd name="T5" fmla="*/ 163522289 h 518"/>
              <a:gd name="T6" fmla="*/ 832119032 w 659"/>
              <a:gd name="T7" fmla="*/ 262117317 h 518"/>
              <a:gd name="T8" fmla="*/ 907266160 w 659"/>
              <a:gd name="T9" fmla="*/ 26452249 h 518"/>
              <a:gd name="T10" fmla="*/ 960418941 w 659"/>
              <a:gd name="T11" fmla="*/ 26452249 h 518"/>
              <a:gd name="T12" fmla="*/ 976914025 w 659"/>
              <a:gd name="T13" fmla="*/ 163522289 h 518"/>
              <a:gd name="T14" fmla="*/ 1028235072 w 659"/>
              <a:gd name="T15" fmla="*/ 185165743 h 518"/>
              <a:gd name="T16" fmla="*/ 1028235072 w 659"/>
              <a:gd name="T17" fmla="*/ 343879236 h 518"/>
              <a:gd name="T18" fmla="*/ 1154701894 w 659"/>
              <a:gd name="T19" fmla="*/ 485758071 h 518"/>
              <a:gd name="T20" fmla="*/ 1207854675 w 659"/>
              <a:gd name="T21" fmla="*/ 646876737 h 518"/>
              <a:gd name="T22" fmla="*/ 1169365243 w 659"/>
              <a:gd name="T23" fmla="*/ 928230784 h 518"/>
              <a:gd name="T24" fmla="*/ 1096049849 w 659"/>
              <a:gd name="T25" fmla="*/ 964302174 h 518"/>
              <a:gd name="T26" fmla="*/ 1044730156 w 659"/>
              <a:gd name="T27" fmla="*/ 1163895852 h 518"/>
              <a:gd name="T28" fmla="*/ 942089416 w 659"/>
              <a:gd name="T29" fmla="*/ 1245657771 h 518"/>
              <a:gd name="T30" fmla="*/ 868775375 w 659"/>
              <a:gd name="T31" fmla="*/ 1163895852 h 518"/>
              <a:gd name="T32" fmla="*/ 848614116 w 659"/>
              <a:gd name="T33" fmla="*/ 1209586382 h 518"/>
              <a:gd name="T34" fmla="*/ 745973376 w 659"/>
              <a:gd name="T35" fmla="*/ 1163895852 h 518"/>
              <a:gd name="T36" fmla="*/ 712981854 w 659"/>
              <a:gd name="T37" fmla="*/ 1041253748 h 518"/>
              <a:gd name="T38" fmla="*/ 657997339 w 659"/>
              <a:gd name="T39" fmla="*/ 1007587531 h 518"/>
              <a:gd name="T40" fmla="*/ 689155773 w 659"/>
              <a:gd name="T41" fmla="*/ 928230784 h 518"/>
              <a:gd name="T42" fmla="*/ 621339642 w 659"/>
              <a:gd name="T43" fmla="*/ 964302174 h 518"/>
              <a:gd name="T44" fmla="*/ 549857335 w 659"/>
              <a:gd name="T45" fmla="*/ 947469065 h 518"/>
              <a:gd name="T46" fmla="*/ 570019949 w 659"/>
              <a:gd name="T47" fmla="*/ 863303524 h 518"/>
              <a:gd name="T48" fmla="*/ 337246211 w 659"/>
              <a:gd name="T49" fmla="*/ 863303524 h 518"/>
              <a:gd name="T50" fmla="*/ 284093431 w 659"/>
              <a:gd name="T51" fmla="*/ 928230784 h 518"/>
              <a:gd name="T52" fmla="*/ 51319693 w 659"/>
              <a:gd name="T53" fmla="*/ 928230784 h 518"/>
              <a:gd name="T54" fmla="*/ 51319693 w 659"/>
              <a:gd name="T55" fmla="*/ 807993853 h 518"/>
              <a:gd name="T56" fmla="*/ 0 w 659"/>
              <a:gd name="T57" fmla="*/ 526639806 h 518"/>
              <a:gd name="T58" fmla="*/ 36657697 w 659"/>
              <a:gd name="T59" fmla="*/ 526639806 h 518"/>
              <a:gd name="T60" fmla="*/ 36657697 w 659"/>
              <a:gd name="T61" fmla="*/ 360712345 h 518"/>
              <a:gd name="T62" fmla="*/ 269430081 w 659"/>
              <a:gd name="T63" fmla="*/ 283759220 h 518"/>
              <a:gd name="T64" fmla="*/ 300588514 w 659"/>
              <a:gd name="T65" fmla="*/ 185165743 h 518"/>
              <a:gd name="T66" fmla="*/ 460048211 w 659"/>
              <a:gd name="T67" fmla="*/ 84165542 h 518"/>
              <a:gd name="T68" fmla="*/ 494872820 w 659"/>
              <a:gd name="T69" fmla="*/ 120236931 h 518"/>
              <a:gd name="T70" fmla="*/ 549857335 w 659"/>
              <a:gd name="T71" fmla="*/ 120236931 h 518"/>
              <a:gd name="T72" fmla="*/ 641500902 w 659"/>
              <a:gd name="T73" fmla="*/ 0 h 51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59" h="518">
                <a:moveTo>
                  <a:pt x="350" y="0"/>
                </a:moveTo>
                <a:lnTo>
                  <a:pt x="426" y="18"/>
                </a:lnTo>
                <a:lnTo>
                  <a:pt x="398" y="68"/>
                </a:lnTo>
                <a:lnTo>
                  <a:pt x="454" y="109"/>
                </a:lnTo>
                <a:lnTo>
                  <a:pt x="495" y="11"/>
                </a:lnTo>
                <a:lnTo>
                  <a:pt x="524" y="11"/>
                </a:lnTo>
                <a:lnTo>
                  <a:pt x="533" y="68"/>
                </a:lnTo>
                <a:lnTo>
                  <a:pt x="561" y="77"/>
                </a:lnTo>
                <a:lnTo>
                  <a:pt x="561" y="143"/>
                </a:lnTo>
                <a:lnTo>
                  <a:pt x="630" y="202"/>
                </a:lnTo>
                <a:lnTo>
                  <a:pt x="659" y="269"/>
                </a:lnTo>
                <a:lnTo>
                  <a:pt x="638" y="386"/>
                </a:lnTo>
                <a:lnTo>
                  <a:pt x="598" y="401"/>
                </a:lnTo>
                <a:lnTo>
                  <a:pt x="570" y="484"/>
                </a:lnTo>
                <a:lnTo>
                  <a:pt x="514" y="518"/>
                </a:lnTo>
                <a:lnTo>
                  <a:pt x="474" y="484"/>
                </a:lnTo>
                <a:lnTo>
                  <a:pt x="463" y="503"/>
                </a:lnTo>
                <a:lnTo>
                  <a:pt x="407" y="484"/>
                </a:lnTo>
                <a:lnTo>
                  <a:pt x="389" y="433"/>
                </a:lnTo>
                <a:lnTo>
                  <a:pt x="359" y="419"/>
                </a:lnTo>
                <a:lnTo>
                  <a:pt x="376" y="386"/>
                </a:lnTo>
                <a:lnTo>
                  <a:pt x="339" y="401"/>
                </a:lnTo>
                <a:lnTo>
                  <a:pt x="300" y="394"/>
                </a:lnTo>
                <a:lnTo>
                  <a:pt x="311" y="359"/>
                </a:lnTo>
                <a:lnTo>
                  <a:pt x="184" y="359"/>
                </a:lnTo>
                <a:lnTo>
                  <a:pt x="155" y="386"/>
                </a:lnTo>
                <a:lnTo>
                  <a:pt x="28" y="386"/>
                </a:lnTo>
                <a:lnTo>
                  <a:pt x="28" y="336"/>
                </a:lnTo>
                <a:lnTo>
                  <a:pt x="0" y="219"/>
                </a:lnTo>
                <a:lnTo>
                  <a:pt x="20" y="219"/>
                </a:lnTo>
                <a:lnTo>
                  <a:pt x="20" y="150"/>
                </a:lnTo>
                <a:lnTo>
                  <a:pt x="147" y="118"/>
                </a:lnTo>
                <a:lnTo>
                  <a:pt x="164" y="77"/>
                </a:lnTo>
                <a:lnTo>
                  <a:pt x="251" y="35"/>
                </a:lnTo>
                <a:lnTo>
                  <a:pt x="270" y="50"/>
                </a:lnTo>
                <a:lnTo>
                  <a:pt x="300" y="50"/>
                </a:lnTo>
                <a:lnTo>
                  <a:pt x="350" y="0"/>
                </a:lnTo>
                <a:close/>
              </a:path>
            </a:pathLst>
          </a:custGeom>
          <a:solidFill>
            <a:srgbClr val="5F8F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86" name="Freeform 58"/>
          <p:cNvSpPr>
            <a:spLocks/>
          </p:cNvSpPr>
          <p:nvPr/>
        </p:nvSpPr>
        <p:spPr bwMode="auto">
          <a:xfrm>
            <a:off x="3778250" y="2759075"/>
            <a:ext cx="382588" cy="260350"/>
          </a:xfrm>
          <a:custGeom>
            <a:avLst/>
            <a:gdLst>
              <a:gd name="T0" fmla="*/ 520902412 w 281"/>
              <a:gd name="T1" fmla="*/ 285788365 h 168"/>
              <a:gd name="T2" fmla="*/ 409678226 w 281"/>
              <a:gd name="T3" fmla="*/ 312204591 h 168"/>
              <a:gd name="T4" fmla="*/ 418946114 w 281"/>
              <a:gd name="T5" fmla="*/ 355433539 h 168"/>
              <a:gd name="T6" fmla="*/ 313282388 w 281"/>
              <a:gd name="T7" fmla="*/ 403465015 h 168"/>
              <a:gd name="T8" fmla="*/ 313282388 w 281"/>
              <a:gd name="T9" fmla="*/ 355433539 h 168"/>
              <a:gd name="T10" fmla="*/ 313282388 w 281"/>
              <a:gd name="T11" fmla="*/ 377047238 h 168"/>
              <a:gd name="T12" fmla="*/ 313282388 w 281"/>
              <a:gd name="T13" fmla="*/ 307402064 h 168"/>
              <a:gd name="T14" fmla="*/ 287330396 w 281"/>
              <a:gd name="T15" fmla="*/ 278582249 h 168"/>
              <a:gd name="T16" fmla="*/ 287330396 w 281"/>
              <a:gd name="T17" fmla="*/ 225748245 h 168"/>
              <a:gd name="T18" fmla="*/ 287330396 w 281"/>
              <a:gd name="T19" fmla="*/ 201732507 h 168"/>
              <a:gd name="T20" fmla="*/ 218742306 w 281"/>
              <a:gd name="T21" fmla="*/ 225748245 h 168"/>
              <a:gd name="T22" fmla="*/ 196496380 w 281"/>
              <a:gd name="T23" fmla="*/ 377047238 h 168"/>
              <a:gd name="T24" fmla="*/ 152007250 w 281"/>
              <a:gd name="T25" fmla="*/ 377047238 h 168"/>
              <a:gd name="T26" fmla="*/ 152007250 w 281"/>
              <a:gd name="T27" fmla="*/ 201732507 h 168"/>
              <a:gd name="T28" fmla="*/ 196496380 w 281"/>
              <a:gd name="T29" fmla="*/ 127283255 h 168"/>
              <a:gd name="T30" fmla="*/ 152007250 w 281"/>
              <a:gd name="T31" fmla="*/ 127283255 h 168"/>
              <a:gd name="T32" fmla="*/ 126055258 w 281"/>
              <a:gd name="T33" fmla="*/ 105669556 h 168"/>
              <a:gd name="T34" fmla="*/ 100101904 w 281"/>
              <a:gd name="T35" fmla="*/ 136889860 h 168"/>
              <a:gd name="T36" fmla="*/ 76002944 w 281"/>
              <a:gd name="T37" fmla="*/ 110472084 h 168"/>
              <a:gd name="T38" fmla="*/ 0 w 281"/>
              <a:gd name="T39" fmla="*/ 148898504 h 168"/>
              <a:gd name="T40" fmla="*/ 0 w 281"/>
              <a:gd name="T41" fmla="*/ 105669556 h 168"/>
              <a:gd name="T42" fmla="*/ 105663726 w 281"/>
              <a:gd name="T43" fmla="*/ 4802528 h 168"/>
              <a:gd name="T44" fmla="*/ 196496380 w 281"/>
              <a:gd name="T45" fmla="*/ 0 h 168"/>
              <a:gd name="T46" fmla="*/ 239132477 w 281"/>
              <a:gd name="T47" fmla="*/ 105669556 h 168"/>
              <a:gd name="T48" fmla="*/ 357772879 w 281"/>
              <a:gd name="T49" fmla="*/ 127283255 h 168"/>
              <a:gd name="T50" fmla="*/ 398554582 w 281"/>
              <a:gd name="T51" fmla="*/ 177716770 h 168"/>
              <a:gd name="T52" fmla="*/ 313282388 w 281"/>
              <a:gd name="T53" fmla="*/ 307402064 h 168"/>
              <a:gd name="T54" fmla="*/ 313282388 w 281"/>
              <a:gd name="T55" fmla="*/ 377047238 h 168"/>
              <a:gd name="T56" fmla="*/ 409678226 w 281"/>
              <a:gd name="T57" fmla="*/ 312204591 h 168"/>
              <a:gd name="T58" fmla="*/ 398554582 w 281"/>
              <a:gd name="T59" fmla="*/ 278582249 h 168"/>
              <a:gd name="T60" fmla="*/ 513487557 w 281"/>
              <a:gd name="T61" fmla="*/ 259370588 h 168"/>
              <a:gd name="T62" fmla="*/ 520902412 w 281"/>
              <a:gd name="T63" fmla="*/ 285788365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81" h="168">
                <a:moveTo>
                  <a:pt x="281" y="119"/>
                </a:moveTo>
                <a:lnTo>
                  <a:pt x="221" y="130"/>
                </a:lnTo>
                <a:lnTo>
                  <a:pt x="226" y="148"/>
                </a:lnTo>
                <a:lnTo>
                  <a:pt x="169" y="168"/>
                </a:lnTo>
                <a:lnTo>
                  <a:pt x="169" y="148"/>
                </a:lnTo>
                <a:lnTo>
                  <a:pt x="169" y="157"/>
                </a:lnTo>
                <a:lnTo>
                  <a:pt x="169" y="128"/>
                </a:lnTo>
                <a:lnTo>
                  <a:pt x="155" y="116"/>
                </a:lnTo>
                <a:lnTo>
                  <a:pt x="155" y="94"/>
                </a:lnTo>
                <a:lnTo>
                  <a:pt x="155" y="84"/>
                </a:lnTo>
                <a:lnTo>
                  <a:pt x="118" y="94"/>
                </a:lnTo>
                <a:lnTo>
                  <a:pt x="106" y="157"/>
                </a:lnTo>
                <a:lnTo>
                  <a:pt x="82" y="157"/>
                </a:lnTo>
                <a:lnTo>
                  <a:pt x="82" y="84"/>
                </a:lnTo>
                <a:lnTo>
                  <a:pt x="106" y="53"/>
                </a:lnTo>
                <a:lnTo>
                  <a:pt x="82" y="53"/>
                </a:lnTo>
                <a:lnTo>
                  <a:pt x="68" y="44"/>
                </a:lnTo>
                <a:lnTo>
                  <a:pt x="54" y="57"/>
                </a:lnTo>
                <a:lnTo>
                  <a:pt x="41" y="46"/>
                </a:lnTo>
                <a:lnTo>
                  <a:pt x="0" y="62"/>
                </a:lnTo>
                <a:lnTo>
                  <a:pt x="0" y="44"/>
                </a:lnTo>
                <a:lnTo>
                  <a:pt x="57" y="2"/>
                </a:lnTo>
                <a:lnTo>
                  <a:pt x="106" y="0"/>
                </a:lnTo>
                <a:lnTo>
                  <a:pt x="129" y="44"/>
                </a:lnTo>
                <a:lnTo>
                  <a:pt x="193" y="53"/>
                </a:lnTo>
                <a:lnTo>
                  <a:pt x="215" y="74"/>
                </a:lnTo>
                <a:lnTo>
                  <a:pt x="169" y="128"/>
                </a:lnTo>
                <a:lnTo>
                  <a:pt x="169" y="157"/>
                </a:lnTo>
                <a:lnTo>
                  <a:pt x="221" y="130"/>
                </a:lnTo>
                <a:lnTo>
                  <a:pt x="215" y="116"/>
                </a:lnTo>
                <a:lnTo>
                  <a:pt x="277" y="108"/>
                </a:lnTo>
                <a:lnTo>
                  <a:pt x="281" y="119"/>
                </a:lnTo>
                <a:close/>
              </a:path>
            </a:pathLst>
          </a:custGeom>
          <a:solidFill>
            <a:srgbClr val="5F8F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87" name="Freeform 59"/>
          <p:cNvSpPr>
            <a:spLocks/>
          </p:cNvSpPr>
          <p:nvPr/>
        </p:nvSpPr>
        <p:spPr bwMode="auto">
          <a:xfrm>
            <a:off x="3776663" y="2759075"/>
            <a:ext cx="398462" cy="273050"/>
          </a:xfrm>
          <a:custGeom>
            <a:avLst/>
            <a:gdLst>
              <a:gd name="T0" fmla="*/ 540040699 w 294"/>
              <a:gd name="T1" fmla="*/ 305676372 h 176"/>
              <a:gd name="T2" fmla="*/ 424317305 w 294"/>
              <a:gd name="T3" fmla="*/ 329746661 h 176"/>
              <a:gd name="T4" fmla="*/ 437175158 w 294"/>
              <a:gd name="T5" fmla="*/ 373070077 h 176"/>
              <a:gd name="T6" fmla="*/ 325126018 w 294"/>
              <a:gd name="T7" fmla="*/ 423615355 h 176"/>
              <a:gd name="T8" fmla="*/ 325126018 w 294"/>
              <a:gd name="T9" fmla="*/ 373070077 h 176"/>
              <a:gd name="T10" fmla="*/ 325126018 w 294"/>
              <a:gd name="T11" fmla="*/ 399546618 h 176"/>
              <a:gd name="T12" fmla="*/ 325126018 w 294"/>
              <a:gd name="T13" fmla="*/ 322524798 h 176"/>
              <a:gd name="T14" fmla="*/ 301246759 w 294"/>
              <a:gd name="T15" fmla="*/ 296049808 h 176"/>
              <a:gd name="T16" fmla="*/ 301246759 w 294"/>
              <a:gd name="T17" fmla="*/ 240690472 h 176"/>
              <a:gd name="T18" fmla="*/ 301246759 w 294"/>
              <a:gd name="T19" fmla="*/ 211807678 h 176"/>
              <a:gd name="T20" fmla="*/ 229608984 w 294"/>
              <a:gd name="T21" fmla="*/ 240690472 h 176"/>
              <a:gd name="T22" fmla="*/ 203893276 w 294"/>
              <a:gd name="T23" fmla="*/ 399546618 h 176"/>
              <a:gd name="T24" fmla="*/ 159807658 w 294"/>
              <a:gd name="T25" fmla="*/ 399546618 h 176"/>
              <a:gd name="T26" fmla="*/ 159807658 w 294"/>
              <a:gd name="T27" fmla="*/ 211807678 h 176"/>
              <a:gd name="T28" fmla="*/ 203893276 w 294"/>
              <a:gd name="T29" fmla="*/ 137193662 h 176"/>
              <a:gd name="T30" fmla="*/ 159807658 w 294"/>
              <a:gd name="T31" fmla="*/ 137193662 h 176"/>
              <a:gd name="T32" fmla="*/ 134091950 w 294"/>
              <a:gd name="T33" fmla="*/ 110717121 h 176"/>
              <a:gd name="T34" fmla="*/ 102865540 w 294"/>
              <a:gd name="T35" fmla="*/ 142007720 h 176"/>
              <a:gd name="T36" fmla="*/ 75312029 w 294"/>
              <a:gd name="T37" fmla="*/ 117938983 h 176"/>
              <a:gd name="T38" fmla="*/ 0 w 294"/>
              <a:gd name="T39" fmla="*/ 161262399 h 176"/>
              <a:gd name="T40" fmla="*/ 0 w 294"/>
              <a:gd name="T41" fmla="*/ 110717121 h 176"/>
              <a:gd name="T42" fmla="*/ 110212692 w 294"/>
              <a:gd name="T43" fmla="*/ 0 h 176"/>
              <a:gd name="T44" fmla="*/ 203893276 w 294"/>
              <a:gd name="T45" fmla="*/ 0 h 176"/>
              <a:gd name="T46" fmla="*/ 249815344 w 294"/>
              <a:gd name="T47" fmla="*/ 110717121 h 176"/>
              <a:gd name="T48" fmla="*/ 369211636 w 294"/>
              <a:gd name="T49" fmla="*/ 137193662 h 176"/>
              <a:gd name="T50" fmla="*/ 411459451 w 294"/>
              <a:gd name="T51" fmla="*/ 187738941 h 176"/>
              <a:gd name="T52" fmla="*/ 325126018 w 294"/>
              <a:gd name="T53" fmla="*/ 322524798 h 176"/>
              <a:gd name="T54" fmla="*/ 325126018 w 294"/>
              <a:gd name="T55" fmla="*/ 399546618 h 176"/>
              <a:gd name="T56" fmla="*/ 424317305 w 294"/>
              <a:gd name="T57" fmla="*/ 329746661 h 176"/>
              <a:gd name="T58" fmla="*/ 411459451 w 294"/>
              <a:gd name="T59" fmla="*/ 296049808 h 176"/>
              <a:gd name="T60" fmla="*/ 529019294 w 294"/>
              <a:gd name="T61" fmla="*/ 271981071 h 176"/>
              <a:gd name="T62" fmla="*/ 540040699 w 294"/>
              <a:gd name="T63" fmla="*/ 305676372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94" h="176">
                <a:moveTo>
                  <a:pt x="294" y="127"/>
                </a:moveTo>
                <a:lnTo>
                  <a:pt x="231" y="137"/>
                </a:lnTo>
                <a:lnTo>
                  <a:pt x="238" y="155"/>
                </a:lnTo>
                <a:lnTo>
                  <a:pt x="177" y="176"/>
                </a:lnTo>
                <a:lnTo>
                  <a:pt x="177" y="155"/>
                </a:lnTo>
                <a:lnTo>
                  <a:pt x="177" y="166"/>
                </a:lnTo>
                <a:lnTo>
                  <a:pt x="177" y="134"/>
                </a:lnTo>
                <a:lnTo>
                  <a:pt x="164" y="123"/>
                </a:lnTo>
                <a:lnTo>
                  <a:pt x="164" y="100"/>
                </a:lnTo>
                <a:lnTo>
                  <a:pt x="164" y="88"/>
                </a:lnTo>
                <a:lnTo>
                  <a:pt x="125" y="100"/>
                </a:lnTo>
                <a:lnTo>
                  <a:pt x="111" y="166"/>
                </a:lnTo>
                <a:lnTo>
                  <a:pt x="87" y="166"/>
                </a:lnTo>
                <a:lnTo>
                  <a:pt x="87" y="88"/>
                </a:lnTo>
                <a:lnTo>
                  <a:pt x="111" y="57"/>
                </a:lnTo>
                <a:lnTo>
                  <a:pt x="87" y="57"/>
                </a:lnTo>
                <a:lnTo>
                  <a:pt x="73" y="46"/>
                </a:lnTo>
                <a:lnTo>
                  <a:pt x="56" y="59"/>
                </a:lnTo>
                <a:lnTo>
                  <a:pt x="41" y="49"/>
                </a:lnTo>
                <a:lnTo>
                  <a:pt x="0" y="67"/>
                </a:lnTo>
                <a:lnTo>
                  <a:pt x="0" y="46"/>
                </a:lnTo>
                <a:lnTo>
                  <a:pt x="60" y="0"/>
                </a:lnTo>
                <a:lnTo>
                  <a:pt x="111" y="0"/>
                </a:lnTo>
                <a:lnTo>
                  <a:pt x="136" y="46"/>
                </a:lnTo>
                <a:lnTo>
                  <a:pt x="201" y="57"/>
                </a:lnTo>
                <a:lnTo>
                  <a:pt x="224" y="78"/>
                </a:lnTo>
                <a:lnTo>
                  <a:pt x="177" y="134"/>
                </a:lnTo>
                <a:lnTo>
                  <a:pt x="177" y="166"/>
                </a:lnTo>
                <a:lnTo>
                  <a:pt x="231" y="137"/>
                </a:lnTo>
                <a:lnTo>
                  <a:pt x="224" y="123"/>
                </a:lnTo>
                <a:lnTo>
                  <a:pt x="288" y="113"/>
                </a:lnTo>
                <a:lnTo>
                  <a:pt x="294" y="127"/>
                </a:lnTo>
                <a:close/>
              </a:path>
            </a:pathLst>
          </a:custGeom>
          <a:solidFill>
            <a:srgbClr val="5F8F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88" name="Freeform 60"/>
          <p:cNvSpPr>
            <a:spLocks/>
          </p:cNvSpPr>
          <p:nvPr/>
        </p:nvSpPr>
        <p:spPr bwMode="auto">
          <a:xfrm>
            <a:off x="2176463" y="1951039"/>
            <a:ext cx="2616200" cy="3927475"/>
          </a:xfrm>
          <a:custGeom>
            <a:avLst/>
            <a:gdLst>
              <a:gd name="T0" fmla="*/ 2147483647 w 1931"/>
              <a:gd name="T1" fmla="*/ 2147483647 h 2535"/>
              <a:gd name="T2" fmla="*/ 2147483647 w 1931"/>
              <a:gd name="T3" fmla="*/ 2147483647 h 2535"/>
              <a:gd name="T4" fmla="*/ 2147483647 w 1931"/>
              <a:gd name="T5" fmla="*/ 2147483647 h 2535"/>
              <a:gd name="T6" fmla="*/ 2147483647 w 1931"/>
              <a:gd name="T7" fmla="*/ 2147483647 h 2535"/>
              <a:gd name="T8" fmla="*/ 2129292799 w 1931"/>
              <a:gd name="T9" fmla="*/ 2147483647 h 2535"/>
              <a:gd name="T10" fmla="*/ 2147483647 w 1931"/>
              <a:gd name="T11" fmla="*/ 2147483647 h 2535"/>
              <a:gd name="T12" fmla="*/ 2024663767 w 1931"/>
              <a:gd name="T13" fmla="*/ 2147483647 h 2535"/>
              <a:gd name="T14" fmla="*/ 1503354417 w 1931"/>
              <a:gd name="T15" fmla="*/ 2147483647 h 2535"/>
              <a:gd name="T16" fmla="*/ 1360177419 w 1931"/>
              <a:gd name="T17" fmla="*/ 2147483647 h 2535"/>
              <a:gd name="T18" fmla="*/ 1272069331 w 1931"/>
              <a:gd name="T19" fmla="*/ 2147483647 h 2535"/>
              <a:gd name="T20" fmla="*/ 1094015988 w 1931"/>
              <a:gd name="T21" fmla="*/ 2028278231 h 2535"/>
              <a:gd name="T22" fmla="*/ 969195745 w 1931"/>
              <a:gd name="T23" fmla="*/ 1219367114 h 2535"/>
              <a:gd name="T24" fmla="*/ 826018747 w 1931"/>
              <a:gd name="T25" fmla="*/ 787307681 h 2535"/>
              <a:gd name="T26" fmla="*/ 572706638 w 1931"/>
              <a:gd name="T27" fmla="*/ 688894608 h 2535"/>
              <a:gd name="T28" fmla="*/ 468077606 w 1931"/>
              <a:gd name="T29" fmla="*/ 609683557 h 2535"/>
              <a:gd name="T30" fmla="*/ 216599953 w 1931"/>
              <a:gd name="T31" fmla="*/ 892923448 h 2535"/>
              <a:gd name="T32" fmla="*/ 216599953 w 1931"/>
              <a:gd name="T33" fmla="*/ 748903637 h 2535"/>
              <a:gd name="T34" fmla="*/ 89943899 w 1931"/>
              <a:gd name="T35" fmla="*/ 626485713 h 2535"/>
              <a:gd name="T36" fmla="*/ 146847265 w 1931"/>
              <a:gd name="T37" fmla="*/ 504069339 h 2535"/>
              <a:gd name="T38" fmla="*/ 124820243 w 1931"/>
              <a:gd name="T39" fmla="*/ 403254851 h 2535"/>
              <a:gd name="T40" fmla="*/ 251476298 w 1931"/>
              <a:gd name="T41" fmla="*/ 302441913 h 2535"/>
              <a:gd name="T42" fmla="*/ 537830294 w 1931"/>
              <a:gd name="T43" fmla="*/ 0 h 2535"/>
              <a:gd name="T44" fmla="*/ 717718092 w 1931"/>
              <a:gd name="T45" fmla="*/ 96013207 h 2535"/>
              <a:gd name="T46" fmla="*/ 1094015988 w 1931"/>
              <a:gd name="T47" fmla="*/ 218429582 h 2535"/>
              <a:gd name="T48" fmla="*/ 1398725385 w 1931"/>
              <a:gd name="T49" fmla="*/ 139218531 h 2535"/>
              <a:gd name="T50" fmla="*/ 1666722626 w 1931"/>
              <a:gd name="T51" fmla="*/ 324043800 h 2535"/>
              <a:gd name="T52" fmla="*/ 1912691491 w 1931"/>
              <a:gd name="T53" fmla="*/ 324043800 h 2535"/>
              <a:gd name="T54" fmla="*/ 2002636745 w 1931"/>
              <a:gd name="T55" fmla="*/ 384052830 h 2535"/>
              <a:gd name="T56" fmla="*/ 2147483647 w 1931"/>
              <a:gd name="T57" fmla="*/ 324043800 h 2535"/>
              <a:gd name="T58" fmla="*/ 2147483647 w 1931"/>
              <a:gd name="T59" fmla="*/ 201627426 h 2535"/>
              <a:gd name="T60" fmla="*/ 2147483647 w 1931"/>
              <a:gd name="T61" fmla="*/ 345647237 h 2535"/>
              <a:gd name="T62" fmla="*/ 2147483647 w 1931"/>
              <a:gd name="T63" fmla="*/ 384052830 h 2535"/>
              <a:gd name="T64" fmla="*/ 2147483647 w 1931"/>
              <a:gd name="T65" fmla="*/ 561676953 h 2535"/>
              <a:gd name="T66" fmla="*/ 2147483647 w 1931"/>
              <a:gd name="T67" fmla="*/ 626485713 h 2535"/>
              <a:gd name="T68" fmla="*/ 2147483647 w 1931"/>
              <a:gd name="T69" fmla="*/ 1116152761 h 2535"/>
              <a:gd name="T70" fmla="*/ 2147483647 w 1931"/>
              <a:gd name="T71" fmla="*/ 1116152761 h 2535"/>
              <a:gd name="T72" fmla="*/ 2147483647 w 1931"/>
              <a:gd name="T73" fmla="*/ 808911117 h 2535"/>
              <a:gd name="T74" fmla="*/ 2147483647 w 1931"/>
              <a:gd name="T75" fmla="*/ 912125470 h 2535"/>
              <a:gd name="T76" fmla="*/ 2147483647 w 1931"/>
              <a:gd name="T77" fmla="*/ 1274574863 h 2535"/>
              <a:gd name="T78" fmla="*/ 2147483647 w 1931"/>
              <a:gd name="T79" fmla="*/ 1620222100 h 2535"/>
              <a:gd name="T80" fmla="*/ 2147483647 w 1931"/>
              <a:gd name="T81" fmla="*/ 1459400132 h 2535"/>
              <a:gd name="T82" fmla="*/ 2147483647 w 1931"/>
              <a:gd name="T83" fmla="*/ 1459400132 h 2535"/>
              <a:gd name="T84" fmla="*/ 2147483647 w 1931"/>
              <a:gd name="T85" fmla="*/ 1764241911 h 2535"/>
              <a:gd name="T86" fmla="*/ 2147483647 w 1931"/>
              <a:gd name="T87" fmla="*/ 1843452962 h 2535"/>
              <a:gd name="T88" fmla="*/ 2147483647 w 1931"/>
              <a:gd name="T89" fmla="*/ 1944267449 h 2535"/>
              <a:gd name="T90" fmla="*/ 2147483647 w 1931"/>
              <a:gd name="T91" fmla="*/ 2147483647 h 2535"/>
              <a:gd name="T92" fmla="*/ 2147483647 w 1931"/>
              <a:gd name="T93" fmla="*/ 2147483647 h 2535"/>
              <a:gd name="T94" fmla="*/ 1808062459 w 1931"/>
              <a:gd name="T95" fmla="*/ 2147483647 h 2535"/>
              <a:gd name="T96" fmla="*/ 1901677980 w 1931"/>
              <a:gd name="T97" fmla="*/ 2147483647 h 2535"/>
              <a:gd name="T98" fmla="*/ 2002636745 w 1931"/>
              <a:gd name="T99" fmla="*/ 2147483647 h 2535"/>
              <a:gd name="T100" fmla="*/ 2147483647 w 1931"/>
              <a:gd name="T101" fmla="*/ 2147483647 h 2535"/>
              <a:gd name="T102" fmla="*/ 2147483647 w 1931"/>
              <a:gd name="T103" fmla="*/ 2147483647 h 2535"/>
              <a:gd name="T104" fmla="*/ 2147483647 w 1931"/>
              <a:gd name="T105" fmla="*/ 2147483647 h 2535"/>
              <a:gd name="T106" fmla="*/ 2147483647 w 1931"/>
              <a:gd name="T107" fmla="*/ 2147483647 h 2535"/>
              <a:gd name="T108" fmla="*/ 2147483647 w 1931"/>
              <a:gd name="T109" fmla="*/ 2147483647 h 2535"/>
              <a:gd name="T110" fmla="*/ 2147483647 w 1931"/>
              <a:gd name="T111" fmla="*/ 2147483647 h 2535"/>
              <a:gd name="T112" fmla="*/ 2147483647 w 1931"/>
              <a:gd name="T113" fmla="*/ 2147483647 h 2535"/>
              <a:gd name="T114" fmla="*/ 2147483647 w 1931"/>
              <a:gd name="T115" fmla="*/ 2147483647 h 2535"/>
              <a:gd name="T116" fmla="*/ 2147483647 w 1931"/>
              <a:gd name="T117" fmla="*/ 2147483647 h 25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931" h="2535">
                <a:moveTo>
                  <a:pt x="1367" y="2535"/>
                </a:moveTo>
                <a:lnTo>
                  <a:pt x="1289" y="2510"/>
                </a:lnTo>
                <a:lnTo>
                  <a:pt x="1211" y="2441"/>
                </a:lnTo>
                <a:lnTo>
                  <a:pt x="1211" y="2333"/>
                </a:lnTo>
                <a:lnTo>
                  <a:pt x="1192" y="2316"/>
                </a:lnTo>
                <a:lnTo>
                  <a:pt x="1220" y="2289"/>
                </a:lnTo>
                <a:lnTo>
                  <a:pt x="1231" y="2289"/>
                </a:lnTo>
                <a:lnTo>
                  <a:pt x="1239" y="2247"/>
                </a:lnTo>
                <a:lnTo>
                  <a:pt x="1211" y="2240"/>
                </a:lnTo>
                <a:lnTo>
                  <a:pt x="1231" y="2147"/>
                </a:lnTo>
                <a:lnTo>
                  <a:pt x="1249" y="2147"/>
                </a:lnTo>
                <a:lnTo>
                  <a:pt x="1279" y="2071"/>
                </a:lnTo>
                <a:lnTo>
                  <a:pt x="1298" y="1799"/>
                </a:lnTo>
                <a:lnTo>
                  <a:pt x="1231" y="1764"/>
                </a:lnTo>
                <a:lnTo>
                  <a:pt x="1160" y="1563"/>
                </a:lnTo>
                <a:lnTo>
                  <a:pt x="1201" y="1545"/>
                </a:lnTo>
                <a:lnTo>
                  <a:pt x="1169" y="1528"/>
                </a:lnTo>
                <a:lnTo>
                  <a:pt x="1231" y="1434"/>
                </a:lnTo>
                <a:lnTo>
                  <a:pt x="1231" y="1370"/>
                </a:lnTo>
                <a:lnTo>
                  <a:pt x="1160" y="1360"/>
                </a:lnTo>
                <a:lnTo>
                  <a:pt x="1103" y="1284"/>
                </a:lnTo>
                <a:lnTo>
                  <a:pt x="997" y="1208"/>
                </a:lnTo>
                <a:lnTo>
                  <a:pt x="938" y="1208"/>
                </a:lnTo>
                <a:lnTo>
                  <a:pt x="819" y="1132"/>
                </a:lnTo>
                <a:lnTo>
                  <a:pt x="831" y="1107"/>
                </a:lnTo>
                <a:lnTo>
                  <a:pt x="781" y="1014"/>
                </a:lnTo>
                <a:lnTo>
                  <a:pt x="741" y="1014"/>
                </a:lnTo>
                <a:lnTo>
                  <a:pt x="762" y="1055"/>
                </a:lnTo>
                <a:lnTo>
                  <a:pt x="721" y="1055"/>
                </a:lnTo>
                <a:lnTo>
                  <a:pt x="693" y="979"/>
                </a:lnTo>
                <a:lnTo>
                  <a:pt x="685" y="972"/>
                </a:lnTo>
                <a:lnTo>
                  <a:pt x="636" y="861"/>
                </a:lnTo>
                <a:lnTo>
                  <a:pt x="596" y="845"/>
                </a:lnTo>
                <a:lnTo>
                  <a:pt x="556" y="725"/>
                </a:lnTo>
                <a:lnTo>
                  <a:pt x="587" y="566"/>
                </a:lnTo>
                <a:lnTo>
                  <a:pt x="528" y="508"/>
                </a:lnTo>
                <a:lnTo>
                  <a:pt x="565" y="480"/>
                </a:lnTo>
                <a:lnTo>
                  <a:pt x="498" y="345"/>
                </a:lnTo>
                <a:lnTo>
                  <a:pt x="450" y="328"/>
                </a:lnTo>
                <a:lnTo>
                  <a:pt x="429" y="312"/>
                </a:lnTo>
                <a:lnTo>
                  <a:pt x="312" y="269"/>
                </a:lnTo>
                <a:lnTo>
                  <a:pt x="312" y="287"/>
                </a:lnTo>
                <a:lnTo>
                  <a:pt x="243" y="294"/>
                </a:lnTo>
                <a:lnTo>
                  <a:pt x="272" y="261"/>
                </a:lnTo>
                <a:lnTo>
                  <a:pt x="255" y="254"/>
                </a:lnTo>
                <a:lnTo>
                  <a:pt x="206" y="294"/>
                </a:lnTo>
                <a:lnTo>
                  <a:pt x="215" y="312"/>
                </a:lnTo>
                <a:lnTo>
                  <a:pt x="118" y="372"/>
                </a:lnTo>
                <a:lnTo>
                  <a:pt x="0" y="380"/>
                </a:lnTo>
                <a:lnTo>
                  <a:pt x="0" y="372"/>
                </a:lnTo>
                <a:lnTo>
                  <a:pt x="118" y="312"/>
                </a:lnTo>
                <a:lnTo>
                  <a:pt x="68" y="305"/>
                </a:lnTo>
                <a:lnTo>
                  <a:pt x="68" y="269"/>
                </a:lnTo>
                <a:lnTo>
                  <a:pt x="49" y="261"/>
                </a:lnTo>
                <a:lnTo>
                  <a:pt x="28" y="210"/>
                </a:lnTo>
                <a:lnTo>
                  <a:pt x="68" y="201"/>
                </a:lnTo>
                <a:lnTo>
                  <a:pt x="80" y="210"/>
                </a:lnTo>
                <a:lnTo>
                  <a:pt x="86" y="194"/>
                </a:lnTo>
                <a:lnTo>
                  <a:pt x="137" y="176"/>
                </a:lnTo>
                <a:lnTo>
                  <a:pt x="68" y="168"/>
                </a:lnTo>
                <a:lnTo>
                  <a:pt x="68" y="126"/>
                </a:lnTo>
                <a:lnTo>
                  <a:pt x="127" y="118"/>
                </a:lnTo>
                <a:lnTo>
                  <a:pt x="137" y="126"/>
                </a:lnTo>
                <a:lnTo>
                  <a:pt x="157" y="126"/>
                </a:lnTo>
                <a:lnTo>
                  <a:pt x="127" y="68"/>
                </a:lnTo>
                <a:lnTo>
                  <a:pt x="293" y="0"/>
                </a:lnTo>
                <a:lnTo>
                  <a:pt x="301" y="17"/>
                </a:lnTo>
                <a:lnTo>
                  <a:pt x="372" y="25"/>
                </a:lnTo>
                <a:lnTo>
                  <a:pt x="391" y="40"/>
                </a:lnTo>
                <a:lnTo>
                  <a:pt x="420" y="33"/>
                </a:lnTo>
                <a:lnTo>
                  <a:pt x="587" y="111"/>
                </a:lnTo>
                <a:lnTo>
                  <a:pt x="596" y="91"/>
                </a:lnTo>
                <a:lnTo>
                  <a:pt x="712" y="58"/>
                </a:lnTo>
                <a:lnTo>
                  <a:pt x="712" y="75"/>
                </a:lnTo>
                <a:lnTo>
                  <a:pt x="762" y="58"/>
                </a:lnTo>
                <a:lnTo>
                  <a:pt x="781" y="75"/>
                </a:lnTo>
                <a:lnTo>
                  <a:pt x="897" y="111"/>
                </a:lnTo>
                <a:lnTo>
                  <a:pt x="908" y="135"/>
                </a:lnTo>
                <a:lnTo>
                  <a:pt x="985" y="151"/>
                </a:lnTo>
                <a:lnTo>
                  <a:pt x="997" y="126"/>
                </a:lnTo>
                <a:lnTo>
                  <a:pt x="1042" y="135"/>
                </a:lnTo>
                <a:lnTo>
                  <a:pt x="1063" y="151"/>
                </a:lnTo>
                <a:lnTo>
                  <a:pt x="1091" y="151"/>
                </a:lnTo>
                <a:lnTo>
                  <a:pt x="1091" y="160"/>
                </a:lnTo>
                <a:lnTo>
                  <a:pt x="1143" y="144"/>
                </a:lnTo>
                <a:lnTo>
                  <a:pt x="1169" y="111"/>
                </a:lnTo>
                <a:lnTo>
                  <a:pt x="1192" y="135"/>
                </a:lnTo>
                <a:lnTo>
                  <a:pt x="1182" y="160"/>
                </a:lnTo>
                <a:lnTo>
                  <a:pt x="1201" y="160"/>
                </a:lnTo>
                <a:lnTo>
                  <a:pt x="1220" y="84"/>
                </a:lnTo>
                <a:lnTo>
                  <a:pt x="1249" y="75"/>
                </a:lnTo>
                <a:lnTo>
                  <a:pt x="1268" y="160"/>
                </a:lnTo>
                <a:lnTo>
                  <a:pt x="1317" y="144"/>
                </a:lnTo>
                <a:lnTo>
                  <a:pt x="1326" y="176"/>
                </a:lnTo>
                <a:lnTo>
                  <a:pt x="1367" y="144"/>
                </a:lnTo>
                <a:lnTo>
                  <a:pt x="1417" y="160"/>
                </a:lnTo>
                <a:lnTo>
                  <a:pt x="1376" y="219"/>
                </a:lnTo>
                <a:lnTo>
                  <a:pt x="1346" y="219"/>
                </a:lnTo>
                <a:lnTo>
                  <a:pt x="1326" y="234"/>
                </a:lnTo>
                <a:lnTo>
                  <a:pt x="1317" y="219"/>
                </a:lnTo>
                <a:lnTo>
                  <a:pt x="1260" y="279"/>
                </a:lnTo>
                <a:lnTo>
                  <a:pt x="1231" y="261"/>
                </a:lnTo>
                <a:lnTo>
                  <a:pt x="1152" y="363"/>
                </a:lnTo>
                <a:lnTo>
                  <a:pt x="1169" y="421"/>
                </a:lnTo>
                <a:lnTo>
                  <a:pt x="1289" y="465"/>
                </a:lnTo>
                <a:lnTo>
                  <a:pt x="1317" y="531"/>
                </a:lnTo>
                <a:lnTo>
                  <a:pt x="1338" y="531"/>
                </a:lnTo>
                <a:lnTo>
                  <a:pt x="1346" y="465"/>
                </a:lnTo>
                <a:lnTo>
                  <a:pt x="1367" y="465"/>
                </a:lnTo>
                <a:lnTo>
                  <a:pt x="1455" y="305"/>
                </a:lnTo>
                <a:lnTo>
                  <a:pt x="1541" y="337"/>
                </a:lnTo>
                <a:lnTo>
                  <a:pt x="1533" y="398"/>
                </a:lnTo>
                <a:lnTo>
                  <a:pt x="1561" y="421"/>
                </a:lnTo>
                <a:lnTo>
                  <a:pt x="1611" y="380"/>
                </a:lnTo>
                <a:lnTo>
                  <a:pt x="1629" y="430"/>
                </a:lnTo>
                <a:lnTo>
                  <a:pt x="1679" y="522"/>
                </a:lnTo>
                <a:lnTo>
                  <a:pt x="1707" y="531"/>
                </a:lnTo>
                <a:lnTo>
                  <a:pt x="1719" y="617"/>
                </a:lnTo>
                <a:lnTo>
                  <a:pt x="1736" y="617"/>
                </a:lnTo>
                <a:lnTo>
                  <a:pt x="1736" y="675"/>
                </a:lnTo>
                <a:lnTo>
                  <a:pt x="1640" y="649"/>
                </a:lnTo>
                <a:lnTo>
                  <a:pt x="1719" y="566"/>
                </a:lnTo>
                <a:lnTo>
                  <a:pt x="1640" y="608"/>
                </a:lnTo>
                <a:lnTo>
                  <a:pt x="1533" y="591"/>
                </a:lnTo>
                <a:lnTo>
                  <a:pt x="1522" y="617"/>
                </a:lnTo>
                <a:lnTo>
                  <a:pt x="1570" y="608"/>
                </a:lnTo>
                <a:lnTo>
                  <a:pt x="1561" y="675"/>
                </a:lnTo>
                <a:lnTo>
                  <a:pt x="1598" y="702"/>
                </a:lnTo>
                <a:lnTo>
                  <a:pt x="1552" y="735"/>
                </a:lnTo>
                <a:lnTo>
                  <a:pt x="1533" y="710"/>
                </a:lnTo>
                <a:lnTo>
                  <a:pt x="1446" y="725"/>
                </a:lnTo>
                <a:lnTo>
                  <a:pt x="1427" y="768"/>
                </a:lnTo>
                <a:lnTo>
                  <a:pt x="1376" y="768"/>
                </a:lnTo>
                <a:lnTo>
                  <a:pt x="1367" y="817"/>
                </a:lnTo>
                <a:lnTo>
                  <a:pt x="1338" y="810"/>
                </a:lnTo>
                <a:lnTo>
                  <a:pt x="1346" y="870"/>
                </a:lnTo>
                <a:lnTo>
                  <a:pt x="1239" y="954"/>
                </a:lnTo>
                <a:lnTo>
                  <a:pt x="1260" y="1022"/>
                </a:lnTo>
                <a:lnTo>
                  <a:pt x="1231" y="1040"/>
                </a:lnTo>
                <a:lnTo>
                  <a:pt x="1201" y="996"/>
                </a:lnTo>
                <a:lnTo>
                  <a:pt x="1201" y="979"/>
                </a:lnTo>
                <a:lnTo>
                  <a:pt x="1103" y="954"/>
                </a:lnTo>
                <a:lnTo>
                  <a:pt x="1091" y="979"/>
                </a:lnTo>
                <a:lnTo>
                  <a:pt x="985" y="972"/>
                </a:lnTo>
                <a:lnTo>
                  <a:pt x="957" y="1082"/>
                </a:lnTo>
                <a:lnTo>
                  <a:pt x="997" y="1147"/>
                </a:lnTo>
                <a:lnTo>
                  <a:pt x="1036" y="1147"/>
                </a:lnTo>
                <a:lnTo>
                  <a:pt x="1111" y="1122"/>
                </a:lnTo>
                <a:lnTo>
                  <a:pt x="1123" y="1132"/>
                </a:lnTo>
                <a:lnTo>
                  <a:pt x="1091" y="1208"/>
                </a:lnTo>
                <a:lnTo>
                  <a:pt x="1182" y="1215"/>
                </a:lnTo>
                <a:lnTo>
                  <a:pt x="1182" y="1336"/>
                </a:lnTo>
                <a:lnTo>
                  <a:pt x="1249" y="1336"/>
                </a:lnTo>
                <a:lnTo>
                  <a:pt x="1355" y="1293"/>
                </a:lnTo>
                <a:lnTo>
                  <a:pt x="1493" y="1336"/>
                </a:lnTo>
                <a:lnTo>
                  <a:pt x="1589" y="1410"/>
                </a:lnTo>
                <a:lnTo>
                  <a:pt x="1629" y="1420"/>
                </a:lnTo>
                <a:lnTo>
                  <a:pt x="1688" y="1462"/>
                </a:lnTo>
                <a:lnTo>
                  <a:pt x="1670" y="1538"/>
                </a:lnTo>
                <a:lnTo>
                  <a:pt x="1824" y="1563"/>
                </a:lnTo>
                <a:lnTo>
                  <a:pt x="1931" y="1647"/>
                </a:lnTo>
                <a:lnTo>
                  <a:pt x="1777" y="1935"/>
                </a:lnTo>
                <a:lnTo>
                  <a:pt x="1747" y="1926"/>
                </a:lnTo>
                <a:lnTo>
                  <a:pt x="1670" y="1979"/>
                </a:lnTo>
                <a:lnTo>
                  <a:pt x="1679" y="2011"/>
                </a:lnTo>
                <a:lnTo>
                  <a:pt x="1561" y="2129"/>
                </a:lnTo>
                <a:lnTo>
                  <a:pt x="1504" y="2112"/>
                </a:lnTo>
                <a:lnTo>
                  <a:pt x="1522" y="2164"/>
                </a:lnTo>
                <a:lnTo>
                  <a:pt x="1493" y="2205"/>
                </a:lnTo>
                <a:lnTo>
                  <a:pt x="1455" y="2197"/>
                </a:lnTo>
                <a:lnTo>
                  <a:pt x="1427" y="2240"/>
                </a:lnTo>
                <a:lnTo>
                  <a:pt x="1394" y="2240"/>
                </a:lnTo>
                <a:lnTo>
                  <a:pt x="1367" y="2323"/>
                </a:lnTo>
                <a:lnTo>
                  <a:pt x="1326" y="2333"/>
                </a:lnTo>
                <a:lnTo>
                  <a:pt x="1367" y="2358"/>
                </a:lnTo>
                <a:lnTo>
                  <a:pt x="1306" y="2424"/>
                </a:lnTo>
                <a:lnTo>
                  <a:pt x="1367" y="2535"/>
                </a:lnTo>
                <a:close/>
              </a:path>
            </a:pathLst>
          </a:custGeom>
          <a:solidFill>
            <a:srgbClr val="5F8F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89" name="Freeform 61"/>
          <p:cNvSpPr>
            <a:spLocks/>
          </p:cNvSpPr>
          <p:nvPr/>
        </p:nvSpPr>
        <p:spPr bwMode="auto">
          <a:xfrm>
            <a:off x="3778250" y="2759075"/>
            <a:ext cx="382588" cy="260350"/>
          </a:xfrm>
          <a:custGeom>
            <a:avLst/>
            <a:gdLst>
              <a:gd name="T0" fmla="*/ 520902412 w 281"/>
              <a:gd name="T1" fmla="*/ 285788365 h 168"/>
              <a:gd name="T2" fmla="*/ 409678226 w 281"/>
              <a:gd name="T3" fmla="*/ 312204591 h 168"/>
              <a:gd name="T4" fmla="*/ 418946114 w 281"/>
              <a:gd name="T5" fmla="*/ 355433539 h 168"/>
              <a:gd name="T6" fmla="*/ 313282388 w 281"/>
              <a:gd name="T7" fmla="*/ 403465015 h 168"/>
              <a:gd name="T8" fmla="*/ 313282388 w 281"/>
              <a:gd name="T9" fmla="*/ 355433539 h 168"/>
              <a:gd name="T10" fmla="*/ 313282388 w 281"/>
              <a:gd name="T11" fmla="*/ 377047238 h 168"/>
              <a:gd name="T12" fmla="*/ 313282388 w 281"/>
              <a:gd name="T13" fmla="*/ 307402064 h 168"/>
              <a:gd name="T14" fmla="*/ 287330396 w 281"/>
              <a:gd name="T15" fmla="*/ 278582249 h 168"/>
              <a:gd name="T16" fmla="*/ 287330396 w 281"/>
              <a:gd name="T17" fmla="*/ 225748245 h 168"/>
              <a:gd name="T18" fmla="*/ 287330396 w 281"/>
              <a:gd name="T19" fmla="*/ 201732507 h 168"/>
              <a:gd name="T20" fmla="*/ 218742306 w 281"/>
              <a:gd name="T21" fmla="*/ 225748245 h 168"/>
              <a:gd name="T22" fmla="*/ 196496380 w 281"/>
              <a:gd name="T23" fmla="*/ 377047238 h 168"/>
              <a:gd name="T24" fmla="*/ 152007250 w 281"/>
              <a:gd name="T25" fmla="*/ 377047238 h 168"/>
              <a:gd name="T26" fmla="*/ 152007250 w 281"/>
              <a:gd name="T27" fmla="*/ 201732507 h 168"/>
              <a:gd name="T28" fmla="*/ 196496380 w 281"/>
              <a:gd name="T29" fmla="*/ 127283255 h 168"/>
              <a:gd name="T30" fmla="*/ 152007250 w 281"/>
              <a:gd name="T31" fmla="*/ 127283255 h 168"/>
              <a:gd name="T32" fmla="*/ 126055258 w 281"/>
              <a:gd name="T33" fmla="*/ 105669556 h 168"/>
              <a:gd name="T34" fmla="*/ 100101904 w 281"/>
              <a:gd name="T35" fmla="*/ 136889860 h 168"/>
              <a:gd name="T36" fmla="*/ 76002944 w 281"/>
              <a:gd name="T37" fmla="*/ 110472084 h 168"/>
              <a:gd name="T38" fmla="*/ 0 w 281"/>
              <a:gd name="T39" fmla="*/ 148898504 h 168"/>
              <a:gd name="T40" fmla="*/ 0 w 281"/>
              <a:gd name="T41" fmla="*/ 105669556 h 168"/>
              <a:gd name="T42" fmla="*/ 105663726 w 281"/>
              <a:gd name="T43" fmla="*/ 4802528 h 168"/>
              <a:gd name="T44" fmla="*/ 196496380 w 281"/>
              <a:gd name="T45" fmla="*/ 0 h 168"/>
              <a:gd name="T46" fmla="*/ 239132477 w 281"/>
              <a:gd name="T47" fmla="*/ 105669556 h 168"/>
              <a:gd name="T48" fmla="*/ 357772879 w 281"/>
              <a:gd name="T49" fmla="*/ 127283255 h 168"/>
              <a:gd name="T50" fmla="*/ 398554582 w 281"/>
              <a:gd name="T51" fmla="*/ 177716770 h 168"/>
              <a:gd name="T52" fmla="*/ 313282388 w 281"/>
              <a:gd name="T53" fmla="*/ 307402064 h 168"/>
              <a:gd name="T54" fmla="*/ 313282388 w 281"/>
              <a:gd name="T55" fmla="*/ 377047238 h 168"/>
              <a:gd name="T56" fmla="*/ 409678226 w 281"/>
              <a:gd name="T57" fmla="*/ 312204591 h 168"/>
              <a:gd name="T58" fmla="*/ 398554582 w 281"/>
              <a:gd name="T59" fmla="*/ 278582249 h 168"/>
              <a:gd name="T60" fmla="*/ 513487557 w 281"/>
              <a:gd name="T61" fmla="*/ 259370588 h 168"/>
              <a:gd name="T62" fmla="*/ 520902412 w 281"/>
              <a:gd name="T63" fmla="*/ 285788365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81" h="168">
                <a:moveTo>
                  <a:pt x="281" y="119"/>
                </a:moveTo>
                <a:lnTo>
                  <a:pt x="221" y="130"/>
                </a:lnTo>
                <a:lnTo>
                  <a:pt x="226" y="148"/>
                </a:lnTo>
                <a:lnTo>
                  <a:pt x="169" y="168"/>
                </a:lnTo>
                <a:lnTo>
                  <a:pt x="169" y="148"/>
                </a:lnTo>
                <a:lnTo>
                  <a:pt x="169" y="157"/>
                </a:lnTo>
                <a:lnTo>
                  <a:pt x="169" y="128"/>
                </a:lnTo>
                <a:lnTo>
                  <a:pt x="155" y="116"/>
                </a:lnTo>
                <a:lnTo>
                  <a:pt x="155" y="94"/>
                </a:lnTo>
                <a:lnTo>
                  <a:pt x="155" y="84"/>
                </a:lnTo>
                <a:lnTo>
                  <a:pt x="118" y="94"/>
                </a:lnTo>
                <a:lnTo>
                  <a:pt x="106" y="157"/>
                </a:lnTo>
                <a:lnTo>
                  <a:pt x="82" y="157"/>
                </a:lnTo>
                <a:lnTo>
                  <a:pt x="82" y="84"/>
                </a:lnTo>
                <a:lnTo>
                  <a:pt x="106" y="53"/>
                </a:lnTo>
                <a:lnTo>
                  <a:pt x="82" y="53"/>
                </a:lnTo>
                <a:lnTo>
                  <a:pt x="68" y="44"/>
                </a:lnTo>
                <a:lnTo>
                  <a:pt x="54" y="57"/>
                </a:lnTo>
                <a:lnTo>
                  <a:pt x="41" y="46"/>
                </a:lnTo>
                <a:lnTo>
                  <a:pt x="0" y="62"/>
                </a:lnTo>
                <a:lnTo>
                  <a:pt x="0" y="44"/>
                </a:lnTo>
                <a:lnTo>
                  <a:pt x="57" y="2"/>
                </a:lnTo>
                <a:lnTo>
                  <a:pt x="106" y="0"/>
                </a:lnTo>
                <a:lnTo>
                  <a:pt x="129" y="44"/>
                </a:lnTo>
                <a:lnTo>
                  <a:pt x="193" y="53"/>
                </a:lnTo>
                <a:lnTo>
                  <a:pt x="215" y="74"/>
                </a:lnTo>
                <a:lnTo>
                  <a:pt x="169" y="128"/>
                </a:lnTo>
                <a:lnTo>
                  <a:pt x="169" y="157"/>
                </a:lnTo>
                <a:lnTo>
                  <a:pt x="221" y="130"/>
                </a:lnTo>
                <a:lnTo>
                  <a:pt x="215" y="116"/>
                </a:lnTo>
                <a:lnTo>
                  <a:pt x="277" y="108"/>
                </a:lnTo>
                <a:lnTo>
                  <a:pt x="281" y="119"/>
                </a:lnTo>
                <a:close/>
              </a:path>
            </a:pathLst>
          </a:custGeom>
          <a:solidFill>
            <a:srgbClr val="5F8F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90" name="Freeform 62"/>
          <p:cNvSpPr>
            <a:spLocks/>
          </p:cNvSpPr>
          <p:nvPr/>
        </p:nvSpPr>
        <p:spPr bwMode="auto">
          <a:xfrm>
            <a:off x="7899400" y="4776789"/>
            <a:ext cx="234950" cy="65087"/>
          </a:xfrm>
          <a:custGeom>
            <a:avLst/>
            <a:gdLst>
              <a:gd name="T0" fmla="*/ 81154175 w 173"/>
              <a:gd name="T1" fmla="*/ 0 h 42"/>
              <a:gd name="T2" fmla="*/ 298795286 w 173"/>
              <a:gd name="T3" fmla="*/ 33622085 h 42"/>
              <a:gd name="T4" fmla="*/ 319083829 w 173"/>
              <a:gd name="T5" fmla="*/ 100864704 h 42"/>
              <a:gd name="T6" fmla="*/ 0 w 173"/>
              <a:gd name="T7" fmla="*/ 33622085 h 42"/>
              <a:gd name="T8" fmla="*/ 81154175 w 173"/>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 h="42">
                <a:moveTo>
                  <a:pt x="44" y="0"/>
                </a:moveTo>
                <a:lnTo>
                  <a:pt x="162" y="14"/>
                </a:lnTo>
                <a:lnTo>
                  <a:pt x="173" y="42"/>
                </a:lnTo>
                <a:lnTo>
                  <a:pt x="0" y="14"/>
                </a:lnTo>
                <a:lnTo>
                  <a:pt x="44" y="0"/>
                </a:lnTo>
                <a:close/>
              </a:path>
            </a:pathLst>
          </a:custGeom>
          <a:solidFill>
            <a:srgbClr val="CC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91" name="Freeform 63"/>
          <p:cNvSpPr>
            <a:spLocks/>
          </p:cNvSpPr>
          <p:nvPr/>
        </p:nvSpPr>
        <p:spPr bwMode="auto">
          <a:xfrm>
            <a:off x="3971926" y="1998663"/>
            <a:ext cx="493713" cy="488950"/>
          </a:xfrm>
          <a:custGeom>
            <a:avLst/>
            <a:gdLst>
              <a:gd name="T0" fmla="*/ 57030633 w 364"/>
              <a:gd name="T1" fmla="*/ 23941530 h 316"/>
              <a:gd name="T2" fmla="*/ 125099279 w 364"/>
              <a:gd name="T3" fmla="*/ 0 h 316"/>
              <a:gd name="T4" fmla="*/ 108542261 w 364"/>
              <a:gd name="T5" fmla="*/ 107737657 h 316"/>
              <a:gd name="T6" fmla="*/ 125099279 w 364"/>
              <a:gd name="T7" fmla="*/ 107737657 h 316"/>
              <a:gd name="T8" fmla="*/ 163733677 w 364"/>
              <a:gd name="T9" fmla="*/ 0 h 316"/>
              <a:gd name="T10" fmla="*/ 235480756 w 364"/>
              <a:gd name="T11" fmla="*/ 23941530 h 316"/>
              <a:gd name="T12" fmla="*/ 217084521 w 364"/>
              <a:gd name="T13" fmla="*/ 124496573 h 316"/>
              <a:gd name="T14" fmla="*/ 250198557 w 364"/>
              <a:gd name="T15" fmla="*/ 83796127 h 316"/>
              <a:gd name="T16" fmla="*/ 272274581 w 364"/>
              <a:gd name="T17" fmla="*/ 107737657 h 316"/>
              <a:gd name="T18" fmla="*/ 323786209 w 364"/>
              <a:gd name="T19" fmla="*/ 83796127 h 316"/>
              <a:gd name="T20" fmla="*/ 575825339 w 364"/>
              <a:gd name="T21" fmla="*/ 227445305 h 316"/>
              <a:gd name="T22" fmla="*/ 594221573 w 364"/>
              <a:gd name="T23" fmla="*/ 390250182 h 316"/>
              <a:gd name="T24" fmla="*/ 669649798 w 364"/>
              <a:gd name="T25" fmla="*/ 471651073 h 316"/>
              <a:gd name="T26" fmla="*/ 594221573 w 364"/>
              <a:gd name="T27" fmla="*/ 591360268 h 316"/>
              <a:gd name="T28" fmla="*/ 505916120 w 364"/>
              <a:gd name="T29" fmla="*/ 756557286 h 316"/>
              <a:gd name="T30" fmla="*/ 323786209 w 364"/>
              <a:gd name="T31" fmla="*/ 574599805 h 316"/>
              <a:gd name="T32" fmla="*/ 217084521 w 364"/>
              <a:gd name="T33" fmla="*/ 555447200 h 316"/>
              <a:gd name="T34" fmla="*/ 235480756 w 364"/>
              <a:gd name="T35" fmla="*/ 490805225 h 316"/>
              <a:gd name="T36" fmla="*/ 323786209 w 364"/>
              <a:gd name="T37" fmla="*/ 512351518 h 316"/>
              <a:gd name="T38" fmla="*/ 378977625 w 364"/>
              <a:gd name="T39" fmla="*/ 428556938 h 316"/>
              <a:gd name="T40" fmla="*/ 362420607 w 364"/>
              <a:gd name="T41" fmla="*/ 328000348 h 316"/>
              <a:gd name="T42" fmla="*/ 250198557 w 364"/>
              <a:gd name="T43" fmla="*/ 268147298 h 316"/>
              <a:gd name="T44" fmla="*/ 180290695 w 364"/>
              <a:gd name="T45" fmla="*/ 268147298 h 316"/>
              <a:gd name="T46" fmla="*/ 57030633 w 364"/>
              <a:gd name="T47" fmla="*/ 268147298 h 316"/>
              <a:gd name="T48" fmla="*/ 0 w 364"/>
              <a:gd name="T49" fmla="*/ 124496573 h 316"/>
              <a:gd name="T50" fmla="*/ 57030633 w 364"/>
              <a:gd name="T51" fmla="*/ 0 h 316"/>
              <a:gd name="T52" fmla="*/ 125099279 w 364"/>
              <a:gd name="T53" fmla="*/ 23941530 h 316"/>
              <a:gd name="T54" fmla="*/ 90144669 w 364"/>
              <a:gd name="T55" fmla="*/ 83796127 h 316"/>
              <a:gd name="T56" fmla="*/ 141656297 w 364"/>
              <a:gd name="T57" fmla="*/ 124496573 h 316"/>
              <a:gd name="T58" fmla="*/ 141656297 w 364"/>
              <a:gd name="T59" fmla="*/ 23941530 h 316"/>
              <a:gd name="T60" fmla="*/ 57030633 w 364"/>
              <a:gd name="T61" fmla="*/ 23941530 h 31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64" h="316">
                <a:moveTo>
                  <a:pt x="31" y="10"/>
                </a:moveTo>
                <a:lnTo>
                  <a:pt x="68" y="0"/>
                </a:lnTo>
                <a:lnTo>
                  <a:pt x="59" y="45"/>
                </a:lnTo>
                <a:lnTo>
                  <a:pt x="68" y="45"/>
                </a:lnTo>
                <a:lnTo>
                  <a:pt x="89" y="0"/>
                </a:lnTo>
                <a:lnTo>
                  <a:pt x="128" y="10"/>
                </a:lnTo>
                <a:lnTo>
                  <a:pt x="118" y="52"/>
                </a:lnTo>
                <a:lnTo>
                  <a:pt x="136" y="35"/>
                </a:lnTo>
                <a:lnTo>
                  <a:pt x="148" y="45"/>
                </a:lnTo>
                <a:lnTo>
                  <a:pt x="176" y="35"/>
                </a:lnTo>
                <a:lnTo>
                  <a:pt x="313" y="95"/>
                </a:lnTo>
                <a:lnTo>
                  <a:pt x="323" y="163"/>
                </a:lnTo>
                <a:lnTo>
                  <a:pt x="364" y="197"/>
                </a:lnTo>
                <a:lnTo>
                  <a:pt x="323" y="247"/>
                </a:lnTo>
                <a:lnTo>
                  <a:pt x="275" y="316"/>
                </a:lnTo>
                <a:lnTo>
                  <a:pt x="176" y="240"/>
                </a:lnTo>
                <a:lnTo>
                  <a:pt x="118" y="232"/>
                </a:lnTo>
                <a:lnTo>
                  <a:pt x="128" y="205"/>
                </a:lnTo>
                <a:lnTo>
                  <a:pt x="176" y="214"/>
                </a:lnTo>
                <a:lnTo>
                  <a:pt x="206" y="179"/>
                </a:lnTo>
                <a:lnTo>
                  <a:pt x="197" y="137"/>
                </a:lnTo>
                <a:lnTo>
                  <a:pt x="136" y="112"/>
                </a:lnTo>
                <a:lnTo>
                  <a:pt x="98" y="112"/>
                </a:lnTo>
                <a:lnTo>
                  <a:pt x="31" y="112"/>
                </a:lnTo>
                <a:lnTo>
                  <a:pt x="0" y="52"/>
                </a:lnTo>
                <a:lnTo>
                  <a:pt x="31" y="0"/>
                </a:lnTo>
                <a:lnTo>
                  <a:pt x="68" y="10"/>
                </a:lnTo>
                <a:lnTo>
                  <a:pt x="49" y="35"/>
                </a:lnTo>
                <a:lnTo>
                  <a:pt x="77" y="52"/>
                </a:lnTo>
                <a:lnTo>
                  <a:pt x="77" y="10"/>
                </a:lnTo>
                <a:lnTo>
                  <a:pt x="31" y="10"/>
                </a:lnTo>
                <a:close/>
              </a:path>
            </a:pathLst>
          </a:custGeom>
          <a:solidFill>
            <a:srgbClr val="CC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92" name="Freeform 64"/>
          <p:cNvSpPr>
            <a:spLocks/>
          </p:cNvSpPr>
          <p:nvPr/>
        </p:nvSpPr>
        <p:spPr bwMode="auto">
          <a:xfrm>
            <a:off x="5249864" y="2397126"/>
            <a:ext cx="187325" cy="130175"/>
          </a:xfrm>
          <a:custGeom>
            <a:avLst/>
            <a:gdLst>
              <a:gd name="T0" fmla="*/ 49751077 w 138"/>
              <a:gd name="T1" fmla="*/ 0 h 84"/>
              <a:gd name="T2" fmla="*/ 0 w 138"/>
              <a:gd name="T3" fmla="*/ 55236042 h 84"/>
              <a:gd name="T4" fmla="*/ 35009414 w 138"/>
              <a:gd name="T5" fmla="*/ 69645175 h 84"/>
              <a:gd name="T6" fmla="*/ 16583692 w 138"/>
              <a:gd name="T7" fmla="*/ 146496465 h 84"/>
              <a:gd name="T8" fmla="*/ 119769904 w 138"/>
              <a:gd name="T9" fmla="*/ 201732507 h 84"/>
              <a:gd name="T10" fmla="*/ 254280113 w 138"/>
              <a:gd name="T11" fmla="*/ 124882766 h 84"/>
              <a:gd name="T12" fmla="*/ 235854392 w 138"/>
              <a:gd name="T13" fmla="*/ 14409133 h 84"/>
              <a:gd name="T14" fmla="*/ 101344182 w 138"/>
              <a:gd name="T15" fmla="*/ 14409133 h 84"/>
              <a:gd name="T16" fmla="*/ 49751077 w 138"/>
              <a:gd name="T17" fmla="*/ 0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84">
                <a:moveTo>
                  <a:pt x="27" y="0"/>
                </a:moveTo>
                <a:lnTo>
                  <a:pt x="0" y="23"/>
                </a:lnTo>
                <a:lnTo>
                  <a:pt x="19" y="29"/>
                </a:lnTo>
                <a:lnTo>
                  <a:pt x="9" y="61"/>
                </a:lnTo>
                <a:lnTo>
                  <a:pt x="65" y="84"/>
                </a:lnTo>
                <a:lnTo>
                  <a:pt x="138" y="52"/>
                </a:lnTo>
                <a:lnTo>
                  <a:pt x="128" y="6"/>
                </a:lnTo>
                <a:lnTo>
                  <a:pt x="55" y="6"/>
                </a:lnTo>
                <a:lnTo>
                  <a:pt x="27" y="0"/>
                </a:lnTo>
                <a:close/>
              </a:path>
            </a:pathLst>
          </a:custGeom>
          <a:solidFill>
            <a:srgbClr val="CC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93" name="Freeform 65"/>
          <p:cNvSpPr>
            <a:spLocks/>
          </p:cNvSpPr>
          <p:nvPr/>
        </p:nvSpPr>
        <p:spPr bwMode="auto">
          <a:xfrm>
            <a:off x="5249864" y="2397126"/>
            <a:ext cx="200025" cy="142875"/>
          </a:xfrm>
          <a:custGeom>
            <a:avLst/>
            <a:gdLst>
              <a:gd name="T0" fmla="*/ 56624645 w 148"/>
              <a:gd name="T1" fmla="*/ 0 h 92"/>
              <a:gd name="T2" fmla="*/ 0 w 148"/>
              <a:gd name="T3" fmla="*/ 62706595 h 92"/>
              <a:gd name="T4" fmla="*/ 36531593 w 148"/>
              <a:gd name="T5" fmla="*/ 79589140 h 92"/>
              <a:gd name="T6" fmla="*/ 18265796 w 148"/>
              <a:gd name="T7" fmla="*/ 159176727 h 92"/>
              <a:gd name="T8" fmla="*/ 122382864 w 148"/>
              <a:gd name="T9" fmla="*/ 221883322 h 92"/>
              <a:gd name="T10" fmla="*/ 270337842 w 148"/>
              <a:gd name="T11" fmla="*/ 142294182 h 92"/>
              <a:gd name="T12" fmla="*/ 252072046 w 148"/>
              <a:gd name="T13" fmla="*/ 16882545 h 92"/>
              <a:gd name="T14" fmla="*/ 107770226 w 148"/>
              <a:gd name="T15" fmla="*/ 16882545 h 92"/>
              <a:gd name="T16" fmla="*/ 56624645 w 148"/>
              <a:gd name="T17" fmla="*/ 0 h 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8" h="92">
                <a:moveTo>
                  <a:pt x="31" y="0"/>
                </a:moveTo>
                <a:lnTo>
                  <a:pt x="0" y="26"/>
                </a:lnTo>
                <a:lnTo>
                  <a:pt x="20" y="33"/>
                </a:lnTo>
                <a:lnTo>
                  <a:pt x="10" y="66"/>
                </a:lnTo>
                <a:lnTo>
                  <a:pt x="67" y="92"/>
                </a:lnTo>
                <a:lnTo>
                  <a:pt x="148" y="59"/>
                </a:lnTo>
                <a:lnTo>
                  <a:pt x="138" y="7"/>
                </a:lnTo>
                <a:lnTo>
                  <a:pt x="59" y="7"/>
                </a:lnTo>
                <a:lnTo>
                  <a:pt x="31" y="0"/>
                </a:lnTo>
                <a:close/>
              </a:path>
            </a:pathLst>
          </a:custGeom>
          <a:solidFill>
            <a:srgbClr val="CC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94" name="Freeform 66"/>
          <p:cNvSpPr>
            <a:spLocks/>
          </p:cNvSpPr>
          <p:nvPr/>
        </p:nvSpPr>
        <p:spPr bwMode="auto">
          <a:xfrm>
            <a:off x="5249864" y="2397126"/>
            <a:ext cx="187325" cy="130175"/>
          </a:xfrm>
          <a:custGeom>
            <a:avLst/>
            <a:gdLst>
              <a:gd name="T0" fmla="*/ 49751077 w 138"/>
              <a:gd name="T1" fmla="*/ 0 h 84"/>
              <a:gd name="T2" fmla="*/ 0 w 138"/>
              <a:gd name="T3" fmla="*/ 55236042 h 84"/>
              <a:gd name="T4" fmla="*/ 35009414 w 138"/>
              <a:gd name="T5" fmla="*/ 69645175 h 84"/>
              <a:gd name="T6" fmla="*/ 16583692 w 138"/>
              <a:gd name="T7" fmla="*/ 146496465 h 84"/>
              <a:gd name="T8" fmla="*/ 119769904 w 138"/>
              <a:gd name="T9" fmla="*/ 201732507 h 84"/>
              <a:gd name="T10" fmla="*/ 254280113 w 138"/>
              <a:gd name="T11" fmla="*/ 124882766 h 84"/>
              <a:gd name="T12" fmla="*/ 235854392 w 138"/>
              <a:gd name="T13" fmla="*/ 14409133 h 84"/>
              <a:gd name="T14" fmla="*/ 101344182 w 138"/>
              <a:gd name="T15" fmla="*/ 14409133 h 84"/>
              <a:gd name="T16" fmla="*/ 49751077 w 138"/>
              <a:gd name="T17" fmla="*/ 0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84">
                <a:moveTo>
                  <a:pt x="27" y="0"/>
                </a:moveTo>
                <a:lnTo>
                  <a:pt x="0" y="23"/>
                </a:lnTo>
                <a:lnTo>
                  <a:pt x="19" y="29"/>
                </a:lnTo>
                <a:lnTo>
                  <a:pt x="9" y="61"/>
                </a:lnTo>
                <a:lnTo>
                  <a:pt x="65" y="84"/>
                </a:lnTo>
                <a:lnTo>
                  <a:pt x="138" y="52"/>
                </a:lnTo>
                <a:lnTo>
                  <a:pt x="128" y="6"/>
                </a:lnTo>
                <a:lnTo>
                  <a:pt x="55" y="6"/>
                </a:lnTo>
                <a:lnTo>
                  <a:pt x="27" y="0"/>
                </a:lnTo>
                <a:close/>
              </a:path>
            </a:pathLst>
          </a:custGeom>
          <a:solidFill>
            <a:srgbClr val="CC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95" name="Freeform 67"/>
          <p:cNvSpPr>
            <a:spLocks/>
          </p:cNvSpPr>
          <p:nvPr/>
        </p:nvSpPr>
        <p:spPr bwMode="auto">
          <a:xfrm>
            <a:off x="5249864" y="2397126"/>
            <a:ext cx="200025" cy="142875"/>
          </a:xfrm>
          <a:custGeom>
            <a:avLst/>
            <a:gdLst>
              <a:gd name="T0" fmla="*/ 56624645 w 148"/>
              <a:gd name="T1" fmla="*/ 0 h 92"/>
              <a:gd name="T2" fmla="*/ 0 w 148"/>
              <a:gd name="T3" fmla="*/ 62706595 h 92"/>
              <a:gd name="T4" fmla="*/ 36531593 w 148"/>
              <a:gd name="T5" fmla="*/ 79589140 h 92"/>
              <a:gd name="T6" fmla="*/ 18265796 w 148"/>
              <a:gd name="T7" fmla="*/ 159176727 h 92"/>
              <a:gd name="T8" fmla="*/ 122382864 w 148"/>
              <a:gd name="T9" fmla="*/ 221883322 h 92"/>
              <a:gd name="T10" fmla="*/ 270337842 w 148"/>
              <a:gd name="T11" fmla="*/ 142294182 h 92"/>
              <a:gd name="T12" fmla="*/ 252072046 w 148"/>
              <a:gd name="T13" fmla="*/ 16882545 h 92"/>
              <a:gd name="T14" fmla="*/ 107770226 w 148"/>
              <a:gd name="T15" fmla="*/ 16882545 h 92"/>
              <a:gd name="T16" fmla="*/ 56624645 w 148"/>
              <a:gd name="T17" fmla="*/ 0 h 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8" h="92">
                <a:moveTo>
                  <a:pt x="31" y="0"/>
                </a:moveTo>
                <a:lnTo>
                  <a:pt x="0" y="26"/>
                </a:lnTo>
                <a:lnTo>
                  <a:pt x="20" y="33"/>
                </a:lnTo>
                <a:lnTo>
                  <a:pt x="10" y="66"/>
                </a:lnTo>
                <a:lnTo>
                  <a:pt x="67" y="92"/>
                </a:lnTo>
                <a:lnTo>
                  <a:pt x="148" y="59"/>
                </a:lnTo>
                <a:lnTo>
                  <a:pt x="138" y="7"/>
                </a:lnTo>
                <a:lnTo>
                  <a:pt x="59" y="7"/>
                </a:lnTo>
                <a:lnTo>
                  <a:pt x="31" y="0"/>
                </a:lnTo>
                <a:close/>
              </a:path>
            </a:pathLst>
          </a:custGeom>
          <a:solidFill>
            <a:srgbClr val="CC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96" name="Freeform 68"/>
          <p:cNvSpPr>
            <a:spLocks/>
          </p:cNvSpPr>
          <p:nvPr/>
        </p:nvSpPr>
        <p:spPr bwMode="auto">
          <a:xfrm>
            <a:off x="5594350" y="2709863"/>
            <a:ext cx="147638" cy="277812"/>
          </a:xfrm>
          <a:custGeom>
            <a:avLst/>
            <a:gdLst>
              <a:gd name="T0" fmla="*/ 35505572 w 108"/>
              <a:gd name="T1" fmla="*/ 0 h 179"/>
              <a:gd name="T2" fmla="*/ 108386797 w 108"/>
              <a:gd name="T3" fmla="*/ 0 h 179"/>
              <a:gd name="T4" fmla="*/ 108386797 w 108"/>
              <a:gd name="T5" fmla="*/ 43357296 h 179"/>
              <a:gd name="T6" fmla="*/ 162580879 w 108"/>
              <a:gd name="T7" fmla="*/ 60220019 h 179"/>
              <a:gd name="T8" fmla="*/ 125205226 w 108"/>
              <a:gd name="T9" fmla="*/ 144525873 h 179"/>
              <a:gd name="T10" fmla="*/ 145761084 w 108"/>
              <a:gd name="T11" fmla="*/ 163797334 h 179"/>
              <a:gd name="T12" fmla="*/ 183136737 w 108"/>
              <a:gd name="T13" fmla="*/ 267373098 h 179"/>
              <a:gd name="T14" fmla="*/ 162580879 w 108"/>
              <a:gd name="T15" fmla="*/ 305914469 h 179"/>
              <a:gd name="T16" fmla="*/ 201823880 w 108"/>
              <a:gd name="T17" fmla="*/ 330001855 h 179"/>
              <a:gd name="T18" fmla="*/ 201823880 w 108"/>
              <a:gd name="T19" fmla="*/ 346863026 h 179"/>
              <a:gd name="T20" fmla="*/ 183136737 w 108"/>
              <a:gd name="T21" fmla="*/ 414309261 h 179"/>
              <a:gd name="T22" fmla="*/ 0 w 108"/>
              <a:gd name="T23" fmla="*/ 431170432 h 179"/>
              <a:gd name="T24" fmla="*/ 74749940 w 108"/>
              <a:gd name="T25" fmla="*/ 390221875 h 179"/>
              <a:gd name="T26" fmla="*/ 35505572 w 108"/>
              <a:gd name="T27" fmla="*/ 346863026 h 179"/>
              <a:gd name="T28" fmla="*/ 35505572 w 108"/>
              <a:gd name="T29" fmla="*/ 286644559 h 179"/>
              <a:gd name="T30" fmla="*/ 74749940 w 108"/>
              <a:gd name="T31" fmla="*/ 267373098 h 179"/>
              <a:gd name="T32" fmla="*/ 74749940 w 108"/>
              <a:gd name="T33" fmla="*/ 207154631 h 179"/>
              <a:gd name="T34" fmla="*/ 35505572 w 108"/>
              <a:gd name="T35" fmla="*/ 163797334 h 179"/>
              <a:gd name="T36" fmla="*/ 54194082 w 108"/>
              <a:gd name="T37" fmla="*/ 122847225 h 179"/>
              <a:gd name="T38" fmla="*/ 14949715 w 108"/>
              <a:gd name="T39" fmla="*/ 84307406 h 179"/>
              <a:gd name="T40" fmla="*/ 35505572 w 108"/>
              <a:gd name="T41" fmla="*/ 0 h 1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8" h="179">
                <a:moveTo>
                  <a:pt x="19" y="0"/>
                </a:moveTo>
                <a:lnTo>
                  <a:pt x="58" y="0"/>
                </a:lnTo>
                <a:lnTo>
                  <a:pt x="58" y="18"/>
                </a:lnTo>
                <a:lnTo>
                  <a:pt x="87" y="25"/>
                </a:lnTo>
                <a:lnTo>
                  <a:pt x="67" y="60"/>
                </a:lnTo>
                <a:lnTo>
                  <a:pt x="78" y="68"/>
                </a:lnTo>
                <a:lnTo>
                  <a:pt x="98" y="111"/>
                </a:lnTo>
                <a:lnTo>
                  <a:pt x="87" y="127"/>
                </a:lnTo>
                <a:lnTo>
                  <a:pt x="108" y="137"/>
                </a:lnTo>
                <a:lnTo>
                  <a:pt x="108" y="144"/>
                </a:lnTo>
                <a:lnTo>
                  <a:pt x="98" y="172"/>
                </a:lnTo>
                <a:lnTo>
                  <a:pt x="0" y="179"/>
                </a:lnTo>
                <a:lnTo>
                  <a:pt x="40" y="162"/>
                </a:lnTo>
                <a:lnTo>
                  <a:pt x="19" y="144"/>
                </a:lnTo>
                <a:lnTo>
                  <a:pt x="19" y="119"/>
                </a:lnTo>
                <a:lnTo>
                  <a:pt x="40" y="111"/>
                </a:lnTo>
                <a:lnTo>
                  <a:pt x="40" y="86"/>
                </a:lnTo>
                <a:lnTo>
                  <a:pt x="19" y="68"/>
                </a:lnTo>
                <a:lnTo>
                  <a:pt x="29" y="51"/>
                </a:lnTo>
                <a:lnTo>
                  <a:pt x="8" y="35"/>
                </a:lnTo>
                <a:lnTo>
                  <a:pt x="19" y="0"/>
                </a:lnTo>
                <a:close/>
              </a:path>
            </a:pathLst>
          </a:custGeom>
          <a:solidFill>
            <a:srgbClr val="CC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97" name="Freeform 69"/>
          <p:cNvSpPr>
            <a:spLocks/>
          </p:cNvSpPr>
          <p:nvPr/>
        </p:nvSpPr>
        <p:spPr bwMode="auto">
          <a:xfrm>
            <a:off x="5489575" y="2814639"/>
            <a:ext cx="115888" cy="147637"/>
          </a:xfrm>
          <a:custGeom>
            <a:avLst/>
            <a:gdLst>
              <a:gd name="T0" fmla="*/ 87161251 w 86"/>
              <a:gd name="T1" fmla="*/ 0 h 95"/>
              <a:gd name="T2" fmla="*/ 141636697 w 86"/>
              <a:gd name="T3" fmla="*/ 43472103 h 95"/>
              <a:gd name="T4" fmla="*/ 156163123 w 86"/>
              <a:gd name="T5" fmla="*/ 82115699 h 95"/>
              <a:gd name="T6" fmla="*/ 141636697 w 86"/>
              <a:gd name="T7" fmla="*/ 106266004 h 95"/>
              <a:gd name="T8" fmla="*/ 125293793 w 86"/>
              <a:gd name="T9" fmla="*/ 207701948 h 95"/>
              <a:gd name="T10" fmla="*/ 0 w 86"/>
              <a:gd name="T11" fmla="*/ 229438777 h 95"/>
              <a:gd name="T12" fmla="*/ 14526426 w 86"/>
              <a:gd name="T13" fmla="*/ 82115699 h 95"/>
              <a:gd name="T14" fmla="*/ 70818348 w 86"/>
              <a:gd name="T15" fmla="*/ 26566890 h 95"/>
              <a:gd name="T16" fmla="*/ 87161251 w 86"/>
              <a:gd name="T17" fmla="*/ 0 h 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6" h="95">
                <a:moveTo>
                  <a:pt x="48" y="0"/>
                </a:moveTo>
                <a:lnTo>
                  <a:pt x="78" y="18"/>
                </a:lnTo>
                <a:lnTo>
                  <a:pt x="86" y="34"/>
                </a:lnTo>
                <a:lnTo>
                  <a:pt x="78" y="44"/>
                </a:lnTo>
                <a:lnTo>
                  <a:pt x="69" y="86"/>
                </a:lnTo>
                <a:lnTo>
                  <a:pt x="0" y="95"/>
                </a:lnTo>
                <a:lnTo>
                  <a:pt x="8" y="34"/>
                </a:lnTo>
                <a:lnTo>
                  <a:pt x="39" y="11"/>
                </a:lnTo>
                <a:lnTo>
                  <a:pt x="48" y="0"/>
                </a:lnTo>
                <a:close/>
              </a:path>
            </a:pathLst>
          </a:custGeom>
          <a:solidFill>
            <a:srgbClr val="CC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98" name="Freeform 70"/>
          <p:cNvSpPr>
            <a:spLocks/>
          </p:cNvSpPr>
          <p:nvPr/>
        </p:nvSpPr>
        <p:spPr bwMode="auto">
          <a:xfrm>
            <a:off x="6832601" y="2225676"/>
            <a:ext cx="106363" cy="155575"/>
          </a:xfrm>
          <a:custGeom>
            <a:avLst/>
            <a:gdLst>
              <a:gd name="T0" fmla="*/ 0 w 77"/>
              <a:gd name="T1" fmla="*/ 161342057 h 101"/>
              <a:gd name="T2" fmla="*/ 36253207 w 77"/>
              <a:gd name="T3" fmla="*/ 0 h 101"/>
              <a:gd name="T4" fmla="*/ 110670011 w 77"/>
              <a:gd name="T5" fmla="*/ 16608016 h 101"/>
              <a:gd name="T6" fmla="*/ 110670011 w 77"/>
              <a:gd name="T7" fmla="*/ 99652719 h 101"/>
              <a:gd name="T8" fmla="*/ 146923218 w 77"/>
              <a:gd name="T9" fmla="*/ 220657722 h 101"/>
              <a:gd name="T10" fmla="*/ 110670011 w 77"/>
              <a:gd name="T11" fmla="*/ 239639412 h 101"/>
              <a:gd name="T12" fmla="*/ 0 w 77"/>
              <a:gd name="T13" fmla="*/ 161342057 h 1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101">
                <a:moveTo>
                  <a:pt x="0" y="68"/>
                </a:moveTo>
                <a:lnTo>
                  <a:pt x="19" y="0"/>
                </a:lnTo>
                <a:lnTo>
                  <a:pt x="58" y="7"/>
                </a:lnTo>
                <a:lnTo>
                  <a:pt x="58" y="42"/>
                </a:lnTo>
                <a:lnTo>
                  <a:pt x="77" y="93"/>
                </a:lnTo>
                <a:lnTo>
                  <a:pt x="58" y="101"/>
                </a:lnTo>
                <a:lnTo>
                  <a:pt x="0" y="68"/>
                </a:lnTo>
                <a:close/>
              </a:path>
            </a:pathLst>
          </a:custGeom>
          <a:solidFill>
            <a:srgbClr val="CC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399" name="Freeform 71"/>
          <p:cNvSpPr>
            <a:spLocks/>
          </p:cNvSpPr>
          <p:nvPr/>
        </p:nvSpPr>
        <p:spPr bwMode="auto">
          <a:xfrm>
            <a:off x="6856414" y="2119314"/>
            <a:ext cx="282575" cy="117475"/>
          </a:xfrm>
          <a:custGeom>
            <a:avLst/>
            <a:gdLst>
              <a:gd name="T0" fmla="*/ 0 w 208"/>
              <a:gd name="T1" fmla="*/ 164859160 h 76"/>
              <a:gd name="T2" fmla="*/ 55368398 w 208"/>
              <a:gd name="T3" fmla="*/ 181583890 h 76"/>
              <a:gd name="T4" fmla="*/ 203017911 w 208"/>
              <a:gd name="T5" fmla="*/ 140966909 h 76"/>
              <a:gd name="T6" fmla="*/ 361740832 w 208"/>
              <a:gd name="T7" fmla="*/ 59731400 h 76"/>
              <a:gd name="T8" fmla="*/ 383887647 w 208"/>
              <a:gd name="T9" fmla="*/ 0 h 76"/>
              <a:gd name="T10" fmla="*/ 236238134 w 208"/>
              <a:gd name="T11" fmla="*/ 19114419 h 76"/>
              <a:gd name="T12" fmla="*/ 203017911 w 208"/>
              <a:gd name="T13" fmla="*/ 0 h 76"/>
              <a:gd name="T14" fmla="*/ 38757607 w 208"/>
              <a:gd name="T15" fmla="*/ 59731400 h 76"/>
              <a:gd name="T16" fmla="*/ 0 w 208"/>
              <a:gd name="T17" fmla="*/ 164859160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8" h="76">
                <a:moveTo>
                  <a:pt x="0" y="69"/>
                </a:moveTo>
                <a:lnTo>
                  <a:pt x="30" y="76"/>
                </a:lnTo>
                <a:lnTo>
                  <a:pt x="110" y="59"/>
                </a:lnTo>
                <a:lnTo>
                  <a:pt x="196" y="25"/>
                </a:lnTo>
                <a:lnTo>
                  <a:pt x="208" y="0"/>
                </a:lnTo>
                <a:lnTo>
                  <a:pt x="128" y="8"/>
                </a:lnTo>
                <a:lnTo>
                  <a:pt x="110" y="0"/>
                </a:lnTo>
                <a:lnTo>
                  <a:pt x="21" y="25"/>
                </a:lnTo>
                <a:lnTo>
                  <a:pt x="0" y="69"/>
                </a:lnTo>
                <a:close/>
              </a:path>
            </a:pathLst>
          </a:custGeom>
          <a:solidFill>
            <a:srgbClr val="CC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400" name="Freeform 72"/>
          <p:cNvSpPr>
            <a:spLocks/>
          </p:cNvSpPr>
          <p:nvPr/>
        </p:nvSpPr>
        <p:spPr bwMode="auto">
          <a:xfrm>
            <a:off x="6711950" y="3182938"/>
            <a:ext cx="146050" cy="342900"/>
          </a:xfrm>
          <a:custGeom>
            <a:avLst/>
            <a:gdLst>
              <a:gd name="T0" fmla="*/ 0 w 108"/>
              <a:gd name="T1" fmla="*/ 0 h 220"/>
              <a:gd name="T2" fmla="*/ 182874885 w 108"/>
              <a:gd name="T3" fmla="*/ 0 h 220"/>
              <a:gd name="T4" fmla="*/ 197505579 w 108"/>
              <a:gd name="T5" fmla="*/ 60733825 h 220"/>
              <a:gd name="T6" fmla="*/ 107897142 w 108"/>
              <a:gd name="T7" fmla="*/ 102033012 h 220"/>
              <a:gd name="T8" fmla="*/ 142643519 w 108"/>
              <a:gd name="T9" fmla="*/ 286662841 h 220"/>
              <a:gd name="T10" fmla="*/ 182874885 w 108"/>
              <a:gd name="T11" fmla="*/ 330391943 h 220"/>
              <a:gd name="T12" fmla="*/ 160930872 w 108"/>
              <a:gd name="T13" fmla="*/ 534456409 h 220"/>
              <a:gd name="T14" fmla="*/ 36574706 w 108"/>
              <a:gd name="T15" fmla="*/ 429995041 h 220"/>
              <a:gd name="T16" fmla="*/ 89608437 w 108"/>
              <a:gd name="T17" fmla="*/ 306097478 h 220"/>
              <a:gd name="T18" fmla="*/ 53033730 w 108"/>
              <a:gd name="T19" fmla="*/ 269658119 h 220"/>
              <a:gd name="T20" fmla="*/ 0 w 108"/>
              <a:gd name="T21" fmla="*/ 17004723 h 220"/>
              <a:gd name="T22" fmla="*/ 0 w 108"/>
              <a:gd name="T23" fmla="*/ 0 h 2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8" h="220">
                <a:moveTo>
                  <a:pt x="0" y="0"/>
                </a:moveTo>
                <a:lnTo>
                  <a:pt x="100" y="0"/>
                </a:lnTo>
                <a:lnTo>
                  <a:pt x="108" y="25"/>
                </a:lnTo>
                <a:lnTo>
                  <a:pt x="59" y="42"/>
                </a:lnTo>
                <a:lnTo>
                  <a:pt x="78" y="118"/>
                </a:lnTo>
                <a:lnTo>
                  <a:pt x="100" y="136"/>
                </a:lnTo>
                <a:lnTo>
                  <a:pt x="88" y="220"/>
                </a:lnTo>
                <a:lnTo>
                  <a:pt x="20" y="177"/>
                </a:lnTo>
                <a:lnTo>
                  <a:pt x="49" y="126"/>
                </a:lnTo>
                <a:lnTo>
                  <a:pt x="29" y="111"/>
                </a:lnTo>
                <a:lnTo>
                  <a:pt x="0" y="7"/>
                </a:lnTo>
                <a:lnTo>
                  <a:pt x="0" y="0"/>
                </a:lnTo>
                <a:close/>
              </a:path>
            </a:pathLst>
          </a:custGeom>
          <a:solidFill>
            <a:srgbClr val="CC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401" name="Freeform 73"/>
          <p:cNvSpPr>
            <a:spLocks/>
          </p:cNvSpPr>
          <p:nvPr/>
        </p:nvSpPr>
        <p:spPr bwMode="auto">
          <a:xfrm>
            <a:off x="6953251" y="3211514"/>
            <a:ext cx="92075" cy="92075"/>
          </a:xfrm>
          <a:custGeom>
            <a:avLst/>
            <a:gdLst>
              <a:gd name="T0" fmla="*/ 0 w 69"/>
              <a:gd name="T1" fmla="*/ 99852997 h 59"/>
              <a:gd name="T2" fmla="*/ 37394460 w 69"/>
              <a:gd name="T3" fmla="*/ 19484006 h 59"/>
              <a:gd name="T4" fmla="*/ 85472288 w 69"/>
              <a:gd name="T5" fmla="*/ 0 h 59"/>
              <a:gd name="T6" fmla="*/ 122866748 w 69"/>
              <a:gd name="T7" fmla="*/ 43838624 h 59"/>
              <a:gd name="T8" fmla="*/ 71227352 w 69"/>
              <a:gd name="T9" fmla="*/ 143691621 h 59"/>
              <a:gd name="T10" fmla="*/ 0 w 69"/>
              <a:gd name="T11" fmla="*/ 99852997 h 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9" h="59">
                <a:moveTo>
                  <a:pt x="0" y="41"/>
                </a:moveTo>
                <a:lnTo>
                  <a:pt x="21" y="8"/>
                </a:lnTo>
                <a:lnTo>
                  <a:pt x="48" y="0"/>
                </a:lnTo>
                <a:lnTo>
                  <a:pt x="69" y="18"/>
                </a:lnTo>
                <a:lnTo>
                  <a:pt x="40" y="59"/>
                </a:lnTo>
                <a:lnTo>
                  <a:pt x="0" y="41"/>
                </a:lnTo>
                <a:close/>
              </a:path>
            </a:pathLst>
          </a:custGeom>
          <a:solidFill>
            <a:srgbClr val="CC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402" name="Freeform 74"/>
          <p:cNvSpPr>
            <a:spLocks/>
          </p:cNvSpPr>
          <p:nvPr/>
        </p:nvSpPr>
        <p:spPr bwMode="auto">
          <a:xfrm>
            <a:off x="8482014" y="2274889"/>
            <a:ext cx="134937" cy="66675"/>
          </a:xfrm>
          <a:custGeom>
            <a:avLst/>
            <a:gdLst>
              <a:gd name="T0" fmla="*/ 14862152 w 99"/>
              <a:gd name="T1" fmla="*/ 0 h 42"/>
              <a:gd name="T2" fmla="*/ 0 w 99"/>
              <a:gd name="T3" fmla="*/ 45362813 h 42"/>
              <a:gd name="T4" fmla="*/ 37155380 w 99"/>
              <a:gd name="T5" fmla="*/ 105846563 h 42"/>
              <a:gd name="T6" fmla="*/ 183919131 w 99"/>
              <a:gd name="T7" fmla="*/ 105846563 h 42"/>
              <a:gd name="T8" fmla="*/ 183919131 w 99"/>
              <a:gd name="T9" fmla="*/ 45362813 h 42"/>
              <a:gd name="T10" fmla="*/ 107750602 w 99"/>
              <a:gd name="T11" fmla="*/ 0 h 42"/>
              <a:gd name="T12" fmla="*/ 14862152 w 99"/>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9" h="42">
                <a:moveTo>
                  <a:pt x="8" y="0"/>
                </a:moveTo>
                <a:lnTo>
                  <a:pt x="0" y="18"/>
                </a:lnTo>
                <a:lnTo>
                  <a:pt x="20" y="42"/>
                </a:lnTo>
                <a:lnTo>
                  <a:pt x="99" y="42"/>
                </a:lnTo>
                <a:lnTo>
                  <a:pt x="99" y="18"/>
                </a:lnTo>
                <a:lnTo>
                  <a:pt x="58" y="0"/>
                </a:lnTo>
                <a:lnTo>
                  <a:pt x="8" y="0"/>
                </a:lnTo>
                <a:close/>
              </a:path>
            </a:pathLst>
          </a:custGeom>
          <a:solidFill>
            <a:srgbClr val="CC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403" name="Freeform 75"/>
          <p:cNvSpPr>
            <a:spLocks/>
          </p:cNvSpPr>
          <p:nvPr/>
        </p:nvSpPr>
        <p:spPr bwMode="auto">
          <a:xfrm>
            <a:off x="8772525" y="3119439"/>
            <a:ext cx="65088" cy="261937"/>
          </a:xfrm>
          <a:custGeom>
            <a:avLst/>
            <a:gdLst>
              <a:gd name="T0" fmla="*/ 19409507 w 49"/>
              <a:gd name="T1" fmla="*/ 0 h 169"/>
              <a:gd name="T2" fmla="*/ 52933812 w 49"/>
              <a:gd name="T3" fmla="*/ 0 h 169"/>
              <a:gd name="T4" fmla="*/ 86458117 w 49"/>
              <a:gd name="T5" fmla="*/ 266650316 h 169"/>
              <a:gd name="T6" fmla="*/ 52933812 w 49"/>
              <a:gd name="T7" fmla="*/ 305086858 h 169"/>
              <a:gd name="T8" fmla="*/ 52933812 w 49"/>
              <a:gd name="T9" fmla="*/ 405982201 h 169"/>
              <a:gd name="T10" fmla="*/ 0 w 49"/>
              <a:gd name="T11" fmla="*/ 389167086 h 169"/>
              <a:gd name="T12" fmla="*/ 19409507 w 49"/>
              <a:gd name="T13" fmla="*/ 165756523 h 169"/>
              <a:gd name="T14" fmla="*/ 0 w 49"/>
              <a:gd name="T15" fmla="*/ 103297723 h 169"/>
              <a:gd name="T16" fmla="*/ 19409507 w 49"/>
              <a:gd name="T17" fmla="*/ 0 h 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 h="169">
                <a:moveTo>
                  <a:pt x="11" y="0"/>
                </a:moveTo>
                <a:lnTo>
                  <a:pt x="30" y="0"/>
                </a:lnTo>
                <a:lnTo>
                  <a:pt x="49" y="111"/>
                </a:lnTo>
                <a:lnTo>
                  <a:pt x="30" y="127"/>
                </a:lnTo>
                <a:lnTo>
                  <a:pt x="30" y="169"/>
                </a:lnTo>
                <a:lnTo>
                  <a:pt x="0" y="162"/>
                </a:lnTo>
                <a:lnTo>
                  <a:pt x="11" y="69"/>
                </a:lnTo>
                <a:lnTo>
                  <a:pt x="0" y="43"/>
                </a:lnTo>
                <a:lnTo>
                  <a:pt x="11" y="0"/>
                </a:lnTo>
                <a:close/>
              </a:path>
            </a:pathLst>
          </a:custGeom>
          <a:solidFill>
            <a:srgbClr val="CC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404" name="Freeform 76"/>
          <p:cNvSpPr>
            <a:spLocks/>
          </p:cNvSpPr>
          <p:nvPr/>
        </p:nvSpPr>
        <p:spPr bwMode="auto">
          <a:xfrm>
            <a:off x="8751889" y="3406776"/>
            <a:ext cx="115887" cy="119063"/>
          </a:xfrm>
          <a:custGeom>
            <a:avLst/>
            <a:gdLst>
              <a:gd name="T0" fmla="*/ 65369701 w 86"/>
              <a:gd name="T1" fmla="*/ 0 h 76"/>
              <a:gd name="T2" fmla="*/ 156160428 w 86"/>
              <a:gd name="T3" fmla="*/ 80991039 h 76"/>
              <a:gd name="T4" fmla="*/ 14526301 w 86"/>
              <a:gd name="T5" fmla="*/ 186526289 h 76"/>
              <a:gd name="T6" fmla="*/ 0 w 86"/>
              <a:gd name="T7" fmla="*/ 105535250 h 76"/>
              <a:gd name="T8" fmla="*/ 30869063 w 86"/>
              <a:gd name="T9" fmla="*/ 80991039 h 76"/>
              <a:gd name="T10" fmla="*/ 30869063 w 86"/>
              <a:gd name="T11" fmla="*/ 17179538 h 76"/>
              <a:gd name="T12" fmla="*/ 65369701 w 86"/>
              <a:gd name="T13" fmla="*/ 0 h 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6" h="76">
                <a:moveTo>
                  <a:pt x="36" y="0"/>
                </a:moveTo>
                <a:lnTo>
                  <a:pt x="86" y="33"/>
                </a:lnTo>
                <a:lnTo>
                  <a:pt x="8" y="76"/>
                </a:lnTo>
                <a:lnTo>
                  <a:pt x="0" y="43"/>
                </a:lnTo>
                <a:lnTo>
                  <a:pt x="17" y="33"/>
                </a:lnTo>
                <a:lnTo>
                  <a:pt x="17" y="7"/>
                </a:lnTo>
                <a:lnTo>
                  <a:pt x="36" y="0"/>
                </a:lnTo>
                <a:close/>
              </a:path>
            </a:pathLst>
          </a:custGeom>
          <a:solidFill>
            <a:srgbClr val="CC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405" name="Freeform 77"/>
          <p:cNvSpPr>
            <a:spLocks/>
          </p:cNvSpPr>
          <p:nvPr/>
        </p:nvSpPr>
        <p:spPr bwMode="auto">
          <a:xfrm>
            <a:off x="8586789" y="3551239"/>
            <a:ext cx="211137" cy="187325"/>
          </a:xfrm>
          <a:custGeom>
            <a:avLst/>
            <a:gdLst>
              <a:gd name="T0" fmla="*/ 232639138 w 156"/>
              <a:gd name="T1" fmla="*/ 0 h 121"/>
              <a:gd name="T2" fmla="*/ 285761749 w 156"/>
              <a:gd name="T3" fmla="*/ 21570242 h 121"/>
              <a:gd name="T4" fmla="*/ 249125419 w 156"/>
              <a:gd name="T5" fmla="*/ 268435177 h 121"/>
              <a:gd name="T6" fmla="*/ 161199039 w 156"/>
              <a:gd name="T7" fmla="*/ 290005418 h 121"/>
              <a:gd name="T8" fmla="*/ 109908989 w 156"/>
              <a:gd name="T9" fmla="*/ 290005418 h 121"/>
              <a:gd name="T10" fmla="*/ 87926380 w 156"/>
              <a:gd name="T11" fmla="*/ 268435177 h 121"/>
              <a:gd name="T12" fmla="*/ 20150049 w 156"/>
              <a:gd name="T13" fmla="*/ 290005418 h 121"/>
              <a:gd name="T14" fmla="*/ 0 w 156"/>
              <a:gd name="T15" fmla="*/ 227689667 h 121"/>
              <a:gd name="T16" fmla="*/ 87926380 w 156"/>
              <a:gd name="T17" fmla="*/ 184549184 h 121"/>
              <a:gd name="T18" fmla="*/ 109908989 w 156"/>
              <a:gd name="T19" fmla="*/ 203722904 h 121"/>
              <a:gd name="T20" fmla="*/ 141048990 w 156"/>
              <a:gd name="T21" fmla="*/ 146201744 h 121"/>
              <a:gd name="T22" fmla="*/ 216152857 w 156"/>
              <a:gd name="T23" fmla="*/ 105456234 h 121"/>
              <a:gd name="T24" fmla="*/ 232639138 w 156"/>
              <a:gd name="T25" fmla="*/ 0 h 1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6" h="121">
                <a:moveTo>
                  <a:pt x="127" y="0"/>
                </a:moveTo>
                <a:lnTo>
                  <a:pt x="156" y="9"/>
                </a:lnTo>
                <a:lnTo>
                  <a:pt x="136" y="112"/>
                </a:lnTo>
                <a:lnTo>
                  <a:pt x="88" y="121"/>
                </a:lnTo>
                <a:lnTo>
                  <a:pt x="60" y="121"/>
                </a:lnTo>
                <a:lnTo>
                  <a:pt x="48" y="112"/>
                </a:lnTo>
                <a:lnTo>
                  <a:pt x="11" y="121"/>
                </a:lnTo>
                <a:lnTo>
                  <a:pt x="0" y="95"/>
                </a:lnTo>
                <a:lnTo>
                  <a:pt x="48" y="77"/>
                </a:lnTo>
                <a:lnTo>
                  <a:pt x="60" y="85"/>
                </a:lnTo>
                <a:lnTo>
                  <a:pt x="77" y="61"/>
                </a:lnTo>
                <a:lnTo>
                  <a:pt x="118" y="44"/>
                </a:lnTo>
                <a:lnTo>
                  <a:pt x="127" y="0"/>
                </a:lnTo>
                <a:close/>
              </a:path>
            </a:pathLst>
          </a:custGeom>
          <a:solidFill>
            <a:srgbClr val="CC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406" name="Freeform 78"/>
          <p:cNvSpPr>
            <a:spLocks/>
          </p:cNvSpPr>
          <p:nvPr/>
        </p:nvSpPr>
        <p:spPr bwMode="auto">
          <a:xfrm>
            <a:off x="8524876" y="3724276"/>
            <a:ext cx="60325" cy="93663"/>
          </a:xfrm>
          <a:custGeom>
            <a:avLst/>
            <a:gdLst>
              <a:gd name="T0" fmla="*/ 50319093 w 45"/>
              <a:gd name="T1" fmla="*/ 0 h 61"/>
              <a:gd name="T2" fmla="*/ 80869014 w 45"/>
              <a:gd name="T3" fmla="*/ 42437016 h 61"/>
              <a:gd name="T4" fmla="*/ 66492896 w 45"/>
              <a:gd name="T5" fmla="*/ 143815698 h 61"/>
              <a:gd name="T6" fmla="*/ 0 w 45"/>
              <a:gd name="T7" fmla="*/ 143815698 h 61"/>
              <a:gd name="T8" fmla="*/ 14376118 w 45"/>
              <a:gd name="T9" fmla="*/ 103735611 h 61"/>
              <a:gd name="T10" fmla="*/ 0 w 45"/>
              <a:gd name="T11" fmla="*/ 42437016 h 61"/>
              <a:gd name="T12" fmla="*/ 50319093 w 45"/>
              <a:gd name="T13" fmla="*/ 0 h 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 h="61">
                <a:moveTo>
                  <a:pt x="28" y="0"/>
                </a:moveTo>
                <a:lnTo>
                  <a:pt x="45" y="18"/>
                </a:lnTo>
                <a:lnTo>
                  <a:pt x="37" y="61"/>
                </a:lnTo>
                <a:lnTo>
                  <a:pt x="0" y="61"/>
                </a:lnTo>
                <a:lnTo>
                  <a:pt x="8" y="44"/>
                </a:lnTo>
                <a:lnTo>
                  <a:pt x="0" y="18"/>
                </a:lnTo>
                <a:lnTo>
                  <a:pt x="28" y="0"/>
                </a:lnTo>
                <a:close/>
              </a:path>
            </a:pathLst>
          </a:custGeom>
          <a:solidFill>
            <a:srgbClr val="CC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407" name="Freeform 79"/>
          <p:cNvSpPr>
            <a:spLocks/>
          </p:cNvSpPr>
          <p:nvPr/>
        </p:nvSpPr>
        <p:spPr bwMode="auto">
          <a:xfrm>
            <a:off x="8010525" y="4443413"/>
            <a:ext cx="361950" cy="347662"/>
          </a:xfrm>
          <a:custGeom>
            <a:avLst/>
            <a:gdLst>
              <a:gd name="T0" fmla="*/ 0 w 266"/>
              <a:gd name="T1" fmla="*/ 226436606 h 224"/>
              <a:gd name="T2" fmla="*/ 146271343 w 266"/>
              <a:gd name="T3" fmla="*/ 146943069 h 224"/>
              <a:gd name="T4" fmla="*/ 255513568 w 266"/>
              <a:gd name="T5" fmla="*/ 0 h 224"/>
              <a:gd name="T6" fmla="*/ 309207354 w 266"/>
              <a:gd name="T7" fmla="*/ 84311139 h 224"/>
              <a:gd name="T8" fmla="*/ 292544046 w 266"/>
              <a:gd name="T9" fmla="*/ 163804676 h 224"/>
              <a:gd name="T10" fmla="*/ 327722593 w 266"/>
              <a:gd name="T11" fmla="*/ 269796576 h 224"/>
              <a:gd name="T12" fmla="*/ 492510536 w 266"/>
              <a:gd name="T13" fmla="*/ 269796576 h 224"/>
              <a:gd name="T14" fmla="*/ 492510536 w 266"/>
              <a:gd name="T15" fmla="*/ 332428507 h 224"/>
              <a:gd name="T16" fmla="*/ 416597646 w 266"/>
              <a:gd name="T17" fmla="*/ 332428507 h 224"/>
              <a:gd name="T18" fmla="*/ 453628125 w 266"/>
              <a:gd name="T19" fmla="*/ 392650084 h 224"/>
              <a:gd name="T20" fmla="*/ 416597646 w 266"/>
              <a:gd name="T21" fmla="*/ 416739646 h 224"/>
              <a:gd name="T22" fmla="*/ 436964818 w 266"/>
              <a:gd name="T23" fmla="*/ 496233183 h 224"/>
              <a:gd name="T24" fmla="*/ 385121604 w 266"/>
              <a:gd name="T25" fmla="*/ 517912392 h 224"/>
              <a:gd name="T26" fmla="*/ 368456936 w 266"/>
              <a:gd name="T27" fmla="*/ 476961223 h 224"/>
              <a:gd name="T28" fmla="*/ 327722593 w 266"/>
              <a:gd name="T29" fmla="*/ 539593153 h 224"/>
              <a:gd name="T30" fmla="*/ 275879379 w 266"/>
              <a:gd name="T31" fmla="*/ 476961223 h 224"/>
              <a:gd name="T32" fmla="*/ 368456936 w 266"/>
              <a:gd name="T33" fmla="*/ 269796576 h 224"/>
              <a:gd name="T34" fmla="*/ 238848900 w 266"/>
              <a:gd name="T35" fmla="*/ 433601253 h 224"/>
              <a:gd name="T36" fmla="*/ 37030479 w 266"/>
              <a:gd name="T37" fmla="*/ 392650084 h 224"/>
              <a:gd name="T38" fmla="*/ 0 w 266"/>
              <a:gd name="T39" fmla="*/ 226436606 h 2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66" h="224">
                <a:moveTo>
                  <a:pt x="0" y="94"/>
                </a:moveTo>
                <a:lnTo>
                  <a:pt x="79" y="61"/>
                </a:lnTo>
                <a:lnTo>
                  <a:pt x="138" y="0"/>
                </a:lnTo>
                <a:lnTo>
                  <a:pt x="167" y="35"/>
                </a:lnTo>
                <a:lnTo>
                  <a:pt x="158" y="68"/>
                </a:lnTo>
                <a:lnTo>
                  <a:pt x="177" y="112"/>
                </a:lnTo>
                <a:lnTo>
                  <a:pt x="266" y="112"/>
                </a:lnTo>
                <a:lnTo>
                  <a:pt x="266" y="138"/>
                </a:lnTo>
                <a:lnTo>
                  <a:pt x="225" y="138"/>
                </a:lnTo>
                <a:lnTo>
                  <a:pt x="245" y="163"/>
                </a:lnTo>
                <a:lnTo>
                  <a:pt x="225" y="173"/>
                </a:lnTo>
                <a:lnTo>
                  <a:pt x="236" y="206"/>
                </a:lnTo>
                <a:lnTo>
                  <a:pt x="208" y="215"/>
                </a:lnTo>
                <a:lnTo>
                  <a:pt x="199" y="198"/>
                </a:lnTo>
                <a:lnTo>
                  <a:pt x="177" y="224"/>
                </a:lnTo>
                <a:lnTo>
                  <a:pt x="149" y="198"/>
                </a:lnTo>
                <a:lnTo>
                  <a:pt x="199" y="112"/>
                </a:lnTo>
                <a:lnTo>
                  <a:pt x="129" y="180"/>
                </a:lnTo>
                <a:lnTo>
                  <a:pt x="20" y="163"/>
                </a:lnTo>
                <a:lnTo>
                  <a:pt x="0" y="94"/>
                </a:lnTo>
                <a:close/>
              </a:path>
            </a:pathLst>
          </a:custGeom>
          <a:solidFill>
            <a:srgbClr val="CC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408" name="Freeform 80"/>
          <p:cNvSpPr>
            <a:spLocks/>
          </p:cNvSpPr>
          <p:nvPr/>
        </p:nvSpPr>
        <p:spPr bwMode="auto">
          <a:xfrm>
            <a:off x="7639050" y="4513263"/>
            <a:ext cx="223838" cy="328612"/>
          </a:xfrm>
          <a:custGeom>
            <a:avLst/>
            <a:gdLst>
              <a:gd name="T0" fmla="*/ 0 w 166"/>
              <a:gd name="T1" fmla="*/ 0 h 211"/>
              <a:gd name="T2" fmla="*/ 103639691 w 166"/>
              <a:gd name="T3" fmla="*/ 41233798 h 211"/>
              <a:gd name="T4" fmla="*/ 247280311 w 166"/>
              <a:gd name="T5" fmla="*/ 286210150 h 211"/>
              <a:gd name="T6" fmla="*/ 301828014 w 166"/>
              <a:gd name="T7" fmla="*/ 494802457 h 211"/>
              <a:gd name="T8" fmla="*/ 247280311 w 166"/>
              <a:gd name="T9" fmla="*/ 511781263 h 211"/>
              <a:gd name="T10" fmla="*/ 120004136 w 166"/>
              <a:gd name="T11" fmla="*/ 346847630 h 211"/>
              <a:gd name="T12" fmla="*/ 0 w 166"/>
              <a:gd name="T13" fmla="*/ 0 h 2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6" h="211">
                <a:moveTo>
                  <a:pt x="0" y="0"/>
                </a:moveTo>
                <a:lnTo>
                  <a:pt x="57" y="17"/>
                </a:lnTo>
                <a:lnTo>
                  <a:pt x="136" y="118"/>
                </a:lnTo>
                <a:lnTo>
                  <a:pt x="166" y="204"/>
                </a:lnTo>
                <a:lnTo>
                  <a:pt x="136" y="211"/>
                </a:lnTo>
                <a:lnTo>
                  <a:pt x="66" y="143"/>
                </a:lnTo>
                <a:lnTo>
                  <a:pt x="0" y="0"/>
                </a:lnTo>
                <a:close/>
              </a:path>
            </a:pathLst>
          </a:custGeom>
          <a:solidFill>
            <a:srgbClr val="CC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409" name="Freeform 81"/>
          <p:cNvSpPr>
            <a:spLocks/>
          </p:cNvSpPr>
          <p:nvPr/>
        </p:nvSpPr>
        <p:spPr bwMode="auto">
          <a:xfrm>
            <a:off x="8524875" y="4670425"/>
            <a:ext cx="407988" cy="304800"/>
          </a:xfrm>
          <a:custGeom>
            <a:avLst/>
            <a:gdLst>
              <a:gd name="T0" fmla="*/ 0 w 302"/>
              <a:gd name="T1" fmla="*/ 16928841 h 196"/>
              <a:gd name="T2" fmla="*/ 104028834 w 302"/>
              <a:gd name="T3" fmla="*/ 0 h 196"/>
              <a:gd name="T4" fmla="*/ 125930495 w 302"/>
              <a:gd name="T5" fmla="*/ 79804727 h 196"/>
              <a:gd name="T6" fmla="*/ 193457913 w 302"/>
              <a:gd name="T7" fmla="*/ 62877441 h 196"/>
              <a:gd name="T8" fmla="*/ 423417242 w 302"/>
              <a:gd name="T9" fmla="*/ 227324816 h 196"/>
              <a:gd name="T10" fmla="*/ 551172875 w 302"/>
              <a:gd name="T11" fmla="*/ 449811710 h 196"/>
              <a:gd name="T12" fmla="*/ 511021181 w 302"/>
              <a:gd name="T13" fmla="*/ 473995102 h 196"/>
              <a:gd name="T14" fmla="*/ 317563269 w 302"/>
              <a:gd name="T15" fmla="*/ 350659959 h 196"/>
              <a:gd name="T16" fmla="*/ 301137024 w 302"/>
              <a:gd name="T17" fmla="*/ 411117661 h 196"/>
              <a:gd name="T18" fmla="*/ 156956496 w 302"/>
              <a:gd name="T19" fmla="*/ 350659959 h 196"/>
              <a:gd name="T20" fmla="*/ 211709296 w 302"/>
              <a:gd name="T21" fmla="*/ 266017310 h 196"/>
              <a:gd name="T22" fmla="*/ 14601107 w 302"/>
              <a:gd name="T23" fmla="*/ 164447376 h 196"/>
              <a:gd name="T24" fmla="*/ 52927662 w 302"/>
              <a:gd name="T25" fmla="*/ 101569935 h 196"/>
              <a:gd name="T26" fmla="*/ 0 w 302"/>
              <a:gd name="T27" fmla="*/ 16928841 h 19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2" h="196">
                <a:moveTo>
                  <a:pt x="0" y="7"/>
                </a:moveTo>
                <a:lnTo>
                  <a:pt x="57" y="0"/>
                </a:lnTo>
                <a:lnTo>
                  <a:pt x="69" y="33"/>
                </a:lnTo>
                <a:lnTo>
                  <a:pt x="106" y="26"/>
                </a:lnTo>
                <a:lnTo>
                  <a:pt x="232" y="94"/>
                </a:lnTo>
                <a:lnTo>
                  <a:pt x="302" y="186"/>
                </a:lnTo>
                <a:lnTo>
                  <a:pt x="280" y="196"/>
                </a:lnTo>
                <a:lnTo>
                  <a:pt x="174" y="145"/>
                </a:lnTo>
                <a:lnTo>
                  <a:pt x="165" y="170"/>
                </a:lnTo>
                <a:lnTo>
                  <a:pt x="86" y="145"/>
                </a:lnTo>
                <a:lnTo>
                  <a:pt x="116" y="110"/>
                </a:lnTo>
                <a:lnTo>
                  <a:pt x="8" y="68"/>
                </a:lnTo>
                <a:lnTo>
                  <a:pt x="29" y="42"/>
                </a:lnTo>
                <a:lnTo>
                  <a:pt x="0" y="7"/>
                </a:lnTo>
                <a:close/>
              </a:path>
            </a:pathLst>
          </a:custGeom>
          <a:solidFill>
            <a:srgbClr val="CC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410" name="Freeform 82"/>
          <p:cNvSpPr>
            <a:spLocks/>
          </p:cNvSpPr>
          <p:nvPr/>
        </p:nvSpPr>
        <p:spPr bwMode="auto">
          <a:xfrm>
            <a:off x="8042276" y="4973639"/>
            <a:ext cx="904875" cy="814387"/>
          </a:xfrm>
          <a:custGeom>
            <a:avLst/>
            <a:gdLst>
              <a:gd name="T0" fmla="*/ 649572917 w 668"/>
              <a:gd name="T1" fmla="*/ 0 h 526"/>
              <a:gd name="T2" fmla="*/ 792698947 w 668"/>
              <a:gd name="T3" fmla="*/ 38353602 h 526"/>
              <a:gd name="T4" fmla="*/ 733979603 w 668"/>
              <a:gd name="T5" fmla="*/ 163004358 h 526"/>
              <a:gd name="T6" fmla="*/ 844077695 w 668"/>
              <a:gd name="T7" fmla="*/ 261286625 h 526"/>
              <a:gd name="T8" fmla="*/ 913804545 w 668"/>
              <a:gd name="T9" fmla="*/ 16780088 h 526"/>
              <a:gd name="T10" fmla="*/ 970688401 w 668"/>
              <a:gd name="T11" fmla="*/ 16780088 h 526"/>
              <a:gd name="T12" fmla="*/ 987203724 w 668"/>
              <a:gd name="T13" fmla="*/ 163004358 h 526"/>
              <a:gd name="T14" fmla="*/ 1044086226 w 668"/>
              <a:gd name="T15" fmla="*/ 182181159 h 526"/>
              <a:gd name="T16" fmla="*/ 1044086226 w 668"/>
              <a:gd name="T17" fmla="*/ 345185516 h 526"/>
              <a:gd name="T18" fmla="*/ 1167028666 w 668"/>
              <a:gd name="T19" fmla="*/ 484218099 h 526"/>
              <a:gd name="T20" fmla="*/ 1225746655 w 668"/>
              <a:gd name="T21" fmla="*/ 649620718 h 526"/>
              <a:gd name="T22" fmla="*/ 1185378122 w 668"/>
              <a:gd name="T23" fmla="*/ 932480856 h 526"/>
              <a:gd name="T24" fmla="*/ 1113814430 w 668"/>
              <a:gd name="T25" fmla="*/ 975629433 h 526"/>
              <a:gd name="T26" fmla="*/ 1060601549 w 668"/>
              <a:gd name="T27" fmla="*/ 1176987393 h 526"/>
              <a:gd name="T28" fmla="*/ 954174432 w 668"/>
              <a:gd name="T29" fmla="*/ 1260886285 h 526"/>
              <a:gd name="T30" fmla="*/ 877105632 w 668"/>
              <a:gd name="T31" fmla="*/ 1176987393 h 526"/>
              <a:gd name="T32" fmla="*/ 862427151 w 668"/>
              <a:gd name="T33" fmla="*/ 1217737708 h 526"/>
              <a:gd name="T34" fmla="*/ 754164547 w 668"/>
              <a:gd name="T35" fmla="*/ 1176987393 h 526"/>
              <a:gd name="T36" fmla="*/ 719299767 w 668"/>
              <a:gd name="T37" fmla="*/ 1054733350 h 526"/>
              <a:gd name="T38" fmla="*/ 664251399 w 668"/>
              <a:gd name="T39" fmla="*/ 1016379748 h 526"/>
              <a:gd name="T40" fmla="*/ 702785798 w 668"/>
              <a:gd name="T41" fmla="*/ 932480856 h 526"/>
              <a:gd name="T42" fmla="*/ 633057594 w 668"/>
              <a:gd name="T43" fmla="*/ 975629433 h 526"/>
              <a:gd name="T44" fmla="*/ 557824282 w 668"/>
              <a:gd name="T45" fmla="*/ 956451084 h 526"/>
              <a:gd name="T46" fmla="*/ 572504118 w 668"/>
              <a:gd name="T47" fmla="*/ 872552192 h 526"/>
              <a:gd name="T48" fmla="*/ 343135915 w 668"/>
              <a:gd name="T49" fmla="*/ 872552192 h 526"/>
              <a:gd name="T50" fmla="*/ 291757167 w 668"/>
              <a:gd name="T51" fmla="*/ 932480856 h 526"/>
              <a:gd name="T52" fmla="*/ 55048369 w 668"/>
              <a:gd name="T53" fmla="*/ 932480856 h 526"/>
              <a:gd name="T54" fmla="*/ 55048369 w 668"/>
              <a:gd name="T55" fmla="*/ 812625075 h 526"/>
              <a:gd name="T56" fmla="*/ 0 w 668"/>
              <a:gd name="T57" fmla="*/ 527366675 h 526"/>
              <a:gd name="T58" fmla="*/ 38534400 w 668"/>
              <a:gd name="T59" fmla="*/ 527366675 h 526"/>
              <a:gd name="T60" fmla="*/ 38534400 w 668"/>
              <a:gd name="T61" fmla="*/ 364362318 h 526"/>
              <a:gd name="T62" fmla="*/ 267902603 w 668"/>
              <a:gd name="T63" fmla="*/ 285256852 h 526"/>
              <a:gd name="T64" fmla="*/ 306437002 w 668"/>
              <a:gd name="T65" fmla="*/ 182181159 h 526"/>
              <a:gd name="T66" fmla="*/ 466077001 w 668"/>
              <a:gd name="T67" fmla="*/ 79105466 h 526"/>
              <a:gd name="T68" fmla="*/ 504611400 w 668"/>
              <a:gd name="T69" fmla="*/ 122252494 h 526"/>
              <a:gd name="T70" fmla="*/ 557824282 w 668"/>
              <a:gd name="T71" fmla="*/ 122252494 h 526"/>
              <a:gd name="T72" fmla="*/ 649572917 w 668"/>
              <a:gd name="T73" fmla="*/ 0 h 52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68" h="526">
                <a:moveTo>
                  <a:pt x="354" y="0"/>
                </a:moveTo>
                <a:lnTo>
                  <a:pt x="432" y="16"/>
                </a:lnTo>
                <a:lnTo>
                  <a:pt x="400" y="68"/>
                </a:lnTo>
                <a:lnTo>
                  <a:pt x="460" y="109"/>
                </a:lnTo>
                <a:lnTo>
                  <a:pt x="498" y="7"/>
                </a:lnTo>
                <a:lnTo>
                  <a:pt x="529" y="7"/>
                </a:lnTo>
                <a:lnTo>
                  <a:pt x="538" y="68"/>
                </a:lnTo>
                <a:lnTo>
                  <a:pt x="569" y="76"/>
                </a:lnTo>
                <a:lnTo>
                  <a:pt x="569" y="144"/>
                </a:lnTo>
                <a:lnTo>
                  <a:pt x="636" y="202"/>
                </a:lnTo>
                <a:lnTo>
                  <a:pt x="668" y="271"/>
                </a:lnTo>
                <a:lnTo>
                  <a:pt x="646" y="389"/>
                </a:lnTo>
                <a:lnTo>
                  <a:pt x="607" y="407"/>
                </a:lnTo>
                <a:lnTo>
                  <a:pt x="578" y="491"/>
                </a:lnTo>
                <a:lnTo>
                  <a:pt x="520" y="526"/>
                </a:lnTo>
                <a:lnTo>
                  <a:pt x="478" y="491"/>
                </a:lnTo>
                <a:lnTo>
                  <a:pt x="470" y="508"/>
                </a:lnTo>
                <a:lnTo>
                  <a:pt x="411" y="491"/>
                </a:lnTo>
                <a:lnTo>
                  <a:pt x="392" y="440"/>
                </a:lnTo>
                <a:lnTo>
                  <a:pt x="362" y="424"/>
                </a:lnTo>
                <a:lnTo>
                  <a:pt x="383" y="389"/>
                </a:lnTo>
                <a:lnTo>
                  <a:pt x="345" y="407"/>
                </a:lnTo>
                <a:lnTo>
                  <a:pt x="304" y="399"/>
                </a:lnTo>
                <a:lnTo>
                  <a:pt x="312" y="364"/>
                </a:lnTo>
                <a:lnTo>
                  <a:pt x="187" y="364"/>
                </a:lnTo>
                <a:lnTo>
                  <a:pt x="159" y="389"/>
                </a:lnTo>
                <a:lnTo>
                  <a:pt x="30" y="389"/>
                </a:lnTo>
                <a:lnTo>
                  <a:pt x="30" y="339"/>
                </a:lnTo>
                <a:lnTo>
                  <a:pt x="0" y="220"/>
                </a:lnTo>
                <a:lnTo>
                  <a:pt x="21" y="220"/>
                </a:lnTo>
                <a:lnTo>
                  <a:pt x="21" y="152"/>
                </a:lnTo>
                <a:lnTo>
                  <a:pt x="146" y="119"/>
                </a:lnTo>
                <a:lnTo>
                  <a:pt x="167" y="76"/>
                </a:lnTo>
                <a:lnTo>
                  <a:pt x="254" y="33"/>
                </a:lnTo>
                <a:lnTo>
                  <a:pt x="275" y="51"/>
                </a:lnTo>
                <a:lnTo>
                  <a:pt x="304" y="51"/>
                </a:lnTo>
                <a:lnTo>
                  <a:pt x="354" y="0"/>
                </a:lnTo>
                <a:close/>
              </a:path>
            </a:pathLst>
          </a:custGeom>
          <a:solidFill>
            <a:srgbClr val="CC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411" name="Freeform 83"/>
          <p:cNvSpPr>
            <a:spLocks/>
          </p:cNvSpPr>
          <p:nvPr/>
        </p:nvSpPr>
        <p:spPr bwMode="auto">
          <a:xfrm>
            <a:off x="2179639" y="1946275"/>
            <a:ext cx="2630487" cy="3949700"/>
          </a:xfrm>
          <a:custGeom>
            <a:avLst/>
            <a:gdLst>
              <a:gd name="T0" fmla="*/ 2147483647 w 1942"/>
              <a:gd name="T1" fmla="*/ 2147483647 h 2549"/>
              <a:gd name="T2" fmla="*/ 2147483647 w 1942"/>
              <a:gd name="T3" fmla="*/ 2147483647 h 2549"/>
              <a:gd name="T4" fmla="*/ 2147483647 w 1942"/>
              <a:gd name="T5" fmla="*/ 2147483647 h 2549"/>
              <a:gd name="T6" fmla="*/ 2147483647 w 1942"/>
              <a:gd name="T7" fmla="*/ 2147483647 h 2549"/>
              <a:gd name="T8" fmla="*/ 2141137856 w 1942"/>
              <a:gd name="T9" fmla="*/ 2147483647 h 2549"/>
              <a:gd name="T10" fmla="*/ 2147483647 w 1942"/>
              <a:gd name="T11" fmla="*/ 2147483647 h 2549"/>
              <a:gd name="T12" fmla="*/ 2032888304 w 1942"/>
              <a:gd name="T13" fmla="*/ 2147483647 h 2549"/>
              <a:gd name="T14" fmla="*/ 1511822963 w 1942"/>
              <a:gd name="T15" fmla="*/ 2147483647 h 2549"/>
              <a:gd name="T16" fmla="*/ 1365043956 w 1942"/>
              <a:gd name="T17" fmla="*/ 2147483647 h 2549"/>
              <a:gd name="T18" fmla="*/ 1278812203 w 1942"/>
              <a:gd name="T19" fmla="*/ 2147483647 h 2549"/>
              <a:gd name="T20" fmla="*/ 1099007174 w 1942"/>
              <a:gd name="T21" fmla="*/ 2040832768 h 2549"/>
              <a:gd name="T22" fmla="*/ 974245966 w 1942"/>
              <a:gd name="T23" fmla="*/ 1226900161 h 2549"/>
              <a:gd name="T24" fmla="*/ 825631578 w 1942"/>
              <a:gd name="T25" fmla="*/ 794724886 h 2549"/>
              <a:gd name="T26" fmla="*/ 572438400 w 1942"/>
              <a:gd name="T27" fmla="*/ 698684730 h 2549"/>
              <a:gd name="T28" fmla="*/ 464188848 w 1942"/>
              <a:gd name="T29" fmla="*/ 612249985 h 2549"/>
              <a:gd name="T30" fmla="*/ 212829696 w 1942"/>
              <a:gd name="T31" fmla="*/ 900367352 h 2549"/>
              <a:gd name="T32" fmla="*/ 212829696 w 1942"/>
              <a:gd name="T33" fmla="*/ 761111374 h 2549"/>
              <a:gd name="T34" fmla="*/ 89902515 w 1942"/>
              <a:gd name="T35" fmla="*/ 638661377 h 2549"/>
              <a:gd name="T36" fmla="*/ 143109600 w 1942"/>
              <a:gd name="T37" fmla="*/ 511409449 h 2549"/>
              <a:gd name="T38" fmla="*/ 126596589 w 1942"/>
              <a:gd name="T39" fmla="*/ 408167173 h 2549"/>
              <a:gd name="T40" fmla="*/ 251359152 w 1942"/>
              <a:gd name="T41" fmla="*/ 309726828 h 2549"/>
              <a:gd name="T42" fmla="*/ 539412378 w 1942"/>
              <a:gd name="T43" fmla="*/ 0 h 2549"/>
              <a:gd name="T44" fmla="*/ 722886814 w 1942"/>
              <a:gd name="T45" fmla="*/ 103242276 h 2549"/>
              <a:gd name="T46" fmla="*/ 1099007174 w 1942"/>
              <a:gd name="T47" fmla="*/ 225692273 h 2549"/>
              <a:gd name="T48" fmla="*/ 1401739385 w 1942"/>
              <a:gd name="T49" fmla="*/ 144059458 h 2549"/>
              <a:gd name="T50" fmla="*/ 1671445574 w 1942"/>
              <a:gd name="T51" fmla="*/ 328934549 h 2549"/>
              <a:gd name="T52" fmla="*/ 1924638752 w 1942"/>
              <a:gd name="T53" fmla="*/ 328934549 h 2549"/>
              <a:gd name="T54" fmla="*/ 2016376647 w 1942"/>
              <a:gd name="T55" fmla="*/ 388959452 h 2549"/>
              <a:gd name="T56" fmla="*/ 2147483647 w 1942"/>
              <a:gd name="T57" fmla="*/ 328934549 h 2549"/>
              <a:gd name="T58" fmla="*/ 2147483647 w 1942"/>
              <a:gd name="T59" fmla="*/ 206484552 h 2549"/>
              <a:gd name="T60" fmla="*/ 2147483647 w 1942"/>
              <a:gd name="T61" fmla="*/ 350542460 h 2549"/>
              <a:gd name="T62" fmla="*/ 2147483647 w 1942"/>
              <a:gd name="T63" fmla="*/ 388959452 h 2549"/>
              <a:gd name="T64" fmla="*/ 2147483647 w 1942"/>
              <a:gd name="T65" fmla="*/ 571432803 h 2549"/>
              <a:gd name="T66" fmla="*/ 2147483647 w 1942"/>
              <a:gd name="T67" fmla="*/ 638661377 h 2549"/>
              <a:gd name="T68" fmla="*/ 2147483647 w 1942"/>
              <a:gd name="T69" fmla="*/ 1123657885 h 2549"/>
              <a:gd name="T70" fmla="*/ 2147483647 w 1942"/>
              <a:gd name="T71" fmla="*/ 1123657885 h 2549"/>
              <a:gd name="T72" fmla="*/ 2147483647 w 1942"/>
              <a:gd name="T73" fmla="*/ 818734537 h 2549"/>
              <a:gd name="T74" fmla="*/ 2147483647 w 1942"/>
              <a:gd name="T75" fmla="*/ 917174883 h 2549"/>
              <a:gd name="T76" fmla="*/ 2147483647 w 1942"/>
              <a:gd name="T77" fmla="*/ 1286925064 h 2549"/>
              <a:gd name="T78" fmla="*/ 2147483647 w 1942"/>
              <a:gd name="T79" fmla="*/ 1635067334 h 2549"/>
              <a:gd name="T80" fmla="*/ 2147483647 w 1942"/>
              <a:gd name="T81" fmla="*/ 1469399965 h 2549"/>
              <a:gd name="T82" fmla="*/ 2147483647 w 1942"/>
              <a:gd name="T83" fmla="*/ 1469399965 h 2549"/>
              <a:gd name="T84" fmla="*/ 2147483647 w 1942"/>
              <a:gd name="T85" fmla="*/ 1774324862 h 2549"/>
              <a:gd name="T86" fmla="*/ 2147483647 w 1942"/>
              <a:gd name="T87" fmla="*/ 1858357867 h 2549"/>
              <a:gd name="T88" fmla="*/ 2147483647 w 1942"/>
              <a:gd name="T89" fmla="*/ 1959199953 h 2549"/>
              <a:gd name="T90" fmla="*/ 2147483647 w 1942"/>
              <a:gd name="T91" fmla="*/ 2147483647 h 2549"/>
              <a:gd name="T92" fmla="*/ 2147483647 w 1942"/>
              <a:gd name="T93" fmla="*/ 2147483647 h 2549"/>
              <a:gd name="T94" fmla="*/ 1816389200 w 1942"/>
              <a:gd name="T95" fmla="*/ 2147483647 h 2549"/>
              <a:gd name="T96" fmla="*/ 1908127096 w 1942"/>
              <a:gd name="T97" fmla="*/ 2147483647 h 2549"/>
              <a:gd name="T98" fmla="*/ 2016376647 w 1942"/>
              <a:gd name="T99" fmla="*/ 2147483647 h 2549"/>
              <a:gd name="T100" fmla="*/ 2147483647 w 1942"/>
              <a:gd name="T101" fmla="*/ 2147483647 h 2549"/>
              <a:gd name="T102" fmla="*/ 2147483647 w 1942"/>
              <a:gd name="T103" fmla="*/ 2147483647 h 2549"/>
              <a:gd name="T104" fmla="*/ 2147483647 w 1942"/>
              <a:gd name="T105" fmla="*/ 2147483647 h 2549"/>
              <a:gd name="T106" fmla="*/ 2147483647 w 1942"/>
              <a:gd name="T107" fmla="*/ 2147483647 h 2549"/>
              <a:gd name="T108" fmla="*/ 2147483647 w 1942"/>
              <a:gd name="T109" fmla="*/ 2147483647 h 2549"/>
              <a:gd name="T110" fmla="*/ 2147483647 w 1942"/>
              <a:gd name="T111" fmla="*/ 2147483647 h 2549"/>
              <a:gd name="T112" fmla="*/ 2147483647 w 1942"/>
              <a:gd name="T113" fmla="*/ 2147483647 h 2549"/>
              <a:gd name="T114" fmla="*/ 2147483647 w 1942"/>
              <a:gd name="T115" fmla="*/ 2147483647 h 2549"/>
              <a:gd name="T116" fmla="*/ 2147483647 w 1942"/>
              <a:gd name="T117" fmla="*/ 2147483647 h 254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942" h="2549">
                <a:moveTo>
                  <a:pt x="1373" y="2549"/>
                </a:moveTo>
                <a:lnTo>
                  <a:pt x="1293" y="2524"/>
                </a:lnTo>
                <a:lnTo>
                  <a:pt x="1217" y="2456"/>
                </a:lnTo>
                <a:lnTo>
                  <a:pt x="1217" y="2345"/>
                </a:lnTo>
                <a:lnTo>
                  <a:pt x="1196" y="2328"/>
                </a:lnTo>
                <a:lnTo>
                  <a:pt x="1227" y="2302"/>
                </a:lnTo>
                <a:lnTo>
                  <a:pt x="1236" y="2302"/>
                </a:lnTo>
                <a:lnTo>
                  <a:pt x="1245" y="2259"/>
                </a:lnTo>
                <a:lnTo>
                  <a:pt x="1217" y="2251"/>
                </a:lnTo>
                <a:lnTo>
                  <a:pt x="1236" y="2157"/>
                </a:lnTo>
                <a:lnTo>
                  <a:pt x="1256" y="2157"/>
                </a:lnTo>
                <a:lnTo>
                  <a:pt x="1285" y="2082"/>
                </a:lnTo>
                <a:lnTo>
                  <a:pt x="1305" y="1811"/>
                </a:lnTo>
                <a:lnTo>
                  <a:pt x="1236" y="1776"/>
                </a:lnTo>
                <a:lnTo>
                  <a:pt x="1167" y="1573"/>
                </a:lnTo>
                <a:lnTo>
                  <a:pt x="1206" y="1556"/>
                </a:lnTo>
                <a:lnTo>
                  <a:pt x="1175" y="1538"/>
                </a:lnTo>
                <a:lnTo>
                  <a:pt x="1236" y="1444"/>
                </a:lnTo>
                <a:lnTo>
                  <a:pt x="1236" y="1377"/>
                </a:lnTo>
                <a:lnTo>
                  <a:pt x="1167" y="1368"/>
                </a:lnTo>
                <a:lnTo>
                  <a:pt x="1108" y="1292"/>
                </a:lnTo>
                <a:lnTo>
                  <a:pt x="1001" y="1217"/>
                </a:lnTo>
                <a:lnTo>
                  <a:pt x="939" y="1217"/>
                </a:lnTo>
                <a:lnTo>
                  <a:pt x="824" y="1138"/>
                </a:lnTo>
                <a:lnTo>
                  <a:pt x="835" y="1113"/>
                </a:lnTo>
                <a:lnTo>
                  <a:pt x="783" y="1020"/>
                </a:lnTo>
                <a:lnTo>
                  <a:pt x="744" y="1020"/>
                </a:lnTo>
                <a:lnTo>
                  <a:pt x="764" y="1062"/>
                </a:lnTo>
                <a:lnTo>
                  <a:pt x="727" y="1062"/>
                </a:lnTo>
                <a:lnTo>
                  <a:pt x="697" y="987"/>
                </a:lnTo>
                <a:lnTo>
                  <a:pt x="686" y="976"/>
                </a:lnTo>
                <a:lnTo>
                  <a:pt x="639" y="867"/>
                </a:lnTo>
                <a:lnTo>
                  <a:pt x="599" y="850"/>
                </a:lnTo>
                <a:lnTo>
                  <a:pt x="558" y="731"/>
                </a:lnTo>
                <a:lnTo>
                  <a:pt x="589" y="572"/>
                </a:lnTo>
                <a:lnTo>
                  <a:pt x="531" y="511"/>
                </a:lnTo>
                <a:lnTo>
                  <a:pt x="568" y="486"/>
                </a:lnTo>
                <a:lnTo>
                  <a:pt x="502" y="349"/>
                </a:lnTo>
                <a:lnTo>
                  <a:pt x="450" y="331"/>
                </a:lnTo>
                <a:lnTo>
                  <a:pt x="431" y="317"/>
                </a:lnTo>
                <a:lnTo>
                  <a:pt x="312" y="273"/>
                </a:lnTo>
                <a:lnTo>
                  <a:pt x="312" y="291"/>
                </a:lnTo>
                <a:lnTo>
                  <a:pt x="244" y="299"/>
                </a:lnTo>
                <a:lnTo>
                  <a:pt x="274" y="266"/>
                </a:lnTo>
                <a:lnTo>
                  <a:pt x="253" y="255"/>
                </a:lnTo>
                <a:lnTo>
                  <a:pt x="207" y="299"/>
                </a:lnTo>
                <a:lnTo>
                  <a:pt x="216" y="317"/>
                </a:lnTo>
                <a:lnTo>
                  <a:pt x="116" y="375"/>
                </a:lnTo>
                <a:lnTo>
                  <a:pt x="0" y="382"/>
                </a:lnTo>
                <a:lnTo>
                  <a:pt x="0" y="375"/>
                </a:lnTo>
                <a:lnTo>
                  <a:pt x="116" y="317"/>
                </a:lnTo>
                <a:lnTo>
                  <a:pt x="69" y="306"/>
                </a:lnTo>
                <a:lnTo>
                  <a:pt x="69" y="273"/>
                </a:lnTo>
                <a:lnTo>
                  <a:pt x="49" y="266"/>
                </a:lnTo>
                <a:lnTo>
                  <a:pt x="29" y="213"/>
                </a:lnTo>
                <a:lnTo>
                  <a:pt x="69" y="205"/>
                </a:lnTo>
                <a:lnTo>
                  <a:pt x="78" y="213"/>
                </a:lnTo>
                <a:lnTo>
                  <a:pt x="87" y="197"/>
                </a:lnTo>
                <a:lnTo>
                  <a:pt x="137" y="180"/>
                </a:lnTo>
                <a:lnTo>
                  <a:pt x="69" y="170"/>
                </a:lnTo>
                <a:lnTo>
                  <a:pt x="69" y="129"/>
                </a:lnTo>
                <a:lnTo>
                  <a:pt x="128" y="120"/>
                </a:lnTo>
                <a:lnTo>
                  <a:pt x="137" y="129"/>
                </a:lnTo>
                <a:lnTo>
                  <a:pt x="158" y="129"/>
                </a:lnTo>
                <a:lnTo>
                  <a:pt x="128" y="69"/>
                </a:lnTo>
                <a:lnTo>
                  <a:pt x="294" y="0"/>
                </a:lnTo>
                <a:lnTo>
                  <a:pt x="302" y="18"/>
                </a:lnTo>
                <a:lnTo>
                  <a:pt x="373" y="28"/>
                </a:lnTo>
                <a:lnTo>
                  <a:pt x="394" y="43"/>
                </a:lnTo>
                <a:lnTo>
                  <a:pt x="423" y="34"/>
                </a:lnTo>
                <a:lnTo>
                  <a:pt x="589" y="111"/>
                </a:lnTo>
                <a:lnTo>
                  <a:pt x="599" y="94"/>
                </a:lnTo>
                <a:lnTo>
                  <a:pt x="714" y="60"/>
                </a:lnTo>
                <a:lnTo>
                  <a:pt x="714" y="78"/>
                </a:lnTo>
                <a:lnTo>
                  <a:pt x="764" y="60"/>
                </a:lnTo>
                <a:lnTo>
                  <a:pt x="783" y="78"/>
                </a:lnTo>
                <a:lnTo>
                  <a:pt x="901" y="111"/>
                </a:lnTo>
                <a:lnTo>
                  <a:pt x="911" y="137"/>
                </a:lnTo>
                <a:lnTo>
                  <a:pt x="990" y="155"/>
                </a:lnTo>
                <a:lnTo>
                  <a:pt x="1001" y="129"/>
                </a:lnTo>
                <a:lnTo>
                  <a:pt x="1049" y="137"/>
                </a:lnTo>
                <a:lnTo>
                  <a:pt x="1069" y="155"/>
                </a:lnTo>
                <a:lnTo>
                  <a:pt x="1099" y="155"/>
                </a:lnTo>
                <a:lnTo>
                  <a:pt x="1099" y="162"/>
                </a:lnTo>
                <a:lnTo>
                  <a:pt x="1147" y="146"/>
                </a:lnTo>
                <a:lnTo>
                  <a:pt x="1175" y="111"/>
                </a:lnTo>
                <a:lnTo>
                  <a:pt x="1196" y="137"/>
                </a:lnTo>
                <a:lnTo>
                  <a:pt x="1184" y="162"/>
                </a:lnTo>
                <a:lnTo>
                  <a:pt x="1206" y="162"/>
                </a:lnTo>
                <a:lnTo>
                  <a:pt x="1227" y="86"/>
                </a:lnTo>
                <a:lnTo>
                  <a:pt x="1256" y="78"/>
                </a:lnTo>
                <a:lnTo>
                  <a:pt x="1276" y="162"/>
                </a:lnTo>
                <a:lnTo>
                  <a:pt x="1323" y="146"/>
                </a:lnTo>
                <a:lnTo>
                  <a:pt x="1335" y="180"/>
                </a:lnTo>
                <a:lnTo>
                  <a:pt x="1373" y="146"/>
                </a:lnTo>
                <a:lnTo>
                  <a:pt x="1422" y="162"/>
                </a:lnTo>
                <a:lnTo>
                  <a:pt x="1383" y="222"/>
                </a:lnTo>
                <a:lnTo>
                  <a:pt x="1354" y="222"/>
                </a:lnTo>
                <a:lnTo>
                  <a:pt x="1335" y="238"/>
                </a:lnTo>
                <a:lnTo>
                  <a:pt x="1323" y="222"/>
                </a:lnTo>
                <a:lnTo>
                  <a:pt x="1267" y="281"/>
                </a:lnTo>
                <a:lnTo>
                  <a:pt x="1236" y="266"/>
                </a:lnTo>
                <a:lnTo>
                  <a:pt x="1156" y="366"/>
                </a:lnTo>
                <a:lnTo>
                  <a:pt x="1175" y="426"/>
                </a:lnTo>
                <a:lnTo>
                  <a:pt x="1293" y="468"/>
                </a:lnTo>
                <a:lnTo>
                  <a:pt x="1323" y="536"/>
                </a:lnTo>
                <a:lnTo>
                  <a:pt x="1343" y="536"/>
                </a:lnTo>
                <a:lnTo>
                  <a:pt x="1354" y="468"/>
                </a:lnTo>
                <a:lnTo>
                  <a:pt x="1373" y="468"/>
                </a:lnTo>
                <a:lnTo>
                  <a:pt x="1461" y="306"/>
                </a:lnTo>
                <a:lnTo>
                  <a:pt x="1551" y="341"/>
                </a:lnTo>
                <a:lnTo>
                  <a:pt x="1538" y="400"/>
                </a:lnTo>
                <a:lnTo>
                  <a:pt x="1569" y="426"/>
                </a:lnTo>
                <a:lnTo>
                  <a:pt x="1617" y="382"/>
                </a:lnTo>
                <a:lnTo>
                  <a:pt x="1637" y="433"/>
                </a:lnTo>
                <a:lnTo>
                  <a:pt x="1689" y="528"/>
                </a:lnTo>
                <a:lnTo>
                  <a:pt x="1717" y="536"/>
                </a:lnTo>
                <a:lnTo>
                  <a:pt x="1726" y="621"/>
                </a:lnTo>
                <a:lnTo>
                  <a:pt x="1746" y="621"/>
                </a:lnTo>
                <a:lnTo>
                  <a:pt x="1746" y="681"/>
                </a:lnTo>
                <a:lnTo>
                  <a:pt x="1648" y="656"/>
                </a:lnTo>
                <a:lnTo>
                  <a:pt x="1726" y="572"/>
                </a:lnTo>
                <a:lnTo>
                  <a:pt x="1648" y="612"/>
                </a:lnTo>
                <a:lnTo>
                  <a:pt x="1538" y="595"/>
                </a:lnTo>
                <a:lnTo>
                  <a:pt x="1530" y="621"/>
                </a:lnTo>
                <a:lnTo>
                  <a:pt x="1579" y="612"/>
                </a:lnTo>
                <a:lnTo>
                  <a:pt x="1569" y="681"/>
                </a:lnTo>
                <a:lnTo>
                  <a:pt x="1609" y="706"/>
                </a:lnTo>
                <a:lnTo>
                  <a:pt x="1560" y="739"/>
                </a:lnTo>
                <a:lnTo>
                  <a:pt x="1538" y="714"/>
                </a:lnTo>
                <a:lnTo>
                  <a:pt x="1451" y="731"/>
                </a:lnTo>
                <a:lnTo>
                  <a:pt x="1432" y="774"/>
                </a:lnTo>
                <a:lnTo>
                  <a:pt x="1383" y="774"/>
                </a:lnTo>
                <a:lnTo>
                  <a:pt x="1373" y="825"/>
                </a:lnTo>
                <a:lnTo>
                  <a:pt x="1343" y="816"/>
                </a:lnTo>
                <a:lnTo>
                  <a:pt x="1354" y="876"/>
                </a:lnTo>
                <a:lnTo>
                  <a:pt x="1245" y="962"/>
                </a:lnTo>
                <a:lnTo>
                  <a:pt x="1267" y="1029"/>
                </a:lnTo>
                <a:lnTo>
                  <a:pt x="1236" y="1045"/>
                </a:lnTo>
                <a:lnTo>
                  <a:pt x="1206" y="1002"/>
                </a:lnTo>
                <a:lnTo>
                  <a:pt x="1206" y="987"/>
                </a:lnTo>
                <a:lnTo>
                  <a:pt x="1108" y="962"/>
                </a:lnTo>
                <a:lnTo>
                  <a:pt x="1099" y="987"/>
                </a:lnTo>
                <a:lnTo>
                  <a:pt x="990" y="976"/>
                </a:lnTo>
                <a:lnTo>
                  <a:pt x="960" y="1088"/>
                </a:lnTo>
                <a:lnTo>
                  <a:pt x="1001" y="1156"/>
                </a:lnTo>
                <a:lnTo>
                  <a:pt x="1040" y="1156"/>
                </a:lnTo>
                <a:lnTo>
                  <a:pt x="1118" y="1131"/>
                </a:lnTo>
                <a:lnTo>
                  <a:pt x="1127" y="1138"/>
                </a:lnTo>
                <a:lnTo>
                  <a:pt x="1099" y="1217"/>
                </a:lnTo>
                <a:lnTo>
                  <a:pt x="1184" y="1224"/>
                </a:lnTo>
                <a:lnTo>
                  <a:pt x="1184" y="1343"/>
                </a:lnTo>
                <a:lnTo>
                  <a:pt x="1256" y="1343"/>
                </a:lnTo>
                <a:lnTo>
                  <a:pt x="1363" y="1300"/>
                </a:lnTo>
                <a:lnTo>
                  <a:pt x="1501" y="1343"/>
                </a:lnTo>
                <a:lnTo>
                  <a:pt x="1599" y="1419"/>
                </a:lnTo>
                <a:lnTo>
                  <a:pt x="1637" y="1426"/>
                </a:lnTo>
                <a:lnTo>
                  <a:pt x="1698" y="1470"/>
                </a:lnTo>
                <a:lnTo>
                  <a:pt x="1676" y="1546"/>
                </a:lnTo>
                <a:lnTo>
                  <a:pt x="1834" y="1573"/>
                </a:lnTo>
                <a:lnTo>
                  <a:pt x="1942" y="1657"/>
                </a:lnTo>
                <a:lnTo>
                  <a:pt x="1783" y="1945"/>
                </a:lnTo>
                <a:lnTo>
                  <a:pt x="1755" y="1937"/>
                </a:lnTo>
                <a:lnTo>
                  <a:pt x="1676" y="1988"/>
                </a:lnTo>
                <a:lnTo>
                  <a:pt x="1689" y="2023"/>
                </a:lnTo>
                <a:lnTo>
                  <a:pt x="1569" y="2142"/>
                </a:lnTo>
                <a:lnTo>
                  <a:pt x="1510" y="2124"/>
                </a:lnTo>
                <a:lnTo>
                  <a:pt x="1530" y="2175"/>
                </a:lnTo>
                <a:lnTo>
                  <a:pt x="1501" y="2217"/>
                </a:lnTo>
                <a:lnTo>
                  <a:pt x="1461" y="2208"/>
                </a:lnTo>
                <a:lnTo>
                  <a:pt x="1432" y="2251"/>
                </a:lnTo>
                <a:lnTo>
                  <a:pt x="1401" y="2251"/>
                </a:lnTo>
                <a:lnTo>
                  <a:pt x="1373" y="2335"/>
                </a:lnTo>
                <a:lnTo>
                  <a:pt x="1335" y="2345"/>
                </a:lnTo>
                <a:lnTo>
                  <a:pt x="1373" y="2370"/>
                </a:lnTo>
                <a:lnTo>
                  <a:pt x="1314" y="2438"/>
                </a:lnTo>
                <a:lnTo>
                  <a:pt x="1373" y="2549"/>
                </a:lnTo>
                <a:close/>
              </a:path>
            </a:pathLst>
          </a:custGeom>
          <a:solidFill>
            <a:srgbClr val="CC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412" name="Freeform 84"/>
          <p:cNvSpPr>
            <a:spLocks/>
          </p:cNvSpPr>
          <p:nvPr/>
        </p:nvSpPr>
        <p:spPr bwMode="auto">
          <a:xfrm>
            <a:off x="3776663" y="2759075"/>
            <a:ext cx="398462" cy="273050"/>
          </a:xfrm>
          <a:custGeom>
            <a:avLst/>
            <a:gdLst>
              <a:gd name="T0" fmla="*/ 540040699 w 294"/>
              <a:gd name="T1" fmla="*/ 305676372 h 176"/>
              <a:gd name="T2" fmla="*/ 424317305 w 294"/>
              <a:gd name="T3" fmla="*/ 329746661 h 176"/>
              <a:gd name="T4" fmla="*/ 437175158 w 294"/>
              <a:gd name="T5" fmla="*/ 373070077 h 176"/>
              <a:gd name="T6" fmla="*/ 325126018 w 294"/>
              <a:gd name="T7" fmla="*/ 423615355 h 176"/>
              <a:gd name="T8" fmla="*/ 325126018 w 294"/>
              <a:gd name="T9" fmla="*/ 373070077 h 176"/>
              <a:gd name="T10" fmla="*/ 325126018 w 294"/>
              <a:gd name="T11" fmla="*/ 399546618 h 176"/>
              <a:gd name="T12" fmla="*/ 325126018 w 294"/>
              <a:gd name="T13" fmla="*/ 322524798 h 176"/>
              <a:gd name="T14" fmla="*/ 301246759 w 294"/>
              <a:gd name="T15" fmla="*/ 296049808 h 176"/>
              <a:gd name="T16" fmla="*/ 301246759 w 294"/>
              <a:gd name="T17" fmla="*/ 240690472 h 176"/>
              <a:gd name="T18" fmla="*/ 301246759 w 294"/>
              <a:gd name="T19" fmla="*/ 211807678 h 176"/>
              <a:gd name="T20" fmla="*/ 229608984 w 294"/>
              <a:gd name="T21" fmla="*/ 240690472 h 176"/>
              <a:gd name="T22" fmla="*/ 203893276 w 294"/>
              <a:gd name="T23" fmla="*/ 399546618 h 176"/>
              <a:gd name="T24" fmla="*/ 159807658 w 294"/>
              <a:gd name="T25" fmla="*/ 399546618 h 176"/>
              <a:gd name="T26" fmla="*/ 159807658 w 294"/>
              <a:gd name="T27" fmla="*/ 211807678 h 176"/>
              <a:gd name="T28" fmla="*/ 203893276 w 294"/>
              <a:gd name="T29" fmla="*/ 137193662 h 176"/>
              <a:gd name="T30" fmla="*/ 159807658 w 294"/>
              <a:gd name="T31" fmla="*/ 137193662 h 176"/>
              <a:gd name="T32" fmla="*/ 134091950 w 294"/>
              <a:gd name="T33" fmla="*/ 110717121 h 176"/>
              <a:gd name="T34" fmla="*/ 102865540 w 294"/>
              <a:gd name="T35" fmla="*/ 142007720 h 176"/>
              <a:gd name="T36" fmla="*/ 75312029 w 294"/>
              <a:gd name="T37" fmla="*/ 117938983 h 176"/>
              <a:gd name="T38" fmla="*/ 0 w 294"/>
              <a:gd name="T39" fmla="*/ 161262399 h 176"/>
              <a:gd name="T40" fmla="*/ 0 w 294"/>
              <a:gd name="T41" fmla="*/ 110717121 h 176"/>
              <a:gd name="T42" fmla="*/ 110212692 w 294"/>
              <a:gd name="T43" fmla="*/ 0 h 176"/>
              <a:gd name="T44" fmla="*/ 203893276 w 294"/>
              <a:gd name="T45" fmla="*/ 0 h 176"/>
              <a:gd name="T46" fmla="*/ 249815344 w 294"/>
              <a:gd name="T47" fmla="*/ 110717121 h 176"/>
              <a:gd name="T48" fmla="*/ 369211636 w 294"/>
              <a:gd name="T49" fmla="*/ 137193662 h 176"/>
              <a:gd name="T50" fmla="*/ 411459451 w 294"/>
              <a:gd name="T51" fmla="*/ 187738941 h 176"/>
              <a:gd name="T52" fmla="*/ 325126018 w 294"/>
              <a:gd name="T53" fmla="*/ 322524798 h 176"/>
              <a:gd name="T54" fmla="*/ 325126018 w 294"/>
              <a:gd name="T55" fmla="*/ 399546618 h 176"/>
              <a:gd name="T56" fmla="*/ 424317305 w 294"/>
              <a:gd name="T57" fmla="*/ 329746661 h 176"/>
              <a:gd name="T58" fmla="*/ 411459451 w 294"/>
              <a:gd name="T59" fmla="*/ 296049808 h 176"/>
              <a:gd name="T60" fmla="*/ 529019294 w 294"/>
              <a:gd name="T61" fmla="*/ 271981071 h 176"/>
              <a:gd name="T62" fmla="*/ 540040699 w 294"/>
              <a:gd name="T63" fmla="*/ 305676372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94" h="176">
                <a:moveTo>
                  <a:pt x="294" y="127"/>
                </a:moveTo>
                <a:lnTo>
                  <a:pt x="231" y="137"/>
                </a:lnTo>
                <a:lnTo>
                  <a:pt x="238" y="155"/>
                </a:lnTo>
                <a:lnTo>
                  <a:pt x="177" y="176"/>
                </a:lnTo>
                <a:lnTo>
                  <a:pt x="177" y="155"/>
                </a:lnTo>
                <a:lnTo>
                  <a:pt x="177" y="166"/>
                </a:lnTo>
                <a:lnTo>
                  <a:pt x="177" y="134"/>
                </a:lnTo>
                <a:lnTo>
                  <a:pt x="164" y="123"/>
                </a:lnTo>
                <a:lnTo>
                  <a:pt x="164" y="100"/>
                </a:lnTo>
                <a:lnTo>
                  <a:pt x="164" y="88"/>
                </a:lnTo>
                <a:lnTo>
                  <a:pt x="125" y="100"/>
                </a:lnTo>
                <a:lnTo>
                  <a:pt x="111" y="166"/>
                </a:lnTo>
                <a:lnTo>
                  <a:pt x="87" y="166"/>
                </a:lnTo>
                <a:lnTo>
                  <a:pt x="87" y="88"/>
                </a:lnTo>
                <a:lnTo>
                  <a:pt x="111" y="57"/>
                </a:lnTo>
                <a:lnTo>
                  <a:pt x="87" y="57"/>
                </a:lnTo>
                <a:lnTo>
                  <a:pt x="73" y="46"/>
                </a:lnTo>
                <a:lnTo>
                  <a:pt x="56" y="59"/>
                </a:lnTo>
                <a:lnTo>
                  <a:pt x="41" y="49"/>
                </a:lnTo>
                <a:lnTo>
                  <a:pt x="0" y="67"/>
                </a:lnTo>
                <a:lnTo>
                  <a:pt x="0" y="46"/>
                </a:lnTo>
                <a:lnTo>
                  <a:pt x="60" y="0"/>
                </a:lnTo>
                <a:lnTo>
                  <a:pt x="111" y="0"/>
                </a:lnTo>
                <a:lnTo>
                  <a:pt x="136" y="46"/>
                </a:lnTo>
                <a:lnTo>
                  <a:pt x="201" y="57"/>
                </a:lnTo>
                <a:lnTo>
                  <a:pt x="224" y="78"/>
                </a:lnTo>
                <a:lnTo>
                  <a:pt x="177" y="134"/>
                </a:lnTo>
                <a:lnTo>
                  <a:pt x="177" y="166"/>
                </a:lnTo>
                <a:lnTo>
                  <a:pt x="231" y="137"/>
                </a:lnTo>
                <a:lnTo>
                  <a:pt x="224" y="123"/>
                </a:lnTo>
                <a:lnTo>
                  <a:pt x="288" y="113"/>
                </a:lnTo>
                <a:lnTo>
                  <a:pt x="294" y="127"/>
                </a:lnTo>
                <a:close/>
              </a:path>
            </a:pathLst>
          </a:custGeom>
          <a:solidFill>
            <a:srgbClr val="CC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46" name="Text Box 85"/>
          <p:cNvSpPr txBox="1">
            <a:spLocks noChangeArrowheads="1"/>
          </p:cNvSpPr>
          <p:nvPr/>
        </p:nvSpPr>
        <p:spPr bwMode="auto">
          <a:xfrm>
            <a:off x="4276726" y="3859213"/>
            <a:ext cx="1120775" cy="304800"/>
          </a:xfrm>
          <a:prstGeom prst="rect">
            <a:avLst/>
          </a:prstGeom>
          <a:noFill/>
          <a:ln>
            <a:noFill/>
          </a:ln>
          <a:effectLst/>
          <a:extLst>
            <a:ext uri="{909E8E84-426E-40dd-AFC4-6F175D3DCCD1}">
              <a14:hiddenFill xmlns:a14="http://schemas.microsoft.com/office/drawing/2010/main" xmlns="">
                <a:solidFill>
                  <a:srgbClr val="0099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spcBef>
                <a:spcPct val="50000"/>
              </a:spcBef>
              <a:defRPr/>
            </a:pPr>
            <a:r>
              <a:rPr lang="en-GB" b="1">
                <a:solidFill>
                  <a:schemeClr val="accent1"/>
                </a:solidFill>
                <a:latin typeface="Helvetica Black" charset="0"/>
              </a:rPr>
              <a:t>Trinidad </a:t>
            </a:r>
            <a:endParaRPr lang="en-US" sz="1200" b="1">
              <a:solidFill>
                <a:schemeClr val="accent1"/>
              </a:solidFill>
              <a:latin typeface="Helvetica Black" charset="0"/>
            </a:endParaRPr>
          </a:p>
        </p:txBody>
      </p:sp>
      <p:sp>
        <p:nvSpPr>
          <p:cNvPr id="41047" name="Text Box 86"/>
          <p:cNvSpPr txBox="1">
            <a:spLocks noChangeArrowheads="1"/>
          </p:cNvSpPr>
          <p:nvPr/>
        </p:nvSpPr>
        <p:spPr bwMode="auto">
          <a:xfrm>
            <a:off x="3398838" y="3090864"/>
            <a:ext cx="457200" cy="244475"/>
          </a:xfrm>
          <a:prstGeom prst="rect">
            <a:avLst/>
          </a:prstGeom>
          <a:noFill/>
          <a:ln>
            <a:noFill/>
          </a:ln>
          <a:effectLst/>
          <a:extLst>
            <a:ext uri="{909E8E84-426E-40dd-AFC4-6F175D3DCCD1}">
              <a14:hiddenFill xmlns:a14="http://schemas.microsoft.com/office/drawing/2010/main" xmlns="">
                <a:solidFill>
                  <a:srgbClr val="008000"/>
                </a:solidFill>
              </a14:hiddenFill>
            </a:ext>
            <a:ext uri="{91240B29-F687-4f45-9708-019B960494DF}">
              <a14:hiddenLine xmlns:a14="http://schemas.microsoft.com/office/drawing/2010/main" xmlns="" w="2857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spcBef>
                <a:spcPct val="50000"/>
              </a:spcBef>
              <a:defRPr/>
            </a:pPr>
            <a:r>
              <a:rPr lang="en-GB" sz="1000" b="1">
                <a:solidFill>
                  <a:schemeClr val="bg1"/>
                </a:solidFill>
                <a:latin typeface="Arial" charset="0"/>
              </a:rPr>
              <a:t>USA</a:t>
            </a:r>
            <a:endParaRPr lang="en-US" sz="1000" b="1">
              <a:solidFill>
                <a:schemeClr val="bg1"/>
              </a:solidFill>
              <a:latin typeface="Arial" charset="0"/>
            </a:endParaRPr>
          </a:p>
        </p:txBody>
      </p:sp>
      <p:sp>
        <p:nvSpPr>
          <p:cNvPr id="41048" name="Text Box 87"/>
          <p:cNvSpPr txBox="1">
            <a:spLocks noChangeArrowheads="1"/>
          </p:cNvSpPr>
          <p:nvPr/>
        </p:nvSpPr>
        <p:spPr bwMode="auto">
          <a:xfrm>
            <a:off x="7648575" y="4941888"/>
            <a:ext cx="1016000" cy="304800"/>
          </a:xfrm>
          <a:prstGeom prst="rect">
            <a:avLst/>
          </a:prstGeom>
          <a:noFill/>
          <a:ln>
            <a:noFill/>
          </a:ln>
          <a:effectLst/>
          <a:extLst>
            <a:ext uri="{909E8E84-426E-40dd-AFC4-6F175D3DCCD1}">
              <a14:hiddenFill xmlns:a14="http://schemas.microsoft.com/office/drawing/2010/main" xmlns="">
                <a:solidFill>
                  <a:srgbClr val="0099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spcBef>
                <a:spcPct val="50000"/>
              </a:spcBef>
              <a:defRPr/>
            </a:pPr>
            <a:r>
              <a:rPr lang="en-GB" b="1">
                <a:solidFill>
                  <a:schemeClr val="accent1"/>
                </a:solidFill>
                <a:latin typeface="Helvetica Black" charset="0"/>
              </a:rPr>
              <a:t>NWS</a:t>
            </a:r>
            <a:endParaRPr lang="en-US" b="1">
              <a:solidFill>
                <a:schemeClr val="accent1"/>
              </a:solidFill>
              <a:latin typeface="Helvetica Black" charset="0"/>
            </a:endParaRPr>
          </a:p>
        </p:txBody>
      </p:sp>
      <p:sp>
        <p:nvSpPr>
          <p:cNvPr id="41049" name="Oval 88"/>
          <p:cNvSpPr>
            <a:spLocks noChangeArrowheads="1"/>
          </p:cNvSpPr>
          <p:nvPr/>
        </p:nvSpPr>
        <p:spPr bwMode="auto">
          <a:xfrm>
            <a:off x="5049839" y="3292357"/>
            <a:ext cx="2243137" cy="519351"/>
          </a:xfrm>
          <a:prstGeom prst="ellipse">
            <a:avLst/>
          </a:prstGeom>
          <a:noFill/>
          <a:ln w="28575">
            <a:solidFill>
              <a:srgbClr val="CC6600"/>
            </a:solidFill>
            <a:prstDash val="sysDot"/>
            <a:round/>
            <a:headEnd/>
            <a:tailEnd/>
          </a:ln>
          <a:effectLst/>
          <a:extLst>
            <a:ext uri="{909E8E84-426E-40dd-AFC4-6F175D3DCCD1}">
              <a14:hiddenFill xmlns:a14="http://schemas.microsoft.com/office/drawing/2010/main" xmlns="">
                <a:solidFill>
                  <a:srgbClr val="FFFFCC"/>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defRPr/>
            </a:pPr>
            <a:endParaRPr lang="en-US">
              <a:latin typeface="Times New Roman" charset="0"/>
              <a:ea typeface="ＭＳ Ｐゴシック" charset="0"/>
            </a:endParaRPr>
          </a:p>
        </p:txBody>
      </p:sp>
      <p:sp>
        <p:nvSpPr>
          <p:cNvPr id="41050" name="Text Box 89"/>
          <p:cNvSpPr txBox="1">
            <a:spLocks noChangeArrowheads="1"/>
          </p:cNvSpPr>
          <p:nvPr/>
        </p:nvSpPr>
        <p:spPr bwMode="auto">
          <a:xfrm>
            <a:off x="5667375" y="4056063"/>
            <a:ext cx="1085850" cy="641350"/>
          </a:xfrm>
          <a:prstGeom prst="rect">
            <a:avLst/>
          </a:prstGeom>
          <a:noFill/>
          <a:ln>
            <a:noFill/>
          </a:ln>
          <a:effectLst/>
          <a:extLst>
            <a:ext uri="{909E8E84-426E-40dd-AFC4-6F175D3DCCD1}">
              <a14:hiddenFill xmlns:a14="http://schemas.microsoft.com/office/drawing/2010/main" xmlns="">
                <a:solidFill>
                  <a:srgbClr val="FFFFCC"/>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spcBef>
                <a:spcPct val="50000"/>
              </a:spcBef>
              <a:defRPr/>
            </a:pPr>
            <a:r>
              <a:rPr lang="en-GB" sz="1800" b="1">
                <a:solidFill>
                  <a:srgbClr val="0066FF"/>
                </a:solidFill>
                <a:latin typeface="Univers 45 Light" charset="0"/>
              </a:rPr>
              <a:t>Europe to India</a:t>
            </a:r>
            <a:endParaRPr lang="en-US" sz="1800" b="1">
              <a:solidFill>
                <a:srgbClr val="0066FF"/>
              </a:solidFill>
              <a:latin typeface="Univers 45 Light" charset="0"/>
            </a:endParaRPr>
          </a:p>
        </p:txBody>
      </p:sp>
      <p:sp>
        <p:nvSpPr>
          <p:cNvPr id="41051" name="Oval 90"/>
          <p:cNvSpPr>
            <a:spLocks noChangeArrowheads="1"/>
          </p:cNvSpPr>
          <p:nvPr/>
        </p:nvSpPr>
        <p:spPr bwMode="auto">
          <a:xfrm>
            <a:off x="3389313" y="3545563"/>
            <a:ext cx="1681162" cy="519351"/>
          </a:xfrm>
          <a:prstGeom prst="ellipse">
            <a:avLst/>
          </a:prstGeom>
          <a:noFill/>
          <a:ln w="28575">
            <a:solidFill>
              <a:srgbClr val="CC6600"/>
            </a:solidFill>
            <a:prstDash val="sysDot"/>
            <a:round/>
            <a:headEnd/>
            <a:tailEnd/>
          </a:ln>
          <a:effectLst/>
          <a:extLst>
            <a:ext uri="{909E8E84-426E-40dd-AFC4-6F175D3DCCD1}">
              <a14:hiddenFill xmlns:a14="http://schemas.microsoft.com/office/drawing/2010/main" xmlns="">
                <a:solidFill>
                  <a:srgbClr val="FFFFCC"/>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defRPr/>
            </a:pPr>
            <a:endParaRPr lang="en-US">
              <a:latin typeface="Times New Roman" charset="0"/>
              <a:ea typeface="ＭＳ Ｐゴシック" charset="0"/>
            </a:endParaRPr>
          </a:p>
        </p:txBody>
      </p:sp>
      <p:sp>
        <p:nvSpPr>
          <p:cNvPr id="41052" name="Text Box 91"/>
          <p:cNvSpPr txBox="1">
            <a:spLocks noChangeArrowheads="1"/>
          </p:cNvSpPr>
          <p:nvPr/>
        </p:nvSpPr>
        <p:spPr bwMode="auto">
          <a:xfrm>
            <a:off x="3632201" y="4395788"/>
            <a:ext cx="1082675" cy="366712"/>
          </a:xfrm>
          <a:prstGeom prst="rect">
            <a:avLst/>
          </a:prstGeom>
          <a:noFill/>
          <a:ln>
            <a:noFill/>
          </a:ln>
          <a:effectLst/>
          <a:extLst>
            <a:ext uri="{909E8E84-426E-40dd-AFC4-6F175D3DCCD1}">
              <a14:hiddenFill xmlns:a14="http://schemas.microsoft.com/office/drawing/2010/main" xmlns="">
                <a:solidFill>
                  <a:srgbClr val="FFFFCC"/>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spcBef>
                <a:spcPct val="50000"/>
              </a:spcBef>
              <a:defRPr/>
            </a:pPr>
            <a:r>
              <a:rPr lang="en-GB" sz="1800" b="1">
                <a:solidFill>
                  <a:srgbClr val="0066FF"/>
                </a:solidFill>
                <a:latin typeface="Univers 45 Light" charset="0"/>
              </a:rPr>
              <a:t>Atlantic</a:t>
            </a:r>
            <a:endParaRPr lang="en-US" sz="1800" b="1">
              <a:solidFill>
                <a:srgbClr val="0066FF"/>
              </a:solidFill>
              <a:latin typeface="Univers 45 Light" charset="0"/>
            </a:endParaRPr>
          </a:p>
        </p:txBody>
      </p:sp>
      <p:sp>
        <p:nvSpPr>
          <p:cNvPr id="41053" name="Oval 92"/>
          <p:cNvSpPr>
            <a:spLocks noChangeArrowheads="1"/>
          </p:cNvSpPr>
          <p:nvPr/>
        </p:nvSpPr>
        <p:spPr bwMode="auto">
          <a:xfrm>
            <a:off x="5527676" y="2729588"/>
            <a:ext cx="530225" cy="519351"/>
          </a:xfrm>
          <a:prstGeom prst="ellipse">
            <a:avLst/>
          </a:prstGeom>
          <a:solidFill>
            <a:srgbClr val="33CC33"/>
          </a:solidFill>
          <a:ln>
            <a:noFill/>
          </a:ln>
          <a:effectLst/>
          <a:extLst>
            <a:ext uri="{91240B29-F687-4f45-9708-019B960494DF}">
              <a14:hiddenLine xmlns:a14="http://schemas.microsoft.com/office/drawing/2010/main" xmlns="" w="19050">
                <a:solidFill>
                  <a:srgbClr val="33CC33"/>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defRPr/>
            </a:pPr>
            <a:endParaRPr lang="en-US">
              <a:latin typeface="Times New Roman" charset="0"/>
              <a:ea typeface="ＭＳ Ｐゴシック" charset="0"/>
            </a:endParaRPr>
          </a:p>
        </p:txBody>
      </p:sp>
      <p:sp>
        <p:nvSpPr>
          <p:cNvPr id="41054" name="Oval 93"/>
          <p:cNvSpPr>
            <a:spLocks noChangeArrowheads="1"/>
          </p:cNvSpPr>
          <p:nvPr/>
        </p:nvSpPr>
        <p:spPr bwMode="auto">
          <a:xfrm>
            <a:off x="7737475" y="3437614"/>
            <a:ext cx="533400" cy="519351"/>
          </a:xfrm>
          <a:prstGeom prst="ellipse">
            <a:avLst/>
          </a:prstGeom>
          <a:solidFill>
            <a:srgbClr val="33CC33"/>
          </a:solidFill>
          <a:ln>
            <a:noFill/>
          </a:ln>
          <a:effectLst/>
          <a:extLst>
            <a:ext uri="{91240B29-F687-4f45-9708-019B960494DF}">
              <a14:hiddenLine xmlns:a14="http://schemas.microsoft.com/office/drawing/2010/main" xmlns="" w="19050">
                <a:solidFill>
                  <a:srgbClr val="33CC33"/>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defRPr/>
            </a:pPr>
            <a:endParaRPr lang="en-US">
              <a:latin typeface="Times New Roman" charset="0"/>
              <a:ea typeface="ＭＳ Ｐゴシック" charset="0"/>
            </a:endParaRPr>
          </a:p>
        </p:txBody>
      </p:sp>
      <p:sp>
        <p:nvSpPr>
          <p:cNvPr id="41055" name="Oval 94"/>
          <p:cNvSpPr>
            <a:spLocks noChangeArrowheads="1"/>
          </p:cNvSpPr>
          <p:nvPr/>
        </p:nvSpPr>
        <p:spPr bwMode="auto">
          <a:xfrm>
            <a:off x="8745538" y="3387607"/>
            <a:ext cx="259766" cy="519351"/>
          </a:xfrm>
          <a:prstGeom prst="ellipse">
            <a:avLst/>
          </a:prstGeom>
          <a:solidFill>
            <a:srgbClr val="33CC33"/>
          </a:solidFill>
          <a:ln>
            <a:noFill/>
          </a:ln>
          <a:effectLst/>
          <a:extLst>
            <a:ext uri="{91240B29-F687-4f45-9708-019B960494DF}">
              <a14:hiddenLine xmlns:a14="http://schemas.microsoft.com/office/drawing/2010/main" xmlns="" w="19050">
                <a:solidFill>
                  <a:srgbClr val="33CC33"/>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latin typeface="Times New Roman" charset="0"/>
              <a:ea typeface="ＭＳ Ｐゴシック" charset="0"/>
            </a:endParaRPr>
          </a:p>
        </p:txBody>
      </p:sp>
      <p:sp>
        <p:nvSpPr>
          <p:cNvPr id="41056" name="Oval 95"/>
          <p:cNvSpPr>
            <a:spLocks noChangeArrowheads="1"/>
          </p:cNvSpPr>
          <p:nvPr/>
        </p:nvSpPr>
        <p:spPr bwMode="auto">
          <a:xfrm>
            <a:off x="5103813" y="2973270"/>
            <a:ext cx="582612" cy="519351"/>
          </a:xfrm>
          <a:prstGeom prst="ellipse">
            <a:avLst/>
          </a:prstGeom>
          <a:solidFill>
            <a:srgbClr val="33CC33"/>
          </a:solidFill>
          <a:ln>
            <a:noFill/>
          </a:ln>
          <a:effectLst/>
          <a:extLst>
            <a:ext uri="{91240B29-F687-4f45-9708-019B960494DF}">
              <a14:hiddenLine xmlns:a14="http://schemas.microsoft.com/office/drawing/2010/main" xmlns="" w="19050">
                <a:solidFill>
                  <a:srgbClr val="33CC33"/>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defRPr/>
            </a:pPr>
            <a:endParaRPr lang="en-US">
              <a:latin typeface="Times New Roman" charset="0"/>
              <a:ea typeface="ＭＳ Ｐゴシック" charset="0"/>
            </a:endParaRPr>
          </a:p>
        </p:txBody>
      </p:sp>
      <p:sp>
        <p:nvSpPr>
          <p:cNvPr id="41057" name="Text Box 96"/>
          <p:cNvSpPr txBox="1">
            <a:spLocks noChangeArrowheads="1"/>
          </p:cNvSpPr>
          <p:nvPr/>
        </p:nvSpPr>
        <p:spPr bwMode="auto">
          <a:xfrm>
            <a:off x="5565775" y="2878139"/>
            <a:ext cx="763588" cy="244475"/>
          </a:xfrm>
          <a:prstGeom prst="rect">
            <a:avLst/>
          </a:prstGeom>
          <a:noFill/>
          <a:ln>
            <a:noFill/>
          </a:ln>
          <a:effectLst/>
          <a:extLst>
            <a:ext uri="{909E8E84-426E-40dd-AFC4-6F175D3DCCD1}">
              <a14:hiddenFill xmlns:a14="http://schemas.microsoft.com/office/drawing/2010/main" xmlns="">
                <a:solidFill>
                  <a:schemeClr val="tx2"/>
                </a:solidFill>
              </a14:hiddenFill>
            </a:ext>
            <a:ext uri="{91240B29-F687-4f45-9708-019B960494DF}">
              <a14:hiddenLine xmlns:a14="http://schemas.microsoft.com/office/drawing/2010/main" xmlns="" w="2857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spcBef>
                <a:spcPct val="50000"/>
              </a:spcBef>
              <a:defRPr/>
            </a:pPr>
            <a:r>
              <a:rPr lang="en-GB" sz="1000" b="1">
                <a:solidFill>
                  <a:schemeClr val="tx2"/>
                </a:solidFill>
                <a:latin typeface="Arial" charset="0"/>
              </a:rPr>
              <a:t>UK</a:t>
            </a:r>
            <a:endParaRPr lang="en-US" sz="1000" b="1">
              <a:solidFill>
                <a:schemeClr val="tx2"/>
              </a:solidFill>
              <a:latin typeface="Arial" charset="0"/>
            </a:endParaRPr>
          </a:p>
        </p:txBody>
      </p:sp>
      <p:sp>
        <p:nvSpPr>
          <p:cNvPr id="41058" name="Oval 97"/>
          <p:cNvSpPr>
            <a:spLocks noChangeArrowheads="1"/>
          </p:cNvSpPr>
          <p:nvPr/>
        </p:nvSpPr>
        <p:spPr bwMode="auto">
          <a:xfrm>
            <a:off x="7162800" y="3647957"/>
            <a:ext cx="259766" cy="519351"/>
          </a:xfrm>
          <a:prstGeom prst="ellipse">
            <a:avLst/>
          </a:prstGeom>
          <a:solidFill>
            <a:srgbClr val="33CC33"/>
          </a:solidFill>
          <a:ln>
            <a:noFill/>
          </a:ln>
          <a:effectLst/>
          <a:extLst>
            <a:ext uri="{91240B29-F687-4f45-9708-019B960494DF}">
              <a14:hiddenLine xmlns:a14="http://schemas.microsoft.com/office/drawing/2010/main" xmlns="" w="19050">
                <a:solidFill>
                  <a:srgbClr val="33CC33"/>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latin typeface="Times New Roman" charset="0"/>
              <a:ea typeface="ＭＳ Ｐゴシック" charset="0"/>
            </a:endParaRPr>
          </a:p>
        </p:txBody>
      </p:sp>
      <p:sp>
        <p:nvSpPr>
          <p:cNvPr id="41059" name="Text Box 98"/>
          <p:cNvSpPr txBox="1">
            <a:spLocks noChangeArrowheads="1"/>
          </p:cNvSpPr>
          <p:nvPr/>
        </p:nvSpPr>
        <p:spPr bwMode="auto">
          <a:xfrm>
            <a:off x="7246939" y="3794126"/>
            <a:ext cx="534987" cy="244475"/>
          </a:xfrm>
          <a:prstGeom prst="rect">
            <a:avLst/>
          </a:prstGeom>
          <a:noFill/>
          <a:ln>
            <a:noFill/>
          </a:ln>
          <a:effectLst/>
          <a:extLst>
            <a:ext uri="{909E8E84-426E-40dd-AFC4-6F175D3DCCD1}">
              <a14:hiddenFill xmlns:a14="http://schemas.microsoft.com/office/drawing/2010/main" xmlns="">
                <a:solidFill>
                  <a:schemeClr val="tx2"/>
                </a:solidFill>
              </a14:hiddenFill>
            </a:ext>
            <a:ext uri="{91240B29-F687-4f45-9708-019B960494DF}">
              <a14:hiddenLine xmlns:a14="http://schemas.microsoft.com/office/drawing/2010/main" xmlns="" w="2857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spcBef>
                <a:spcPct val="50000"/>
              </a:spcBef>
              <a:defRPr/>
            </a:pPr>
            <a:r>
              <a:rPr lang="en-GB" sz="1000" b="1">
                <a:solidFill>
                  <a:schemeClr val="tx2"/>
                </a:solidFill>
                <a:latin typeface="Arial" charset="0"/>
              </a:rPr>
              <a:t>India</a:t>
            </a:r>
            <a:endParaRPr lang="en-US" sz="1000" b="1">
              <a:solidFill>
                <a:schemeClr val="tx2"/>
              </a:solidFill>
              <a:latin typeface="Arial" charset="0"/>
            </a:endParaRPr>
          </a:p>
        </p:txBody>
      </p:sp>
      <p:sp>
        <p:nvSpPr>
          <p:cNvPr id="41060" name="Text Box 99"/>
          <p:cNvSpPr txBox="1">
            <a:spLocks noChangeArrowheads="1"/>
          </p:cNvSpPr>
          <p:nvPr/>
        </p:nvSpPr>
        <p:spPr bwMode="auto">
          <a:xfrm>
            <a:off x="7791451" y="3597276"/>
            <a:ext cx="823913" cy="244475"/>
          </a:xfrm>
          <a:prstGeom prst="rect">
            <a:avLst/>
          </a:prstGeom>
          <a:noFill/>
          <a:ln>
            <a:noFill/>
          </a:ln>
          <a:effectLst/>
          <a:extLst>
            <a:ext uri="{909E8E84-426E-40dd-AFC4-6F175D3DCCD1}">
              <a14:hiddenFill xmlns:a14="http://schemas.microsoft.com/office/drawing/2010/main" xmlns="">
                <a:solidFill>
                  <a:schemeClr val="tx2"/>
                </a:solidFill>
              </a14:hiddenFill>
            </a:ext>
            <a:ext uri="{91240B29-F687-4f45-9708-019B960494DF}">
              <a14:hiddenLine xmlns:a14="http://schemas.microsoft.com/office/drawing/2010/main" xmlns="" w="2857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spcBef>
                <a:spcPct val="50000"/>
              </a:spcBef>
              <a:defRPr/>
            </a:pPr>
            <a:r>
              <a:rPr lang="en-GB" sz="1000" b="1">
                <a:solidFill>
                  <a:schemeClr val="tx2"/>
                </a:solidFill>
                <a:latin typeface="Arial" charset="0"/>
              </a:rPr>
              <a:t>China</a:t>
            </a:r>
            <a:endParaRPr lang="en-US" sz="1000" b="1">
              <a:solidFill>
                <a:schemeClr val="tx2"/>
              </a:solidFill>
              <a:latin typeface="Arial" charset="0"/>
            </a:endParaRPr>
          </a:p>
        </p:txBody>
      </p:sp>
      <p:sp>
        <p:nvSpPr>
          <p:cNvPr id="41061" name="Oval 100"/>
          <p:cNvSpPr>
            <a:spLocks noChangeArrowheads="1"/>
          </p:cNvSpPr>
          <p:nvPr/>
        </p:nvSpPr>
        <p:spPr bwMode="auto">
          <a:xfrm>
            <a:off x="8150226" y="3127257"/>
            <a:ext cx="530225" cy="519351"/>
          </a:xfrm>
          <a:prstGeom prst="ellipse">
            <a:avLst/>
          </a:prstGeom>
          <a:solidFill>
            <a:srgbClr val="33CC33"/>
          </a:solidFill>
          <a:ln>
            <a:noFill/>
          </a:ln>
          <a:effectLst/>
          <a:extLst>
            <a:ext uri="{91240B29-F687-4f45-9708-019B960494DF}">
              <a14:hiddenLine xmlns:a14="http://schemas.microsoft.com/office/drawing/2010/main" xmlns="" w="19050">
                <a:solidFill>
                  <a:srgbClr val="33CC33"/>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defRPr/>
            </a:pPr>
            <a:endParaRPr lang="en-US">
              <a:latin typeface="Times New Roman" charset="0"/>
              <a:ea typeface="ＭＳ Ｐゴシック" charset="0"/>
            </a:endParaRPr>
          </a:p>
        </p:txBody>
      </p:sp>
      <p:sp>
        <p:nvSpPr>
          <p:cNvPr id="41062" name="Text Box 101"/>
          <p:cNvSpPr txBox="1">
            <a:spLocks noChangeArrowheads="1"/>
          </p:cNvSpPr>
          <p:nvPr/>
        </p:nvSpPr>
        <p:spPr bwMode="auto">
          <a:xfrm>
            <a:off x="8202613" y="3276601"/>
            <a:ext cx="823912" cy="244475"/>
          </a:xfrm>
          <a:prstGeom prst="rect">
            <a:avLst/>
          </a:prstGeom>
          <a:noFill/>
          <a:ln>
            <a:noFill/>
          </a:ln>
          <a:effectLst/>
          <a:extLst>
            <a:ext uri="{909E8E84-426E-40dd-AFC4-6F175D3DCCD1}">
              <a14:hiddenFill xmlns:a14="http://schemas.microsoft.com/office/drawing/2010/main" xmlns="">
                <a:solidFill>
                  <a:schemeClr val="tx2"/>
                </a:solidFill>
              </a14:hiddenFill>
            </a:ext>
            <a:ext uri="{91240B29-F687-4f45-9708-019B960494DF}">
              <a14:hiddenLine xmlns:a14="http://schemas.microsoft.com/office/drawing/2010/main" xmlns="" w="2857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spcBef>
                <a:spcPct val="50000"/>
              </a:spcBef>
              <a:defRPr/>
            </a:pPr>
            <a:r>
              <a:rPr lang="en-GB" sz="1000" b="1">
                <a:solidFill>
                  <a:schemeClr val="tx2"/>
                </a:solidFill>
                <a:latin typeface="Arial" charset="0"/>
              </a:rPr>
              <a:t>Korea</a:t>
            </a:r>
            <a:endParaRPr lang="en-US" sz="1000" b="1">
              <a:solidFill>
                <a:schemeClr val="tx2"/>
              </a:solidFill>
              <a:latin typeface="Arial" charset="0"/>
            </a:endParaRPr>
          </a:p>
        </p:txBody>
      </p:sp>
      <p:sp>
        <p:nvSpPr>
          <p:cNvPr id="41063" name="Text Box 102"/>
          <p:cNvSpPr txBox="1">
            <a:spLocks noChangeArrowheads="1"/>
          </p:cNvSpPr>
          <p:nvPr/>
        </p:nvSpPr>
        <p:spPr bwMode="auto">
          <a:xfrm>
            <a:off x="8829675" y="3535363"/>
            <a:ext cx="534988" cy="400110"/>
          </a:xfrm>
          <a:prstGeom prst="rect">
            <a:avLst/>
          </a:prstGeom>
          <a:noFill/>
          <a:ln>
            <a:noFill/>
          </a:ln>
          <a:effectLst/>
          <a:extLst>
            <a:ext uri="{909E8E84-426E-40dd-AFC4-6F175D3DCCD1}">
              <a14:hiddenFill xmlns:a14="http://schemas.microsoft.com/office/drawing/2010/main" xmlns="">
                <a:solidFill>
                  <a:schemeClr val="tx2"/>
                </a:solidFill>
              </a14:hiddenFill>
            </a:ext>
            <a:ext uri="{91240B29-F687-4f45-9708-019B960494DF}">
              <a14:hiddenLine xmlns:a14="http://schemas.microsoft.com/office/drawing/2010/main" xmlns="" w="2857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spcBef>
                <a:spcPct val="50000"/>
              </a:spcBef>
              <a:defRPr/>
            </a:pPr>
            <a:r>
              <a:rPr lang="en-GB" sz="1000" b="1">
                <a:solidFill>
                  <a:schemeClr val="tx2"/>
                </a:solidFill>
                <a:latin typeface="Arial" charset="0"/>
              </a:rPr>
              <a:t>Japan</a:t>
            </a:r>
            <a:endParaRPr lang="en-US" sz="1000" b="1">
              <a:solidFill>
                <a:schemeClr val="tx2"/>
              </a:solidFill>
              <a:latin typeface="Arial" charset="0"/>
            </a:endParaRPr>
          </a:p>
        </p:txBody>
      </p:sp>
      <p:sp>
        <p:nvSpPr>
          <p:cNvPr id="41064" name="Oval 103"/>
          <p:cNvSpPr>
            <a:spLocks noChangeArrowheads="1"/>
          </p:cNvSpPr>
          <p:nvPr/>
        </p:nvSpPr>
        <p:spPr bwMode="auto">
          <a:xfrm>
            <a:off x="3314700" y="2940726"/>
            <a:ext cx="528638" cy="519351"/>
          </a:xfrm>
          <a:prstGeom prst="ellipse">
            <a:avLst/>
          </a:prstGeom>
          <a:solidFill>
            <a:srgbClr val="33CC33"/>
          </a:solidFill>
          <a:ln>
            <a:noFill/>
          </a:ln>
          <a:effectLst/>
          <a:extLst>
            <a:ext uri="{91240B29-F687-4f45-9708-019B960494DF}">
              <a14:hiddenLine xmlns:a14="http://schemas.microsoft.com/office/drawing/2010/main" xmlns="" w="19050">
                <a:solidFill>
                  <a:srgbClr val="33CC33"/>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defRPr/>
            </a:pPr>
            <a:endParaRPr lang="en-US">
              <a:latin typeface="Times New Roman" charset="0"/>
              <a:ea typeface="ＭＳ Ｐゴシック" charset="0"/>
            </a:endParaRPr>
          </a:p>
        </p:txBody>
      </p:sp>
      <p:sp>
        <p:nvSpPr>
          <p:cNvPr id="41065" name="Text Box 104"/>
          <p:cNvSpPr txBox="1">
            <a:spLocks noChangeArrowheads="1"/>
          </p:cNvSpPr>
          <p:nvPr/>
        </p:nvSpPr>
        <p:spPr bwMode="auto">
          <a:xfrm>
            <a:off x="5165725" y="3132139"/>
            <a:ext cx="539750" cy="244475"/>
          </a:xfrm>
          <a:prstGeom prst="rect">
            <a:avLst/>
          </a:prstGeom>
          <a:noFill/>
          <a:ln>
            <a:noFill/>
          </a:ln>
          <a:effectLst/>
          <a:extLst>
            <a:ext uri="{909E8E84-426E-40dd-AFC4-6F175D3DCCD1}">
              <a14:hiddenFill xmlns:a14="http://schemas.microsoft.com/office/drawing/2010/main" xmlns="">
                <a:solidFill>
                  <a:schemeClr val="tx2"/>
                </a:solidFill>
              </a14:hiddenFill>
            </a:ext>
            <a:ext uri="{91240B29-F687-4f45-9708-019B960494DF}">
              <a14:hiddenLine xmlns:a14="http://schemas.microsoft.com/office/drawing/2010/main" xmlns="" w="2857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spcBef>
                <a:spcPct val="50000"/>
              </a:spcBef>
              <a:defRPr/>
            </a:pPr>
            <a:r>
              <a:rPr lang="en-GB" sz="1000" b="1">
                <a:solidFill>
                  <a:schemeClr val="tx2"/>
                </a:solidFill>
                <a:latin typeface="Arial" charset="0"/>
              </a:rPr>
              <a:t>Spain</a:t>
            </a:r>
            <a:endParaRPr lang="en-US" sz="1000" b="1">
              <a:solidFill>
                <a:schemeClr val="tx2"/>
              </a:solidFill>
              <a:latin typeface="Arial" charset="0"/>
            </a:endParaRPr>
          </a:p>
        </p:txBody>
      </p:sp>
      <p:sp>
        <p:nvSpPr>
          <p:cNvPr id="41066" name="Oval 105"/>
          <p:cNvSpPr>
            <a:spLocks noChangeArrowheads="1"/>
          </p:cNvSpPr>
          <p:nvPr/>
        </p:nvSpPr>
        <p:spPr bwMode="auto">
          <a:xfrm>
            <a:off x="5991225" y="2866907"/>
            <a:ext cx="259766" cy="519351"/>
          </a:xfrm>
          <a:prstGeom prst="ellipse">
            <a:avLst/>
          </a:prstGeom>
          <a:solidFill>
            <a:srgbClr val="33CC33"/>
          </a:solidFill>
          <a:ln>
            <a:noFill/>
          </a:ln>
          <a:effectLst/>
          <a:extLst>
            <a:ext uri="{91240B29-F687-4f45-9708-019B960494DF}">
              <a14:hiddenLine xmlns:a14="http://schemas.microsoft.com/office/drawing/2010/main" xmlns="" w="19050">
                <a:solidFill>
                  <a:srgbClr val="33CC33"/>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latin typeface="Times New Roman" charset="0"/>
              <a:ea typeface="ＭＳ Ｐゴシック" charset="0"/>
            </a:endParaRPr>
          </a:p>
        </p:txBody>
      </p:sp>
      <p:sp>
        <p:nvSpPr>
          <p:cNvPr id="41067" name="Text Box 106"/>
          <p:cNvSpPr txBox="1">
            <a:spLocks noChangeArrowheads="1"/>
          </p:cNvSpPr>
          <p:nvPr/>
        </p:nvSpPr>
        <p:spPr bwMode="auto">
          <a:xfrm>
            <a:off x="6075364" y="3013076"/>
            <a:ext cx="534987" cy="244475"/>
          </a:xfrm>
          <a:prstGeom prst="rect">
            <a:avLst/>
          </a:prstGeom>
          <a:noFill/>
          <a:ln>
            <a:noFill/>
          </a:ln>
          <a:effectLst/>
          <a:extLst>
            <a:ext uri="{909E8E84-426E-40dd-AFC4-6F175D3DCCD1}">
              <a14:hiddenFill xmlns:a14="http://schemas.microsoft.com/office/drawing/2010/main" xmlns="">
                <a:solidFill>
                  <a:schemeClr val="tx2"/>
                </a:solidFill>
              </a14:hiddenFill>
            </a:ext>
            <a:ext uri="{91240B29-F687-4f45-9708-019B960494DF}">
              <a14:hiddenLine xmlns:a14="http://schemas.microsoft.com/office/drawing/2010/main" xmlns="" w="2857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spcBef>
                <a:spcPct val="50000"/>
              </a:spcBef>
              <a:defRPr/>
            </a:pPr>
            <a:r>
              <a:rPr lang="en-GB" sz="1000" b="1">
                <a:solidFill>
                  <a:schemeClr val="tx2"/>
                </a:solidFill>
                <a:latin typeface="Arial" charset="0"/>
              </a:rPr>
              <a:t>Italy</a:t>
            </a:r>
            <a:endParaRPr lang="en-US" sz="1000" b="1">
              <a:solidFill>
                <a:schemeClr val="tx2"/>
              </a:solidFill>
              <a:latin typeface="Arial" charset="0"/>
            </a:endParaRPr>
          </a:p>
        </p:txBody>
      </p:sp>
      <p:sp>
        <p:nvSpPr>
          <p:cNvPr id="41068" name="Text Box 107"/>
          <p:cNvSpPr txBox="1">
            <a:spLocks noChangeArrowheads="1"/>
          </p:cNvSpPr>
          <p:nvPr/>
        </p:nvSpPr>
        <p:spPr bwMode="auto">
          <a:xfrm>
            <a:off x="3379789" y="3101975"/>
            <a:ext cx="833437" cy="228600"/>
          </a:xfrm>
          <a:prstGeom prst="rect">
            <a:avLst/>
          </a:prstGeom>
          <a:noFill/>
          <a:ln>
            <a:noFill/>
          </a:ln>
          <a:effectLst/>
          <a:extLst>
            <a:ext uri="{909E8E84-426E-40dd-AFC4-6F175D3DCCD1}">
              <a14:hiddenFill xmlns:a14="http://schemas.microsoft.com/office/drawing/2010/main" xmlns="">
                <a:solidFill>
                  <a:schemeClr val="tx2"/>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spcBef>
                <a:spcPct val="50000"/>
              </a:spcBef>
              <a:defRPr/>
            </a:pPr>
            <a:r>
              <a:rPr lang="en-GB" sz="900" b="1">
                <a:solidFill>
                  <a:schemeClr val="tx2"/>
                </a:solidFill>
                <a:latin typeface="Univers 45 Light" charset="0"/>
              </a:rPr>
              <a:t>USA</a:t>
            </a:r>
            <a:endParaRPr lang="en-US" sz="900" b="1">
              <a:solidFill>
                <a:schemeClr val="tx2"/>
              </a:solidFill>
              <a:latin typeface="Univers 45 Light" charset="0"/>
            </a:endParaRPr>
          </a:p>
        </p:txBody>
      </p:sp>
      <p:sp>
        <p:nvSpPr>
          <p:cNvPr id="41069" name="Text Box 108"/>
          <p:cNvSpPr txBox="1">
            <a:spLocks noChangeArrowheads="1"/>
          </p:cNvSpPr>
          <p:nvPr/>
        </p:nvSpPr>
        <p:spPr bwMode="auto">
          <a:xfrm>
            <a:off x="6421438" y="3430588"/>
            <a:ext cx="1122362" cy="304800"/>
          </a:xfrm>
          <a:prstGeom prst="rect">
            <a:avLst/>
          </a:prstGeom>
          <a:noFill/>
          <a:ln>
            <a:noFill/>
          </a:ln>
          <a:effectLst/>
          <a:extLst>
            <a:ext uri="{909E8E84-426E-40dd-AFC4-6F175D3DCCD1}">
              <a14:hiddenFill xmlns:a14="http://schemas.microsoft.com/office/drawing/2010/main" xmlns="">
                <a:solidFill>
                  <a:srgbClr val="0099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spcBef>
                <a:spcPct val="50000"/>
              </a:spcBef>
              <a:defRPr/>
            </a:pPr>
            <a:r>
              <a:rPr lang="en-GB" b="1">
                <a:solidFill>
                  <a:schemeClr val="accent1"/>
                </a:solidFill>
                <a:latin typeface="Helvetica Black" charset="0"/>
              </a:rPr>
              <a:t>Adgas </a:t>
            </a:r>
            <a:endParaRPr lang="en-US" b="1">
              <a:solidFill>
                <a:schemeClr val="accent1"/>
              </a:solidFill>
              <a:latin typeface="Helvetica Black" charset="0"/>
            </a:endParaRPr>
          </a:p>
        </p:txBody>
      </p:sp>
      <p:sp>
        <p:nvSpPr>
          <p:cNvPr id="41070" name="Oval 109"/>
          <p:cNvSpPr>
            <a:spLocks noChangeArrowheads="1"/>
          </p:cNvSpPr>
          <p:nvPr/>
        </p:nvSpPr>
        <p:spPr bwMode="auto">
          <a:xfrm rot="1056693">
            <a:off x="7289801" y="3537625"/>
            <a:ext cx="2163763" cy="519351"/>
          </a:xfrm>
          <a:prstGeom prst="ellipse">
            <a:avLst/>
          </a:prstGeom>
          <a:noFill/>
          <a:ln>
            <a:noFill/>
          </a:ln>
          <a:effectLst/>
          <a:extLst>
            <a:ext uri="{909E8E84-426E-40dd-AFC4-6F175D3DCCD1}">
              <a14:hiddenFill xmlns:a14="http://schemas.microsoft.com/office/drawing/2010/main" xmlns="">
                <a:solidFill>
                  <a:srgbClr val="009900"/>
                </a:solidFill>
              </a14:hiddenFill>
            </a:ex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endParaRPr lang="en-US">
              <a:latin typeface="Times New Roman" charset="0"/>
              <a:ea typeface="ＭＳ Ｐゴシック" charset="0"/>
            </a:endParaRPr>
          </a:p>
        </p:txBody>
      </p:sp>
      <p:sp>
        <p:nvSpPr>
          <p:cNvPr id="41071" name="Oval 110"/>
          <p:cNvSpPr>
            <a:spLocks noChangeArrowheads="1"/>
          </p:cNvSpPr>
          <p:nvPr/>
        </p:nvSpPr>
        <p:spPr bwMode="auto">
          <a:xfrm>
            <a:off x="7272339" y="3749557"/>
            <a:ext cx="2505075" cy="519351"/>
          </a:xfrm>
          <a:prstGeom prst="ellipse">
            <a:avLst/>
          </a:prstGeom>
          <a:noFill/>
          <a:ln w="28575">
            <a:solidFill>
              <a:srgbClr val="CC6600"/>
            </a:solidFill>
            <a:prstDash val="sysDot"/>
            <a:round/>
            <a:headEnd/>
            <a:tailEnd/>
          </a:ln>
          <a:effectLst/>
          <a:extLst>
            <a:ext uri="{909E8E84-426E-40dd-AFC4-6F175D3DCCD1}">
              <a14:hiddenFill xmlns:a14="http://schemas.microsoft.com/office/drawing/2010/main" xmlns="">
                <a:solidFill>
                  <a:srgbClr val="FFFFCC"/>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defRPr/>
            </a:pPr>
            <a:endParaRPr lang="en-US">
              <a:latin typeface="Times New Roman" charset="0"/>
              <a:ea typeface="ＭＳ Ｐゴシック" charset="0"/>
            </a:endParaRPr>
          </a:p>
        </p:txBody>
      </p:sp>
      <p:sp>
        <p:nvSpPr>
          <p:cNvPr id="41072" name="Rectangle 111"/>
          <p:cNvSpPr>
            <a:spLocks noChangeArrowheads="1"/>
          </p:cNvSpPr>
          <p:nvPr/>
        </p:nvSpPr>
        <p:spPr bwMode="auto">
          <a:xfrm>
            <a:off x="4267200" y="1447800"/>
            <a:ext cx="3651250" cy="349250"/>
          </a:xfrm>
          <a:prstGeom prst="rect">
            <a:avLst/>
          </a:prstGeom>
          <a:noFill/>
          <a:ln w="12700">
            <a:solidFill>
              <a:schemeClr val="hlink"/>
            </a:solidFill>
            <a:miter lim="800000"/>
            <a:headEnd type="none" w="sm" len="sm"/>
            <a:tailEnd type="none" w="sm" len="sm"/>
          </a:ln>
          <a:effectLst/>
          <a:extLst>
            <a:ext uri="{909E8E84-426E-40dd-AFC4-6F175D3DCCD1}">
              <a14:hiddenFill xmlns:a14="http://schemas.microsoft.com/office/drawing/2010/main" xmlns="">
                <a:solidFill>
                  <a:srgbClr val="EAEAEA"/>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eaLnBrk="1" hangingPunct="1">
              <a:spcBef>
                <a:spcPct val="50000"/>
              </a:spcBef>
              <a:buClr>
                <a:schemeClr val="hlink"/>
              </a:buClr>
              <a:defRPr/>
            </a:pPr>
            <a:r>
              <a:rPr lang="en-US" sz="1600" b="1">
                <a:latin typeface="Arial" charset="0"/>
                <a:ea typeface="ＭＳ Ｐゴシック" charset="0"/>
              </a:rPr>
              <a:t>LNG remains a regional business</a:t>
            </a:r>
            <a:endParaRPr lang="en-GB" sz="1600">
              <a:latin typeface="Arial" charset="0"/>
              <a:ea typeface="ＭＳ Ｐゴシック" charset="0"/>
            </a:endParaRPr>
          </a:p>
        </p:txBody>
      </p:sp>
      <p:sp>
        <p:nvSpPr>
          <p:cNvPr id="41073" name="Text Box 112"/>
          <p:cNvSpPr txBox="1">
            <a:spLocks noChangeArrowheads="1"/>
          </p:cNvSpPr>
          <p:nvPr/>
        </p:nvSpPr>
        <p:spPr bwMode="auto">
          <a:xfrm>
            <a:off x="8031163" y="4465638"/>
            <a:ext cx="10223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spcBef>
                <a:spcPct val="50000"/>
              </a:spcBef>
              <a:defRPr/>
            </a:pPr>
            <a:r>
              <a:rPr lang="en-GB" b="1">
                <a:solidFill>
                  <a:schemeClr val="accent1"/>
                </a:solidFill>
                <a:latin typeface="Helvetica Black" charset="0"/>
              </a:rPr>
              <a:t>Vico</a:t>
            </a:r>
            <a:endParaRPr lang="en-US" b="1">
              <a:solidFill>
                <a:schemeClr val="accent1"/>
              </a:solidFill>
              <a:latin typeface="Helvetica Black" charset="0"/>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a:xfrm>
            <a:off x="1215665" y="675765"/>
            <a:ext cx="9760670" cy="591573"/>
          </a:xfrm>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vert="horz" wrap="square" lIns="92075" tIns="46038" rIns="92075" bIns="46038" rtlCol="0" anchor="ctr">
            <a:spAutoFit/>
          </a:bodyPr>
          <a:lstStyle/>
          <a:p>
            <a:pPr algn="ctr" eaLnBrk="1" hangingPunct="1"/>
            <a:r>
              <a:rPr lang="en-GB" altLang="en-US" sz="3600" b="1" dirty="0">
                <a:latin typeface="Univers 45 Light" pitchFamily="2" charset="0"/>
              </a:rPr>
              <a:t>LNG Industry Dynamics Continue to Drive Growth</a:t>
            </a:r>
          </a:p>
        </p:txBody>
      </p:sp>
      <p:sp>
        <p:nvSpPr>
          <p:cNvPr id="10137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4EF75BD0-0AA7-4104-A126-323942DEBD7F}" type="slidenum">
              <a:rPr lang="en-US" altLang="en-US" sz="1200">
                <a:solidFill>
                  <a:srgbClr val="898989"/>
                </a:solidFill>
              </a:rPr>
              <a:pPr/>
              <a:t>67</a:t>
            </a:fld>
            <a:endParaRPr lang="en-US" altLang="en-US" sz="1200">
              <a:solidFill>
                <a:srgbClr val="898989"/>
              </a:solidFill>
            </a:endParaRPr>
          </a:p>
        </p:txBody>
      </p:sp>
      <p:graphicFrame>
        <p:nvGraphicFramePr>
          <p:cNvPr id="101379" name="Object 3"/>
          <p:cNvGraphicFramePr>
            <a:graphicFrameLocks noChangeAspect="1"/>
          </p:cNvGraphicFramePr>
          <p:nvPr/>
        </p:nvGraphicFramePr>
        <p:xfrm>
          <a:off x="2667000" y="1905001"/>
          <a:ext cx="7086600" cy="3167063"/>
        </p:xfrm>
        <a:graphic>
          <a:graphicData uri="http://schemas.openxmlformats.org/presentationml/2006/ole">
            <mc:AlternateContent xmlns:mc="http://schemas.openxmlformats.org/markup-compatibility/2006">
              <mc:Choice xmlns:v="urn:schemas-microsoft-com:vml" Requires="v">
                <p:oleObj name="Chart" r:id="rId3" imgW="7153275" imgH="2828950" progId="Excel.Chart.8">
                  <p:embed/>
                </p:oleObj>
              </mc:Choice>
              <mc:Fallback>
                <p:oleObj name="Chart" r:id="rId3" imgW="7153275" imgH="2828950" progId="Excel.Chart.8">
                  <p:embed/>
                  <p:pic>
                    <p:nvPicPr>
                      <p:cNvPr id="10137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905001"/>
                        <a:ext cx="7086600" cy="316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41989" name="Line 4"/>
          <p:cNvSpPr>
            <a:spLocks noChangeShapeType="1"/>
          </p:cNvSpPr>
          <p:nvPr/>
        </p:nvSpPr>
        <p:spPr bwMode="auto">
          <a:xfrm flipV="1">
            <a:off x="3948114" y="2827339"/>
            <a:ext cx="1995487" cy="1081087"/>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171450" tIns="0" rIns="171450" bIns="0">
            <a:spAutoFit/>
          </a:bodyPr>
          <a:lstStyle/>
          <a:p>
            <a:pPr>
              <a:defRPr/>
            </a:pPr>
            <a:endParaRPr lang="en-US">
              <a:latin typeface="Times New Roman" charset="0"/>
              <a:ea typeface="ＭＳ Ｐゴシック" charset="0"/>
            </a:endParaRPr>
          </a:p>
        </p:txBody>
      </p:sp>
      <p:sp>
        <p:nvSpPr>
          <p:cNvPr id="41990" name="Text Box 5"/>
          <p:cNvSpPr txBox="1">
            <a:spLocks noChangeArrowheads="1"/>
          </p:cNvSpPr>
          <p:nvPr/>
        </p:nvSpPr>
        <p:spPr bwMode="auto">
          <a:xfrm rot="20037567">
            <a:off x="4191000" y="2816683"/>
            <a:ext cx="1162050" cy="43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171450" tIns="0" rIns="171450" bIns="0">
            <a:spAutoFit/>
          </a:bodyPr>
          <a:lstStyle>
            <a:lvl1pPr defTabSz="762000">
              <a:defRPr sz="1400">
                <a:solidFill>
                  <a:schemeClr val="tx1"/>
                </a:solidFill>
                <a:latin typeface="Times New Roman" charset="0"/>
                <a:ea typeface="ＭＳ Ｐゴシック" charset="0"/>
              </a:defRPr>
            </a:lvl1pPr>
            <a:lvl2pPr marL="742950" indent="-285750" defTabSz="762000">
              <a:defRPr sz="1400">
                <a:solidFill>
                  <a:schemeClr val="tx1"/>
                </a:solidFill>
                <a:latin typeface="Times New Roman" charset="0"/>
                <a:ea typeface="ＭＳ Ｐゴシック" charset="0"/>
              </a:defRPr>
            </a:lvl2pPr>
            <a:lvl3pPr marL="1143000" indent="-228600" defTabSz="762000">
              <a:defRPr sz="1400">
                <a:solidFill>
                  <a:schemeClr val="tx1"/>
                </a:solidFill>
                <a:latin typeface="Times New Roman" charset="0"/>
                <a:ea typeface="ＭＳ Ｐゴシック" charset="0"/>
              </a:defRPr>
            </a:lvl3pPr>
            <a:lvl4pPr marL="1600200" indent="-228600" defTabSz="762000">
              <a:defRPr sz="1400">
                <a:solidFill>
                  <a:schemeClr val="tx1"/>
                </a:solidFill>
                <a:latin typeface="Times New Roman" charset="0"/>
                <a:ea typeface="ＭＳ Ｐゴシック" charset="0"/>
              </a:defRPr>
            </a:lvl4pPr>
            <a:lvl5pPr marL="2057400" indent="-228600" defTabSz="762000">
              <a:defRPr sz="1400">
                <a:solidFill>
                  <a:schemeClr val="tx1"/>
                </a:solidFill>
                <a:latin typeface="Times New Roman" charset="0"/>
                <a:ea typeface="ＭＳ Ｐゴシック" charset="0"/>
              </a:defRPr>
            </a:lvl5pPr>
            <a:lvl6pPr marL="2514600" indent="-228600" algn="r" defTabSz="762000"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defTabSz="762000"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defTabSz="762000"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defTabSz="762000" eaLnBrk="0" fontAlgn="base" hangingPunct="0">
              <a:spcBef>
                <a:spcPct val="0"/>
              </a:spcBef>
              <a:spcAft>
                <a:spcPct val="0"/>
              </a:spcAft>
              <a:defRPr sz="1400">
                <a:solidFill>
                  <a:schemeClr val="tx1"/>
                </a:solidFill>
                <a:latin typeface="Times New Roman" charset="0"/>
                <a:ea typeface="ＭＳ Ｐゴシック" charset="0"/>
              </a:defRPr>
            </a:lvl9pPr>
          </a:lstStyle>
          <a:p>
            <a:pPr algn="l" eaLnBrk="1" hangingPunct="1">
              <a:spcBef>
                <a:spcPct val="50000"/>
              </a:spcBef>
              <a:buFont typeface="Univers 45 Light" charset="0"/>
              <a:buNone/>
              <a:defRPr/>
            </a:pPr>
            <a:r>
              <a:rPr lang="en-GB" b="1">
                <a:solidFill>
                  <a:srgbClr val="FF0066"/>
                </a:solidFill>
                <a:latin typeface="Arial" charset="0"/>
              </a:rPr>
              <a:t>7% CAGR</a:t>
            </a:r>
          </a:p>
        </p:txBody>
      </p:sp>
      <p:sp>
        <p:nvSpPr>
          <p:cNvPr id="41991" name="Rectangle 6"/>
          <p:cNvSpPr>
            <a:spLocks noChangeArrowheads="1"/>
          </p:cNvSpPr>
          <p:nvPr/>
        </p:nvSpPr>
        <p:spPr bwMode="auto">
          <a:xfrm>
            <a:off x="3276600" y="5638801"/>
            <a:ext cx="1574800"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228600" bIns="0">
            <a:spAutoFit/>
          </a:bodyPr>
          <a:lstStyle/>
          <a:p>
            <a:pPr algn="l" eaLnBrk="1" hangingPunct="1">
              <a:spcBef>
                <a:spcPct val="20000"/>
              </a:spcBef>
              <a:defRPr/>
            </a:pPr>
            <a:r>
              <a:rPr lang="en-GB" sz="900" b="1">
                <a:latin typeface="Arial" charset="0"/>
                <a:ea typeface="ＭＳ Ｐゴシック" charset="0"/>
              </a:rPr>
              <a:t>Early LNG growth </a:t>
            </a:r>
          </a:p>
        </p:txBody>
      </p:sp>
      <p:sp>
        <p:nvSpPr>
          <p:cNvPr id="41992" name="Rectangle 7"/>
          <p:cNvSpPr>
            <a:spLocks noChangeArrowheads="1"/>
          </p:cNvSpPr>
          <p:nvPr/>
        </p:nvSpPr>
        <p:spPr bwMode="auto">
          <a:xfrm>
            <a:off x="5410201" y="5638801"/>
            <a:ext cx="1558925"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228600" bIns="0">
            <a:spAutoFit/>
          </a:bodyPr>
          <a:lstStyle/>
          <a:p>
            <a:pPr algn="l" eaLnBrk="1" hangingPunct="1">
              <a:spcBef>
                <a:spcPct val="20000"/>
              </a:spcBef>
              <a:defRPr/>
            </a:pPr>
            <a:r>
              <a:rPr lang="en-GB" sz="900" b="1">
                <a:latin typeface="Arial" charset="0"/>
                <a:ea typeface="ＭＳ Ｐゴシック" charset="0"/>
              </a:rPr>
              <a:t>Rise of Asian LNG</a:t>
            </a:r>
          </a:p>
        </p:txBody>
      </p:sp>
      <p:sp>
        <p:nvSpPr>
          <p:cNvPr id="41993" name="Rectangle 8"/>
          <p:cNvSpPr>
            <a:spLocks noChangeArrowheads="1"/>
          </p:cNvSpPr>
          <p:nvPr/>
        </p:nvSpPr>
        <p:spPr bwMode="auto">
          <a:xfrm>
            <a:off x="7315201" y="5638801"/>
            <a:ext cx="2162175"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228600" bIns="0">
            <a:spAutoFit/>
          </a:bodyPr>
          <a:lstStyle/>
          <a:p>
            <a:pPr algn="l" eaLnBrk="1" hangingPunct="1">
              <a:spcBef>
                <a:spcPct val="20000"/>
              </a:spcBef>
              <a:defRPr/>
            </a:pPr>
            <a:r>
              <a:rPr lang="en-GB" sz="900" b="1">
                <a:latin typeface="Arial" charset="0"/>
                <a:ea typeface="ＭＳ Ｐゴシック" charset="0"/>
              </a:rPr>
              <a:t>Plentiful Gas Reserves</a:t>
            </a:r>
          </a:p>
        </p:txBody>
      </p:sp>
      <p:sp>
        <p:nvSpPr>
          <p:cNvPr id="41994" name="Line 9"/>
          <p:cNvSpPr>
            <a:spLocks noChangeShapeType="1"/>
          </p:cNvSpPr>
          <p:nvPr/>
        </p:nvSpPr>
        <p:spPr bwMode="auto">
          <a:xfrm flipV="1">
            <a:off x="3352800" y="5334000"/>
            <a:ext cx="1054100" cy="1905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New Roman" charset="0"/>
              <a:ea typeface="ＭＳ Ｐゴシック" charset="0"/>
            </a:endParaRPr>
          </a:p>
        </p:txBody>
      </p:sp>
      <p:sp>
        <p:nvSpPr>
          <p:cNvPr id="41995" name="Line 10"/>
          <p:cNvSpPr>
            <a:spLocks noChangeShapeType="1"/>
          </p:cNvSpPr>
          <p:nvPr/>
        </p:nvSpPr>
        <p:spPr bwMode="auto">
          <a:xfrm>
            <a:off x="5410201" y="5334001"/>
            <a:ext cx="1482725" cy="3175"/>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New Roman" charset="0"/>
              <a:ea typeface="ＭＳ Ｐゴシック" charset="0"/>
            </a:endParaRPr>
          </a:p>
        </p:txBody>
      </p:sp>
      <p:sp>
        <p:nvSpPr>
          <p:cNvPr id="41996" name="Line 11"/>
          <p:cNvSpPr>
            <a:spLocks noChangeShapeType="1"/>
          </p:cNvSpPr>
          <p:nvPr/>
        </p:nvSpPr>
        <p:spPr bwMode="auto">
          <a:xfrm>
            <a:off x="7620001" y="5334000"/>
            <a:ext cx="1476375" cy="1588"/>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New Roman" charset="0"/>
              <a:ea typeface="ＭＳ Ｐゴシック" charset="0"/>
            </a:endParaRPr>
          </a:p>
        </p:txBody>
      </p:sp>
      <p:sp>
        <p:nvSpPr>
          <p:cNvPr id="41997" name="Rectangle 12"/>
          <p:cNvSpPr>
            <a:spLocks noChangeArrowheads="1"/>
          </p:cNvSpPr>
          <p:nvPr/>
        </p:nvSpPr>
        <p:spPr bwMode="auto">
          <a:xfrm>
            <a:off x="1676401" y="2209800"/>
            <a:ext cx="284163" cy="134938"/>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sp>
        <p:nvSpPr>
          <p:cNvPr id="41998" name="Rectangle 13"/>
          <p:cNvSpPr>
            <a:spLocks noChangeArrowheads="1"/>
          </p:cNvSpPr>
          <p:nvPr/>
        </p:nvSpPr>
        <p:spPr bwMode="auto">
          <a:xfrm>
            <a:off x="1676401" y="2438400"/>
            <a:ext cx="284163" cy="13493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sp>
        <p:nvSpPr>
          <p:cNvPr id="41999" name="Rectangle 14"/>
          <p:cNvSpPr>
            <a:spLocks noChangeArrowheads="1"/>
          </p:cNvSpPr>
          <p:nvPr/>
        </p:nvSpPr>
        <p:spPr bwMode="auto">
          <a:xfrm>
            <a:off x="1676401" y="2667000"/>
            <a:ext cx="284163" cy="134938"/>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sp>
        <p:nvSpPr>
          <p:cNvPr id="42000" name="Rectangle 15"/>
          <p:cNvSpPr>
            <a:spLocks noChangeArrowheads="1"/>
          </p:cNvSpPr>
          <p:nvPr/>
        </p:nvSpPr>
        <p:spPr bwMode="auto">
          <a:xfrm>
            <a:off x="1676401" y="2895600"/>
            <a:ext cx="284163" cy="134938"/>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sp>
        <p:nvSpPr>
          <p:cNvPr id="42001" name="Rectangle 16"/>
          <p:cNvSpPr>
            <a:spLocks noChangeArrowheads="1"/>
          </p:cNvSpPr>
          <p:nvPr/>
        </p:nvSpPr>
        <p:spPr bwMode="auto">
          <a:xfrm>
            <a:off x="2057401" y="3505200"/>
            <a:ext cx="696913" cy="1846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p>
            <a:pPr defTabSz="977900">
              <a:defRPr/>
            </a:pPr>
            <a:r>
              <a:rPr lang="en-US" sz="1200" b="1">
                <a:latin typeface="Arial" charset="0"/>
                <a:ea typeface="ＭＳ Ｐゴシック" charset="0"/>
              </a:rPr>
              <a:t>Japan</a:t>
            </a:r>
          </a:p>
        </p:txBody>
      </p:sp>
      <p:sp>
        <p:nvSpPr>
          <p:cNvPr id="42002" name="Rectangle 17"/>
          <p:cNvSpPr>
            <a:spLocks noChangeArrowheads="1"/>
          </p:cNvSpPr>
          <p:nvPr/>
        </p:nvSpPr>
        <p:spPr bwMode="auto">
          <a:xfrm>
            <a:off x="2057401" y="3200400"/>
            <a:ext cx="695325" cy="1846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p>
            <a:pPr defTabSz="977900">
              <a:defRPr/>
            </a:pPr>
            <a:r>
              <a:rPr lang="en-US" sz="1200" b="1">
                <a:latin typeface="Arial" charset="0"/>
                <a:ea typeface="ＭＳ Ｐゴシック" charset="0"/>
              </a:rPr>
              <a:t>Korea</a:t>
            </a:r>
          </a:p>
        </p:txBody>
      </p:sp>
      <p:sp>
        <p:nvSpPr>
          <p:cNvPr id="42003" name="Rectangle 18"/>
          <p:cNvSpPr>
            <a:spLocks noChangeArrowheads="1"/>
          </p:cNvSpPr>
          <p:nvPr/>
        </p:nvSpPr>
        <p:spPr bwMode="auto">
          <a:xfrm>
            <a:off x="2057401" y="2895600"/>
            <a:ext cx="695325" cy="1846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p>
            <a:pPr defTabSz="977900">
              <a:defRPr/>
            </a:pPr>
            <a:r>
              <a:rPr lang="en-US" sz="1200" b="1">
                <a:latin typeface="Arial" charset="0"/>
                <a:ea typeface="ＭＳ Ｐゴシック" charset="0"/>
              </a:rPr>
              <a:t>Taiwan</a:t>
            </a:r>
          </a:p>
        </p:txBody>
      </p:sp>
      <p:sp>
        <p:nvSpPr>
          <p:cNvPr id="42004" name="Rectangle 19"/>
          <p:cNvSpPr>
            <a:spLocks noChangeArrowheads="1"/>
          </p:cNvSpPr>
          <p:nvPr/>
        </p:nvSpPr>
        <p:spPr bwMode="auto">
          <a:xfrm>
            <a:off x="2133601" y="2667000"/>
            <a:ext cx="696913" cy="1846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p>
            <a:pPr defTabSz="977900">
              <a:defRPr/>
            </a:pPr>
            <a:r>
              <a:rPr lang="en-US" sz="1200" b="1">
                <a:latin typeface="Arial" charset="0"/>
                <a:ea typeface="ＭＳ Ｐゴシック" charset="0"/>
              </a:rPr>
              <a:t>Other</a:t>
            </a:r>
          </a:p>
        </p:txBody>
      </p:sp>
      <p:sp>
        <p:nvSpPr>
          <p:cNvPr id="42005" name="Rectangle 20"/>
          <p:cNvSpPr>
            <a:spLocks noChangeArrowheads="1"/>
          </p:cNvSpPr>
          <p:nvPr/>
        </p:nvSpPr>
        <p:spPr bwMode="auto">
          <a:xfrm>
            <a:off x="2057401" y="2438400"/>
            <a:ext cx="695325" cy="1846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p>
            <a:pPr defTabSz="977900">
              <a:defRPr/>
            </a:pPr>
            <a:r>
              <a:rPr lang="en-US" sz="1200" b="1">
                <a:latin typeface="Arial" charset="0"/>
                <a:ea typeface="ＭＳ Ｐゴシック" charset="0"/>
              </a:rPr>
              <a:t>Europe</a:t>
            </a:r>
          </a:p>
        </p:txBody>
      </p:sp>
      <p:sp>
        <p:nvSpPr>
          <p:cNvPr id="42006" name="Rectangle 21"/>
          <p:cNvSpPr>
            <a:spLocks noChangeArrowheads="1"/>
          </p:cNvSpPr>
          <p:nvPr/>
        </p:nvSpPr>
        <p:spPr bwMode="auto">
          <a:xfrm>
            <a:off x="2133601" y="2209800"/>
            <a:ext cx="696913" cy="1846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p>
            <a:pPr defTabSz="977900">
              <a:defRPr/>
            </a:pPr>
            <a:r>
              <a:rPr lang="en-US" sz="1200" b="1">
                <a:latin typeface="Arial" charset="0"/>
                <a:ea typeface="ＭＳ Ｐゴシック" charset="0"/>
              </a:rPr>
              <a:t>U.S.</a:t>
            </a:r>
          </a:p>
        </p:txBody>
      </p:sp>
      <p:sp>
        <p:nvSpPr>
          <p:cNvPr id="42007" name="Rectangle 22"/>
          <p:cNvSpPr>
            <a:spLocks noChangeArrowheads="1"/>
          </p:cNvSpPr>
          <p:nvPr/>
        </p:nvSpPr>
        <p:spPr bwMode="auto">
          <a:xfrm>
            <a:off x="1676400" y="3200400"/>
            <a:ext cx="304800" cy="152400"/>
          </a:xfrm>
          <a:prstGeom prst="rect">
            <a:avLst/>
          </a:prstGeom>
          <a:solidFill>
            <a:srgbClr val="3399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sp>
        <p:nvSpPr>
          <p:cNvPr id="42008" name="Rectangle 23"/>
          <p:cNvSpPr>
            <a:spLocks noChangeArrowheads="1"/>
          </p:cNvSpPr>
          <p:nvPr/>
        </p:nvSpPr>
        <p:spPr bwMode="auto">
          <a:xfrm>
            <a:off x="1676401" y="3505200"/>
            <a:ext cx="284163" cy="134938"/>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sp>
        <p:nvSpPr>
          <p:cNvPr id="42009" name="Text Box 24"/>
          <p:cNvSpPr txBox="1">
            <a:spLocks noChangeArrowheads="1"/>
          </p:cNvSpPr>
          <p:nvPr/>
        </p:nvSpPr>
        <p:spPr bwMode="auto">
          <a:xfrm rot="10800000" flipV="1">
            <a:off x="8305800" y="3038946"/>
            <a:ext cx="679450" cy="23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spcBef>
                <a:spcPct val="50000"/>
              </a:spcBef>
              <a:defRPr/>
            </a:pPr>
            <a:r>
              <a:rPr lang="en-AU" sz="900" b="1">
                <a:latin typeface="Univers 45 Light" charset="0"/>
              </a:rPr>
              <a:t>5% CAGR</a:t>
            </a:r>
            <a:endParaRPr lang="en-US" sz="900" b="1">
              <a:latin typeface="Univers 45 Light" charset="0"/>
            </a:endParaRPr>
          </a:p>
        </p:txBody>
      </p:sp>
      <p:sp>
        <p:nvSpPr>
          <p:cNvPr id="42010" name="Text Box 25"/>
          <p:cNvSpPr txBox="1">
            <a:spLocks noChangeArrowheads="1"/>
          </p:cNvSpPr>
          <p:nvPr/>
        </p:nvSpPr>
        <p:spPr bwMode="auto">
          <a:xfrm>
            <a:off x="8991600" y="2438400"/>
            <a:ext cx="762000" cy="23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spcBef>
                <a:spcPct val="50000"/>
              </a:spcBef>
              <a:defRPr/>
            </a:pPr>
            <a:r>
              <a:rPr lang="en-AU" sz="900" b="1">
                <a:latin typeface="Univers 45 Light" charset="0"/>
              </a:rPr>
              <a:t>10% CAGR</a:t>
            </a:r>
            <a:endParaRPr lang="en-US" sz="900" b="1">
              <a:latin typeface="Univers 45 Light" charset="0"/>
            </a:endParaRPr>
          </a:p>
        </p:txBody>
      </p:sp>
      <p:sp>
        <p:nvSpPr>
          <p:cNvPr id="42011" name="Rectangle 26"/>
          <p:cNvSpPr>
            <a:spLocks noChangeArrowheads="1"/>
          </p:cNvSpPr>
          <p:nvPr/>
        </p:nvSpPr>
        <p:spPr bwMode="auto">
          <a:xfrm>
            <a:off x="2590801" y="1676400"/>
            <a:ext cx="715963" cy="1846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228600" bIns="0">
            <a:spAutoFit/>
          </a:bodyPr>
          <a:lstStyle/>
          <a:p>
            <a:pPr marL="384175" indent="-384175">
              <a:spcBef>
                <a:spcPct val="20000"/>
              </a:spcBef>
              <a:defRPr/>
            </a:pPr>
            <a:r>
              <a:rPr lang="en-GB" sz="1200" b="1">
                <a:latin typeface="Arial" charset="0"/>
                <a:ea typeface="ＭＳ Ｐゴシック" charset="0"/>
              </a:rPr>
              <a:t>m</a:t>
            </a:r>
            <a:r>
              <a:rPr lang="en-US" sz="1200" b="1">
                <a:latin typeface="Arial" charset="0"/>
                <a:ea typeface="ＭＳ Ｐゴシック" charset="0"/>
              </a:rPr>
              <a:t>tpa</a:t>
            </a:r>
          </a:p>
        </p:txBody>
      </p:sp>
      <p:sp>
        <p:nvSpPr>
          <p:cNvPr id="42012" name="Line 27"/>
          <p:cNvSpPr>
            <a:spLocks noChangeShapeType="1"/>
          </p:cNvSpPr>
          <p:nvPr/>
        </p:nvSpPr>
        <p:spPr bwMode="auto">
          <a:xfrm flipV="1">
            <a:off x="6378575" y="1411288"/>
            <a:ext cx="1974850" cy="1103312"/>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171450" tIns="0" rIns="171450" bIns="0">
            <a:spAutoFit/>
          </a:bodyPr>
          <a:lstStyle/>
          <a:p>
            <a:pPr>
              <a:defRPr/>
            </a:pPr>
            <a:endParaRPr lang="en-US">
              <a:latin typeface="Times New Roman" charset="0"/>
              <a:ea typeface="ＭＳ Ｐゴシック" charset="0"/>
            </a:endParaRPr>
          </a:p>
        </p:txBody>
      </p:sp>
      <p:sp>
        <p:nvSpPr>
          <p:cNvPr id="42013" name="Text Box 28"/>
          <p:cNvSpPr txBox="1">
            <a:spLocks noChangeArrowheads="1"/>
          </p:cNvSpPr>
          <p:nvPr/>
        </p:nvSpPr>
        <p:spPr bwMode="auto">
          <a:xfrm rot="19832572">
            <a:off x="6858000" y="1368883"/>
            <a:ext cx="1163638" cy="43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171450" tIns="0" rIns="171450" bIns="0">
            <a:spAutoFit/>
          </a:bodyPr>
          <a:lstStyle>
            <a:lvl1pPr defTabSz="762000">
              <a:defRPr sz="1400">
                <a:solidFill>
                  <a:schemeClr val="tx1"/>
                </a:solidFill>
                <a:latin typeface="Times New Roman" charset="0"/>
                <a:ea typeface="ＭＳ Ｐゴシック" charset="0"/>
              </a:defRPr>
            </a:lvl1pPr>
            <a:lvl2pPr marL="742950" indent="-285750" defTabSz="762000">
              <a:defRPr sz="1400">
                <a:solidFill>
                  <a:schemeClr val="tx1"/>
                </a:solidFill>
                <a:latin typeface="Times New Roman" charset="0"/>
                <a:ea typeface="ＭＳ Ｐゴシック" charset="0"/>
              </a:defRPr>
            </a:lvl2pPr>
            <a:lvl3pPr marL="1143000" indent="-228600" defTabSz="762000">
              <a:defRPr sz="1400">
                <a:solidFill>
                  <a:schemeClr val="tx1"/>
                </a:solidFill>
                <a:latin typeface="Times New Roman" charset="0"/>
                <a:ea typeface="ＭＳ Ｐゴシック" charset="0"/>
              </a:defRPr>
            </a:lvl3pPr>
            <a:lvl4pPr marL="1600200" indent="-228600" defTabSz="762000">
              <a:defRPr sz="1400">
                <a:solidFill>
                  <a:schemeClr val="tx1"/>
                </a:solidFill>
                <a:latin typeface="Times New Roman" charset="0"/>
                <a:ea typeface="ＭＳ Ｐゴシック" charset="0"/>
              </a:defRPr>
            </a:lvl4pPr>
            <a:lvl5pPr marL="2057400" indent="-228600" defTabSz="762000">
              <a:defRPr sz="1400">
                <a:solidFill>
                  <a:schemeClr val="tx1"/>
                </a:solidFill>
                <a:latin typeface="Times New Roman" charset="0"/>
                <a:ea typeface="ＭＳ Ｐゴシック" charset="0"/>
              </a:defRPr>
            </a:lvl5pPr>
            <a:lvl6pPr marL="2514600" indent="-228600" algn="r" defTabSz="762000"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defTabSz="762000"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defTabSz="762000"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defTabSz="762000" eaLnBrk="0" fontAlgn="base" hangingPunct="0">
              <a:spcBef>
                <a:spcPct val="0"/>
              </a:spcBef>
              <a:spcAft>
                <a:spcPct val="0"/>
              </a:spcAft>
              <a:defRPr sz="1400">
                <a:solidFill>
                  <a:schemeClr val="tx1"/>
                </a:solidFill>
                <a:latin typeface="Times New Roman" charset="0"/>
                <a:ea typeface="ＭＳ Ｐゴシック" charset="0"/>
              </a:defRPr>
            </a:lvl9pPr>
          </a:lstStyle>
          <a:p>
            <a:pPr algn="l" eaLnBrk="1" hangingPunct="1">
              <a:spcBef>
                <a:spcPct val="50000"/>
              </a:spcBef>
              <a:buFont typeface="Univers 45 Light" charset="0"/>
              <a:buNone/>
              <a:defRPr/>
            </a:pPr>
            <a:r>
              <a:rPr lang="en-GB" b="1">
                <a:solidFill>
                  <a:srgbClr val="FF0066"/>
                </a:solidFill>
                <a:latin typeface="Arial" charset="0"/>
              </a:rPr>
              <a:t>7% CAGR</a:t>
            </a:r>
          </a:p>
        </p:txBody>
      </p:sp>
      <p:sp>
        <p:nvSpPr>
          <p:cNvPr id="42014" name="Text Box 29"/>
          <p:cNvSpPr txBox="1">
            <a:spLocks noChangeArrowheads="1"/>
          </p:cNvSpPr>
          <p:nvPr/>
        </p:nvSpPr>
        <p:spPr bwMode="auto">
          <a:xfrm>
            <a:off x="8839200" y="6705600"/>
            <a:ext cx="1447800" cy="198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spcBef>
                <a:spcPct val="50000"/>
              </a:spcBef>
              <a:defRPr/>
            </a:pPr>
            <a:r>
              <a:rPr lang="en-US" sz="700"/>
              <a:t>Source: BP</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3"/>
          <p:cNvSpPr>
            <a:spLocks noGrp="1" noChangeArrowheads="1"/>
          </p:cNvSpPr>
          <p:nvPr>
            <p:ph type="title"/>
          </p:nvPr>
        </p:nvSpPr>
        <p:spPr>
          <a:xfrm>
            <a:off x="2823369" y="423170"/>
            <a:ext cx="6545263" cy="609398"/>
          </a:xfrm>
          <a:noFill/>
        </p:spPr>
        <p:txBody>
          <a:bodyPr vert="horz" lIns="0" tIns="0" rIns="0" bIns="0" rtlCol="0" anchor="ctr">
            <a:spAutoFit/>
          </a:bodyPr>
          <a:lstStyle/>
          <a:p>
            <a:pPr algn="ctr" eaLnBrk="1" hangingPunct="1"/>
            <a:r>
              <a:rPr lang="en-GB" altLang="en-US" b="1" dirty="0">
                <a:latin typeface="Univers 45 Light" pitchFamily="2" charset="0"/>
              </a:rPr>
              <a:t>LNG Vessel in Trinidad</a:t>
            </a:r>
            <a:endParaRPr lang="en-US" altLang="en-US" b="1" dirty="0">
              <a:latin typeface="Univers 45 Light" pitchFamily="2" charset="0"/>
            </a:endParaRPr>
          </a:p>
        </p:txBody>
      </p:sp>
      <p:sp>
        <p:nvSpPr>
          <p:cNvPr id="10342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BB5A24C6-FE41-4F6B-BF11-D3368C1F5ED0}" type="slidenum">
              <a:rPr lang="en-US" altLang="en-US" sz="1200">
                <a:solidFill>
                  <a:srgbClr val="898989"/>
                </a:solidFill>
              </a:rPr>
              <a:pPr/>
              <a:t>68</a:t>
            </a:fld>
            <a:endParaRPr lang="en-US" altLang="en-US" sz="1200">
              <a:solidFill>
                <a:srgbClr val="898989"/>
              </a:solidFill>
            </a:endParaRPr>
          </a:p>
        </p:txBody>
      </p:sp>
      <p:pic>
        <p:nvPicPr>
          <p:cNvPr id="103427" name="Picture 2" descr="DSCF0036"/>
          <p:cNvPicPr>
            <a:picLocks noChangeAspect="1" noChangeArrowheads="1"/>
          </p:cNvPicPr>
          <p:nvPr/>
        </p:nvPicPr>
        <p:blipFill>
          <a:blip r:embed="rId3">
            <a:extLst>
              <a:ext uri="{28A0092B-C50C-407E-A947-70E740481C1C}">
                <a14:useLocalDpi xmlns:a14="http://schemas.microsoft.com/office/drawing/2010/main" val="0"/>
              </a:ext>
            </a:extLst>
          </a:blip>
          <a:srcRect t="6261" b="19279"/>
          <a:stretch>
            <a:fillRect/>
          </a:stretch>
        </p:blipFill>
        <p:spPr bwMode="auto">
          <a:xfrm>
            <a:off x="1790701" y="1427164"/>
            <a:ext cx="8677275"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6975" name="Rectangle 31"/>
          <p:cNvSpPr>
            <a:spLocks noGrp="1" noChangeArrowheads="1"/>
          </p:cNvSpPr>
          <p:nvPr>
            <p:ph type="title"/>
          </p:nvPr>
        </p:nvSpPr>
        <p:spPr>
          <a:xfrm>
            <a:off x="1865313" y="304800"/>
            <a:ext cx="8461375" cy="609600"/>
          </a:xfrm>
        </p:spPr>
        <p:txBody>
          <a:bodyPr>
            <a:normAutofit fontScale="90000"/>
          </a:bodyPr>
          <a:lstStyle/>
          <a:p>
            <a:pPr algn="ctr" eaLnBrk="1" hangingPunct="1"/>
            <a:r>
              <a:rPr lang="en-GB" altLang="en-US" sz="2900" b="1" dirty="0">
                <a:latin typeface="Univers 45 Light" pitchFamily="2" charset="0"/>
              </a:rPr>
              <a:t>Trinidad – an emerging supply point for the Atlantic Basin</a:t>
            </a:r>
            <a:endParaRPr lang="en-US" altLang="en-US" sz="2900" b="1" dirty="0">
              <a:latin typeface="Univers 45 Light" pitchFamily="2" charset="0"/>
            </a:endParaRPr>
          </a:p>
        </p:txBody>
      </p:sp>
      <p:sp>
        <p:nvSpPr>
          <p:cNvPr id="10547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E647236E-F4A7-4F18-9C13-1AEB3D59ECCB}" type="slidenum">
              <a:rPr lang="en-US" altLang="en-US" sz="1200">
                <a:solidFill>
                  <a:srgbClr val="898989"/>
                </a:solidFill>
              </a:rPr>
              <a:pPr/>
              <a:t>69</a:t>
            </a:fld>
            <a:endParaRPr lang="en-US" altLang="en-US" sz="1200">
              <a:solidFill>
                <a:srgbClr val="898989"/>
              </a:solidFill>
            </a:endParaRPr>
          </a:p>
        </p:txBody>
      </p:sp>
      <p:pic>
        <p:nvPicPr>
          <p:cNvPr id="4403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6069" y="1306514"/>
            <a:ext cx="9059862" cy="55514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05476" name="Picture 3" descr="arrowsnew1 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8064" y="3352800"/>
            <a:ext cx="3386137"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7" name="Picture 4" descr="redtriang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invGray">
          <a:xfrm>
            <a:off x="3810000" y="4800601"/>
            <a:ext cx="287338"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8" name="Picture 5" descr="arrowsnew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2750" y="3683001"/>
            <a:ext cx="239395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9" name="Picture 6" descr="arrowsnew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17951" y="4991101"/>
            <a:ext cx="207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0" name="Picture 7" descr="arrowsnew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65563" y="3886201"/>
            <a:ext cx="404812" cy="148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2" name="Text Box 8"/>
          <p:cNvSpPr txBox="1">
            <a:spLocks noChangeArrowheads="1"/>
          </p:cNvSpPr>
          <p:nvPr/>
        </p:nvSpPr>
        <p:spPr bwMode="auto">
          <a:xfrm>
            <a:off x="4305300" y="5299075"/>
            <a:ext cx="24765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defRPr/>
            </a:pPr>
            <a:r>
              <a:rPr lang="en-GB">
                <a:solidFill>
                  <a:schemeClr val="bg1"/>
                </a:solidFill>
                <a:latin typeface="Univers 45 Light" charset="0"/>
              </a:rPr>
              <a:t>Trinidad</a:t>
            </a:r>
            <a:endParaRPr lang="en-US">
              <a:solidFill>
                <a:schemeClr val="bg1"/>
              </a:solidFill>
              <a:latin typeface="Univers 45 Light" charset="0"/>
            </a:endParaRPr>
          </a:p>
        </p:txBody>
      </p:sp>
      <p:pic>
        <p:nvPicPr>
          <p:cNvPr id="2386953" name="Picture 9" descr="arrowsnew1"/>
          <p:cNvPicPr>
            <a:picLocks noChangeAspect="1" noChangeArrowheads="1"/>
          </p:cNvPicPr>
          <p:nvPr/>
        </p:nvPicPr>
        <p:blipFill>
          <a:blip r:embed="rId9">
            <a:extLst>
              <a:ext uri="{28A0092B-C50C-407E-A947-70E740481C1C}">
                <a14:useLocalDpi xmlns:a14="http://schemas.microsoft.com/office/drawing/2010/main" val="0"/>
              </a:ext>
            </a:extLst>
          </a:blip>
          <a:srcRect r="20911"/>
          <a:stretch>
            <a:fillRect/>
          </a:stretch>
        </p:blipFill>
        <p:spPr bwMode="auto">
          <a:xfrm>
            <a:off x="7086600" y="3352800"/>
            <a:ext cx="1371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86954" name="Picture 10" descr="arrowsnew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40250" y="3787776"/>
            <a:ext cx="1143000"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86955" name="Picture 11" descr="arrowsnew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51250" y="5029201"/>
            <a:ext cx="42545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5" name="Picture 12" descr="yellowbull"/>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invGray">
          <a:xfrm>
            <a:off x="4127500" y="5391150"/>
            <a:ext cx="23018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6" name="Picture 13" descr="redbu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invGray">
          <a:xfrm>
            <a:off x="3962400" y="5334000"/>
            <a:ext cx="23018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7" name="Picture 14" descr="yellowtriangl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invGray">
          <a:xfrm>
            <a:off x="6731001" y="3305175"/>
            <a:ext cx="28416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9" name="Text Box 15"/>
          <p:cNvSpPr txBox="1">
            <a:spLocks noChangeArrowheads="1"/>
          </p:cNvSpPr>
          <p:nvPr/>
        </p:nvSpPr>
        <p:spPr bwMode="auto">
          <a:xfrm>
            <a:off x="6137275" y="3289300"/>
            <a:ext cx="7747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defRPr/>
            </a:pPr>
            <a:r>
              <a:rPr lang="en-GB">
                <a:solidFill>
                  <a:schemeClr val="bg1"/>
                </a:solidFill>
                <a:latin typeface="Univers 45 Light" charset="0"/>
              </a:rPr>
              <a:t>Spain</a:t>
            </a:r>
            <a:endParaRPr lang="en-US">
              <a:solidFill>
                <a:schemeClr val="bg1"/>
              </a:solidFill>
              <a:latin typeface="Univers 45 Light" charset="0"/>
            </a:endParaRPr>
          </a:p>
        </p:txBody>
      </p:sp>
      <p:sp>
        <p:nvSpPr>
          <p:cNvPr id="44050" name="Text Box 16"/>
          <p:cNvSpPr txBox="1">
            <a:spLocks noChangeArrowheads="1"/>
          </p:cNvSpPr>
          <p:nvPr/>
        </p:nvSpPr>
        <p:spPr bwMode="invGray">
          <a:xfrm>
            <a:off x="2691085" y="3810001"/>
            <a:ext cx="567783" cy="3915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lnSpc>
                <a:spcPct val="80000"/>
              </a:lnSpc>
              <a:defRPr/>
            </a:pPr>
            <a:r>
              <a:rPr lang="en-GB" sz="1200" b="1">
                <a:latin typeface="Univers 55" charset="0"/>
              </a:rPr>
              <a:t>Elba</a:t>
            </a:r>
            <a:br>
              <a:rPr lang="en-GB" sz="1200" b="1">
                <a:latin typeface="Univers 55" charset="0"/>
              </a:rPr>
            </a:br>
            <a:r>
              <a:rPr lang="en-GB" sz="1200" b="1">
                <a:latin typeface="Univers 55" charset="0"/>
              </a:rPr>
              <a:t>Island</a:t>
            </a:r>
          </a:p>
        </p:txBody>
      </p:sp>
      <p:sp>
        <p:nvSpPr>
          <p:cNvPr id="44051" name="Text Box 17"/>
          <p:cNvSpPr txBox="1">
            <a:spLocks noChangeArrowheads="1"/>
          </p:cNvSpPr>
          <p:nvPr/>
        </p:nvSpPr>
        <p:spPr bwMode="invGray">
          <a:xfrm>
            <a:off x="3025037" y="3513139"/>
            <a:ext cx="520591" cy="3915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lnSpc>
                <a:spcPct val="80000"/>
              </a:lnSpc>
              <a:defRPr/>
            </a:pPr>
            <a:r>
              <a:rPr lang="en-GB" sz="1200" b="1">
                <a:latin typeface="Univers 55" charset="0"/>
              </a:rPr>
              <a:t>Cove</a:t>
            </a:r>
            <a:br>
              <a:rPr lang="en-GB" sz="1200" b="1">
                <a:latin typeface="Univers 55" charset="0"/>
              </a:rPr>
            </a:br>
            <a:r>
              <a:rPr lang="en-GB" sz="1200" b="1">
                <a:latin typeface="Univers 55" charset="0"/>
              </a:rPr>
              <a:t>Point</a:t>
            </a:r>
          </a:p>
        </p:txBody>
      </p:sp>
      <p:pic>
        <p:nvPicPr>
          <p:cNvPr id="105491" name="Picture 18" descr="redtriang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invGray">
          <a:xfrm>
            <a:off x="3556000" y="3543301"/>
            <a:ext cx="287338"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92" name="Picture 19" descr="redtriang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invGray">
          <a:xfrm>
            <a:off x="3733800" y="3303589"/>
            <a:ext cx="287338"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93" name="Picture 20" descr="redtriang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invGray">
          <a:xfrm>
            <a:off x="3251200" y="3949701"/>
            <a:ext cx="287338"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55" name="Text Box 21"/>
          <p:cNvSpPr txBox="1">
            <a:spLocks noChangeArrowheads="1"/>
          </p:cNvSpPr>
          <p:nvPr/>
        </p:nvSpPr>
        <p:spPr bwMode="invGray">
          <a:xfrm>
            <a:off x="3410704" y="3121026"/>
            <a:ext cx="631904" cy="2437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lnSpc>
                <a:spcPct val="80000"/>
              </a:lnSpc>
              <a:defRPr/>
            </a:pPr>
            <a:r>
              <a:rPr lang="en-GB" sz="1200" b="1">
                <a:latin typeface="Univers 55" charset="0"/>
              </a:rPr>
              <a:t>Boston</a:t>
            </a:r>
          </a:p>
        </p:txBody>
      </p:sp>
      <p:sp>
        <p:nvSpPr>
          <p:cNvPr id="44056" name="Text Box 22"/>
          <p:cNvSpPr txBox="1">
            <a:spLocks noChangeArrowheads="1"/>
          </p:cNvSpPr>
          <p:nvPr/>
        </p:nvSpPr>
        <p:spPr bwMode="auto">
          <a:xfrm>
            <a:off x="1712913" y="5883276"/>
            <a:ext cx="1179554"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defRPr/>
            </a:pPr>
            <a:r>
              <a:rPr lang="en-GB" sz="1600" b="1">
                <a:solidFill>
                  <a:schemeClr val="bg1"/>
                </a:solidFill>
                <a:latin typeface="Univers 45 Light" charset="0"/>
              </a:rPr>
              <a:t>Trains 2 &amp; 3</a:t>
            </a:r>
            <a:br>
              <a:rPr lang="en-GB" sz="1600" b="1">
                <a:solidFill>
                  <a:schemeClr val="bg1"/>
                </a:solidFill>
                <a:latin typeface="Univers 45 Light" charset="0"/>
              </a:rPr>
            </a:br>
            <a:r>
              <a:rPr lang="en-GB" sz="1000" b="1">
                <a:solidFill>
                  <a:schemeClr val="bg1"/>
                </a:solidFill>
                <a:latin typeface="Univers 45 Light" charset="0"/>
              </a:rPr>
              <a:t>40% Spain</a:t>
            </a:r>
            <a:br>
              <a:rPr lang="en-GB" sz="1000" b="1">
                <a:solidFill>
                  <a:schemeClr val="bg1"/>
                </a:solidFill>
                <a:latin typeface="Univers 45 Light" charset="0"/>
              </a:rPr>
            </a:br>
            <a:r>
              <a:rPr lang="en-GB" sz="1000" b="1">
                <a:solidFill>
                  <a:schemeClr val="bg1"/>
                </a:solidFill>
                <a:latin typeface="Univers 45 Light" charset="0"/>
              </a:rPr>
              <a:t>60% US &amp; Other</a:t>
            </a:r>
            <a:endParaRPr lang="en-GB" sz="1600" b="1">
              <a:solidFill>
                <a:schemeClr val="bg1"/>
              </a:solidFill>
              <a:latin typeface="Univers 45 Light" charset="0"/>
            </a:endParaRPr>
          </a:p>
        </p:txBody>
      </p:sp>
      <p:sp>
        <p:nvSpPr>
          <p:cNvPr id="44057" name="Text Box 23"/>
          <p:cNvSpPr txBox="1">
            <a:spLocks noChangeArrowheads="1"/>
          </p:cNvSpPr>
          <p:nvPr/>
        </p:nvSpPr>
        <p:spPr bwMode="auto">
          <a:xfrm>
            <a:off x="1712914" y="5175251"/>
            <a:ext cx="1039067"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defRPr/>
            </a:pPr>
            <a:r>
              <a:rPr lang="en-GB" sz="1600" b="1">
                <a:solidFill>
                  <a:schemeClr val="bg1"/>
                </a:solidFill>
                <a:latin typeface="Univers 45 Light" charset="0"/>
              </a:rPr>
              <a:t>Train 1</a:t>
            </a:r>
            <a:br>
              <a:rPr lang="en-GB" sz="1600" b="1">
                <a:solidFill>
                  <a:schemeClr val="bg1"/>
                </a:solidFill>
                <a:latin typeface="Univers 45 Light" charset="0"/>
              </a:rPr>
            </a:br>
            <a:r>
              <a:rPr lang="en-GB" sz="1000" b="1">
                <a:solidFill>
                  <a:schemeClr val="bg1"/>
                </a:solidFill>
                <a:latin typeface="Univers 45 Light" charset="0"/>
              </a:rPr>
              <a:t>40% Spain</a:t>
            </a:r>
            <a:br>
              <a:rPr lang="en-GB" sz="1000" b="1">
                <a:solidFill>
                  <a:schemeClr val="bg1"/>
                </a:solidFill>
                <a:latin typeface="Univers 45 Light" charset="0"/>
              </a:rPr>
            </a:br>
            <a:r>
              <a:rPr lang="en-GB" sz="1000" b="1">
                <a:solidFill>
                  <a:schemeClr val="bg1"/>
                </a:solidFill>
                <a:latin typeface="Univers 45 Light" charset="0"/>
              </a:rPr>
              <a:t>60% US &amp; Other</a:t>
            </a:r>
          </a:p>
        </p:txBody>
      </p:sp>
      <p:pic>
        <p:nvPicPr>
          <p:cNvPr id="105497" name="Picture 24" descr="yellow strok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invGray">
          <a:xfrm>
            <a:off x="1703389" y="5816601"/>
            <a:ext cx="1322387" cy="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59" name="Text Box 25"/>
          <p:cNvSpPr txBox="1">
            <a:spLocks noChangeArrowheads="1"/>
          </p:cNvSpPr>
          <p:nvPr/>
        </p:nvSpPr>
        <p:spPr bwMode="auto">
          <a:xfrm>
            <a:off x="4591051" y="2373314"/>
            <a:ext cx="1976823"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l">
              <a:defRPr/>
            </a:pPr>
            <a:r>
              <a:rPr lang="en-GB" sz="1600" b="1">
                <a:solidFill>
                  <a:schemeClr val="bg1"/>
                </a:solidFill>
                <a:latin typeface="Univers 45 Light" charset="0"/>
              </a:rPr>
              <a:t>Diversion &amp;</a:t>
            </a:r>
            <a:br>
              <a:rPr lang="en-GB" sz="1600" b="1">
                <a:solidFill>
                  <a:schemeClr val="bg1"/>
                </a:solidFill>
                <a:latin typeface="Univers 45 Light" charset="0"/>
              </a:rPr>
            </a:br>
            <a:r>
              <a:rPr lang="en-GB" sz="1600" b="1">
                <a:solidFill>
                  <a:schemeClr val="bg1"/>
                </a:solidFill>
                <a:latin typeface="Univers 45 Light" charset="0"/>
              </a:rPr>
              <a:t>Back Fill Opportunity</a:t>
            </a:r>
          </a:p>
        </p:txBody>
      </p:sp>
      <p:pic>
        <p:nvPicPr>
          <p:cNvPr id="105499" name="Picture 26" descr="blue strok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95850" y="2982913"/>
            <a:ext cx="1295400"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500" name="Picture 27" descr="redtriang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invGray">
          <a:xfrm>
            <a:off x="3581400" y="4778376"/>
            <a:ext cx="287338"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501" name="Picture 28" descr="orange stroke"/>
          <p:cNvPicPr>
            <a:picLocks noChangeAspect="1" noChangeArrowheads="1"/>
          </p:cNvPicPr>
          <p:nvPr/>
        </p:nvPicPr>
        <p:blipFill>
          <a:blip r:embed="rId17">
            <a:lum bright="-22000" contrast="44000"/>
            <a:extLst>
              <a:ext uri="{28A0092B-C50C-407E-A947-70E740481C1C}">
                <a14:useLocalDpi xmlns:a14="http://schemas.microsoft.com/office/drawing/2010/main" val="0"/>
              </a:ext>
            </a:extLst>
          </a:blip>
          <a:srcRect/>
          <a:stretch>
            <a:fillRect/>
          </a:stretch>
        </p:blipFill>
        <p:spPr bwMode="auto">
          <a:xfrm>
            <a:off x="1703389" y="6518276"/>
            <a:ext cx="1322387" cy="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502" name="Picture 29" descr="redtriang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invGray">
          <a:xfrm>
            <a:off x="2743200" y="4168776"/>
            <a:ext cx="287338"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64" name="Text Box 30"/>
          <p:cNvSpPr txBox="1">
            <a:spLocks noChangeArrowheads="1"/>
          </p:cNvSpPr>
          <p:nvPr/>
        </p:nvSpPr>
        <p:spPr bwMode="invGray">
          <a:xfrm>
            <a:off x="2092170" y="4038601"/>
            <a:ext cx="655949" cy="3915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400">
                <a:solidFill>
                  <a:schemeClr val="tx1"/>
                </a:solidFill>
                <a:latin typeface="Times New Roman" charset="0"/>
                <a:ea typeface="ＭＳ Ｐゴシック" charset="0"/>
              </a:defRPr>
            </a:lvl1pPr>
            <a:lvl2pPr marL="742950" indent="-285750">
              <a:defRPr sz="1400">
                <a:solidFill>
                  <a:schemeClr val="tx1"/>
                </a:solidFill>
                <a:latin typeface="Times New Roman" charset="0"/>
                <a:ea typeface="ＭＳ Ｐゴシック" charset="0"/>
              </a:defRPr>
            </a:lvl2pPr>
            <a:lvl3pPr marL="1143000" indent="-228600">
              <a:defRPr sz="1400">
                <a:solidFill>
                  <a:schemeClr val="tx1"/>
                </a:solidFill>
                <a:latin typeface="Times New Roman" charset="0"/>
                <a:ea typeface="ＭＳ Ｐゴシック" charset="0"/>
              </a:defRPr>
            </a:lvl3pPr>
            <a:lvl4pPr marL="1600200" indent="-228600">
              <a:defRPr sz="1400">
                <a:solidFill>
                  <a:schemeClr val="tx1"/>
                </a:solidFill>
                <a:latin typeface="Times New Roman" charset="0"/>
                <a:ea typeface="ＭＳ Ｐゴシック" charset="0"/>
              </a:defRPr>
            </a:lvl4pPr>
            <a:lvl5pPr marL="2057400" indent="-228600">
              <a:defRPr sz="1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1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1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1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1400">
                <a:solidFill>
                  <a:schemeClr val="tx1"/>
                </a:solidFill>
                <a:latin typeface="Times New Roman" charset="0"/>
                <a:ea typeface="ＭＳ Ｐゴシック" charset="0"/>
              </a:defRPr>
            </a:lvl9pPr>
          </a:lstStyle>
          <a:p>
            <a:pPr algn="ctr">
              <a:lnSpc>
                <a:spcPct val="80000"/>
              </a:lnSpc>
              <a:defRPr/>
            </a:pPr>
            <a:r>
              <a:rPr lang="en-GB" sz="1200" b="1">
                <a:latin typeface="Univers 55" charset="0"/>
              </a:rPr>
              <a:t>Lake</a:t>
            </a:r>
            <a:br>
              <a:rPr lang="en-GB" sz="1200" b="1">
                <a:latin typeface="Univers 55" charset="0"/>
              </a:rPr>
            </a:br>
            <a:r>
              <a:rPr lang="en-GB" sz="1200" b="1">
                <a:latin typeface="Univers 55" charset="0"/>
              </a:rPr>
              <a:t>Charles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2386954"/>
                                        </p:tgtEl>
                                        <p:attrNameLst>
                                          <p:attrName>style.visibility</p:attrName>
                                        </p:attrNameLst>
                                      </p:cBhvr>
                                      <p:to>
                                        <p:strVal val="visible"/>
                                      </p:to>
                                    </p:set>
                                    <p:animEffect transition="in" filter="wipe(down)">
                                      <p:cBhvr>
                                        <p:cTn id="7" dur="500"/>
                                        <p:tgtEl>
                                          <p:spTgt spid="2386954"/>
                                        </p:tgtEl>
                                      </p:cBhvr>
                                    </p:animEffect>
                                  </p:childTnLst>
                                </p:cTn>
                              </p:par>
                            </p:childTnLst>
                          </p:cTn>
                        </p:par>
                        <p:par>
                          <p:cTn id="8" fill="hold" nodeType="afterGroup">
                            <p:stCondLst>
                              <p:cond delay="500"/>
                            </p:stCondLst>
                            <p:childTnLst>
                              <p:par>
                                <p:cTn id="9" presetID="22" presetClass="entr" presetSubtype="2" fill="hold" nodeType="afterEffect">
                                  <p:stCondLst>
                                    <p:cond delay="0"/>
                                  </p:stCondLst>
                                  <p:childTnLst>
                                    <p:set>
                                      <p:cBhvr>
                                        <p:cTn id="10" dur="1" fill="hold">
                                          <p:stCondLst>
                                            <p:cond delay="0"/>
                                          </p:stCondLst>
                                        </p:cTn>
                                        <p:tgtEl>
                                          <p:spTgt spid="2386953"/>
                                        </p:tgtEl>
                                        <p:attrNameLst>
                                          <p:attrName>style.visibility</p:attrName>
                                        </p:attrNameLst>
                                      </p:cBhvr>
                                      <p:to>
                                        <p:strVal val="visible"/>
                                      </p:to>
                                    </p:set>
                                    <p:animEffect transition="in" filter="wipe(right)">
                                      <p:cBhvr>
                                        <p:cTn id="11" dur="500"/>
                                        <p:tgtEl>
                                          <p:spTgt spid="2386953"/>
                                        </p:tgtEl>
                                      </p:cBhvr>
                                    </p:animEffect>
                                  </p:childTnLst>
                                </p:cTn>
                              </p:par>
                            </p:childTnLst>
                          </p:cTn>
                        </p:par>
                        <p:par>
                          <p:cTn id="12" fill="hold" nodeType="afterGroup">
                            <p:stCondLst>
                              <p:cond delay="1000"/>
                            </p:stCondLst>
                            <p:childTnLst>
                              <p:par>
                                <p:cTn id="13" presetID="22" presetClass="entr" presetSubtype="4" fill="hold" nodeType="afterEffect">
                                  <p:stCondLst>
                                    <p:cond delay="0"/>
                                  </p:stCondLst>
                                  <p:childTnLst>
                                    <p:set>
                                      <p:cBhvr>
                                        <p:cTn id="14" dur="1" fill="hold">
                                          <p:stCondLst>
                                            <p:cond delay="0"/>
                                          </p:stCondLst>
                                        </p:cTn>
                                        <p:tgtEl>
                                          <p:spTgt spid="2386955"/>
                                        </p:tgtEl>
                                        <p:attrNameLst>
                                          <p:attrName>style.visibility</p:attrName>
                                        </p:attrNameLst>
                                      </p:cBhvr>
                                      <p:to>
                                        <p:strVal val="visible"/>
                                      </p:to>
                                    </p:set>
                                    <p:animEffect transition="in" filter="wipe(down)">
                                      <p:cBhvr>
                                        <p:cTn id="15" dur="500"/>
                                        <p:tgtEl>
                                          <p:spTgt spid="2386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4"/>
          <p:cNvSpPr>
            <a:spLocks noGrp="1"/>
          </p:cNvSpPr>
          <p:nvPr>
            <p:ph type="sldNum" sz="quarter" idx="10"/>
          </p:nvPr>
        </p:nvSpPr>
        <p:spPr/>
        <p:txBody>
          <a:bodyPr/>
          <a:lstStyle/>
          <a:p>
            <a:fld id="{5B8E7FD0-CAC3-4F7C-A169-E7B2F6EF32CB}" type="slidenum">
              <a:rPr lang="en-US"/>
              <a:pPr/>
              <a:t>7</a:t>
            </a:fld>
            <a:endParaRPr lang="en-US"/>
          </a:p>
        </p:txBody>
      </p:sp>
      <p:sp>
        <p:nvSpPr>
          <p:cNvPr id="2071554" name="Rectangle 2"/>
          <p:cNvSpPr>
            <a:spLocks noGrp="1" noChangeArrowheads="1"/>
          </p:cNvSpPr>
          <p:nvPr>
            <p:ph type="title"/>
          </p:nvPr>
        </p:nvSpPr>
        <p:spPr>
          <a:xfrm>
            <a:off x="2628900" y="304800"/>
            <a:ext cx="6934200" cy="457200"/>
          </a:xfrm>
        </p:spPr>
        <p:txBody>
          <a:bodyPr>
            <a:normAutofit fontScale="90000"/>
          </a:bodyPr>
          <a:lstStyle/>
          <a:p>
            <a:pPr algn="ctr"/>
            <a:r>
              <a:rPr lang="en-US" dirty="0"/>
              <a:t>US Energy Consumption</a:t>
            </a:r>
            <a:endParaRPr lang="en-AU" dirty="0"/>
          </a:p>
        </p:txBody>
      </p:sp>
      <p:pic>
        <p:nvPicPr>
          <p:cNvPr id="81" name="Picture 80" descr="US Energy.gif"/>
          <p:cNvPicPr>
            <a:picLocks noChangeAspect="1"/>
          </p:cNvPicPr>
          <p:nvPr/>
        </p:nvPicPr>
        <p:blipFill>
          <a:blip r:embed="rId3" cstate="print"/>
          <a:stretch>
            <a:fillRect/>
          </a:stretch>
        </p:blipFill>
        <p:spPr>
          <a:xfrm>
            <a:off x="3619500" y="1295400"/>
            <a:ext cx="4953000" cy="492214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a:xfrm>
            <a:off x="2832894" y="319983"/>
            <a:ext cx="6526212" cy="609398"/>
          </a:xfrm>
          <a:noFill/>
        </p:spPr>
        <p:txBody>
          <a:bodyPr vert="horz" lIns="0" tIns="0" rIns="0" bIns="0" rtlCol="0" anchor="ctr">
            <a:spAutoFit/>
          </a:bodyPr>
          <a:lstStyle/>
          <a:p>
            <a:pPr algn="ctr" eaLnBrk="1" hangingPunct="1"/>
            <a:r>
              <a:rPr lang="en-GB" altLang="en-US" b="1" dirty="0">
                <a:latin typeface="Univers 45 Light" pitchFamily="2" charset="0"/>
              </a:rPr>
              <a:t>Cove Point Terminal</a:t>
            </a:r>
            <a:endParaRPr lang="en-US" altLang="en-US" b="1" dirty="0">
              <a:latin typeface="Univers 45 Light" pitchFamily="2" charset="0"/>
            </a:endParaRPr>
          </a:p>
        </p:txBody>
      </p:sp>
      <p:sp>
        <p:nvSpPr>
          <p:cNvPr id="10752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6862FF2F-EC7C-46EE-8162-62ED57DC1642}" type="slidenum">
              <a:rPr lang="en-US" altLang="en-US" sz="1200">
                <a:solidFill>
                  <a:srgbClr val="898989"/>
                </a:solidFill>
              </a:rPr>
              <a:pPr/>
              <a:t>70</a:t>
            </a:fld>
            <a:endParaRPr lang="en-US" altLang="en-US" sz="1200">
              <a:solidFill>
                <a:srgbClr val="898989"/>
              </a:solidFill>
            </a:endParaRPr>
          </a:p>
        </p:txBody>
      </p:sp>
      <p:pic>
        <p:nvPicPr>
          <p:cNvPr id="107523" name="Picture 3" descr="Cove Poi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7963" y="1143000"/>
            <a:ext cx="6696075" cy="522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a:xfrm>
            <a:off x="1866900" y="0"/>
            <a:ext cx="8458200" cy="1219200"/>
          </a:xfrm>
        </p:spPr>
        <p:txBody>
          <a:bodyPr/>
          <a:lstStyle/>
          <a:p>
            <a:pPr algn="ctr" eaLnBrk="1" hangingPunct="1"/>
            <a:r>
              <a:rPr lang="en-US" altLang="en-US" sz="2800" b="1" dirty="0"/>
              <a:t>Near-Term Natural Gas Market Issues</a:t>
            </a:r>
          </a:p>
        </p:txBody>
      </p:sp>
      <p:sp>
        <p:nvSpPr>
          <p:cNvPr id="109570" name="Rectangle 3"/>
          <p:cNvSpPr>
            <a:spLocks noGrp="1" noChangeArrowheads="1"/>
          </p:cNvSpPr>
          <p:nvPr>
            <p:ph idx="1"/>
          </p:nvPr>
        </p:nvSpPr>
        <p:spPr>
          <a:xfrm>
            <a:off x="2171700" y="1358900"/>
            <a:ext cx="7848600" cy="4965700"/>
          </a:xfrm>
        </p:spPr>
        <p:txBody>
          <a:bodyPr/>
          <a:lstStyle/>
          <a:p>
            <a:pPr eaLnBrk="1" hangingPunct="1"/>
            <a:r>
              <a:rPr lang="en-US" altLang="en-US" sz="1800" dirty="0">
                <a:solidFill>
                  <a:schemeClr val="tx2"/>
                </a:solidFill>
              </a:rPr>
              <a:t>Supply:</a:t>
            </a:r>
            <a:r>
              <a:rPr lang="en-US" altLang="en-US" sz="1800" b="1" dirty="0">
                <a:solidFill>
                  <a:srgbClr val="FF0000"/>
                </a:solidFill>
              </a:rPr>
              <a:t>		</a:t>
            </a:r>
            <a:r>
              <a:rPr lang="en-US" altLang="en-US" sz="1800" b="1" dirty="0"/>
              <a:t>Will supply increase enough to satisfy 				growth  in consumption? Will Boom and 				bust cycles discourage investment?</a:t>
            </a:r>
          </a:p>
          <a:p>
            <a:pPr eaLnBrk="1" hangingPunct="1"/>
            <a:r>
              <a:rPr lang="en-US" altLang="en-US" sz="1800" dirty="0">
                <a:solidFill>
                  <a:schemeClr val="tx2"/>
                </a:solidFill>
              </a:rPr>
              <a:t>Weather:	</a:t>
            </a:r>
            <a:r>
              <a:rPr lang="en-US" altLang="en-US" sz="1800" b="1" dirty="0"/>
              <a:t>	The possibility of a hot summer or cold 				winter would put upward demand pressure 			on gas markets.</a:t>
            </a:r>
          </a:p>
          <a:p>
            <a:pPr eaLnBrk="1" hangingPunct="1"/>
            <a:r>
              <a:rPr lang="en-US" altLang="en-US" sz="1800" dirty="0">
                <a:solidFill>
                  <a:schemeClr val="tx2"/>
                </a:solidFill>
              </a:rPr>
              <a:t>Storage:</a:t>
            </a:r>
            <a:r>
              <a:rPr lang="en-US" altLang="en-US" sz="1800" b="1" dirty="0"/>
              <a:t>		Will refill be adequate for next winter</a:t>
            </a:r>
            <a:r>
              <a:rPr lang="ja-JP" altLang="en-US" sz="1800" b="1" dirty="0"/>
              <a:t>’</a:t>
            </a:r>
            <a:r>
              <a:rPr lang="en-US" altLang="ja-JP" sz="1800" b="1" dirty="0"/>
              <a:t>s 				demand?</a:t>
            </a:r>
          </a:p>
          <a:p>
            <a:pPr eaLnBrk="1" hangingPunct="1">
              <a:spcBef>
                <a:spcPct val="15000"/>
              </a:spcBef>
            </a:pPr>
            <a:r>
              <a:rPr lang="en-US" altLang="en-US" sz="1800" dirty="0">
                <a:solidFill>
                  <a:schemeClr val="tx2"/>
                </a:solidFill>
              </a:rPr>
              <a:t>Consumption:</a:t>
            </a:r>
            <a:r>
              <a:rPr lang="en-US" altLang="en-US" sz="1800" b="1" dirty="0"/>
              <a:t>	              Will forecasted growth in natural gas  				consumption be realized? How will 				consumption be affected by price volatility, 			fuel competition and service requirements </a:t>
            </a:r>
          </a:p>
          <a:p>
            <a:pPr eaLnBrk="1" hangingPunct="1">
              <a:spcBef>
                <a:spcPct val="15000"/>
              </a:spcBef>
              <a:buFontTx/>
              <a:buNone/>
            </a:pPr>
            <a:r>
              <a:rPr lang="en-US" altLang="en-US" sz="1800" b="1" dirty="0"/>
              <a:t>                                           of electric generators?</a:t>
            </a:r>
          </a:p>
          <a:p>
            <a:pPr eaLnBrk="1" hangingPunct="1">
              <a:spcBef>
                <a:spcPct val="15000"/>
              </a:spcBef>
            </a:pPr>
            <a:r>
              <a:rPr lang="en-US" altLang="en-US" sz="1800" dirty="0">
                <a:solidFill>
                  <a:schemeClr val="tx2"/>
                </a:solidFill>
              </a:rPr>
              <a:t>Pipelines:</a:t>
            </a:r>
            <a:r>
              <a:rPr lang="en-US" altLang="en-US" sz="1800" b="1" dirty="0"/>
              <a:t>	    	Will necessary capital investments be 				made to expand delivery capability?</a:t>
            </a:r>
            <a:r>
              <a:rPr lang="en-US" altLang="en-US" sz="1800" b="1" dirty="0">
                <a:solidFill>
                  <a:schemeClr val="bg2"/>
                </a:solidFill>
              </a:rPr>
              <a:t>  </a:t>
            </a:r>
          </a:p>
          <a:p>
            <a:pPr eaLnBrk="1" hangingPunct="1">
              <a:spcBef>
                <a:spcPct val="15000"/>
              </a:spcBef>
            </a:pPr>
            <a:endParaRPr lang="en-US" altLang="en-US" sz="1800" b="1" dirty="0">
              <a:solidFill>
                <a:schemeClr val="bg2"/>
              </a:solidFill>
            </a:endParaRPr>
          </a:p>
        </p:txBody>
      </p:sp>
      <p:sp>
        <p:nvSpPr>
          <p:cNvPr id="10957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MS PGothic" panose="020B0600070205080204" pitchFamily="34" charset="-128"/>
              </a:defRPr>
            </a:lvl1pPr>
            <a:lvl2pPr marL="742950" indent="-285750">
              <a:defRPr sz="1400">
                <a:solidFill>
                  <a:schemeClr val="tx1"/>
                </a:solidFill>
                <a:latin typeface="Times New Roman" panose="02020603050405020304" pitchFamily="18" charset="0"/>
                <a:ea typeface="MS PGothic" panose="020B0600070205080204" pitchFamily="34" charset="-128"/>
              </a:defRPr>
            </a:lvl2pPr>
            <a:lvl3pPr marL="1143000" indent="-228600">
              <a:defRPr sz="1400">
                <a:solidFill>
                  <a:schemeClr val="tx1"/>
                </a:solidFill>
                <a:latin typeface="Times New Roman" panose="02020603050405020304" pitchFamily="18" charset="0"/>
                <a:ea typeface="MS PGothic" panose="020B0600070205080204" pitchFamily="34" charset="-128"/>
              </a:defRPr>
            </a:lvl3pPr>
            <a:lvl4pPr marL="1600200" indent="-228600">
              <a:defRPr sz="1400">
                <a:solidFill>
                  <a:schemeClr val="tx1"/>
                </a:solidFill>
                <a:latin typeface="Times New Roman" panose="02020603050405020304" pitchFamily="18" charset="0"/>
                <a:ea typeface="MS PGothic" panose="020B0600070205080204" pitchFamily="34" charset="-128"/>
              </a:defRPr>
            </a:lvl4pPr>
            <a:lvl5pPr marL="2057400" indent="-228600">
              <a:defRPr sz="1400">
                <a:solidFill>
                  <a:schemeClr val="tx1"/>
                </a:solidFill>
                <a:latin typeface="Times New Roman"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1400">
                <a:solidFill>
                  <a:schemeClr val="tx1"/>
                </a:solidFill>
                <a:latin typeface="Times New Roman" panose="02020603050405020304" pitchFamily="18" charset="0"/>
                <a:ea typeface="MS PGothic" panose="020B0600070205080204" pitchFamily="34" charset="-128"/>
              </a:defRPr>
            </a:lvl9pPr>
          </a:lstStyle>
          <a:p>
            <a:fld id="{BE113C83-1871-4558-AA36-33C7397072D7}" type="slidenum">
              <a:rPr lang="en-US" altLang="en-US" sz="1200">
                <a:solidFill>
                  <a:srgbClr val="898989"/>
                </a:solidFill>
              </a:rPr>
              <a:pPr/>
              <a:t>71</a:t>
            </a:fld>
            <a:endParaRPr lang="en-US" altLang="en-US" sz="1200">
              <a:solidFill>
                <a:srgbClr val="89898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38B9BEB-6C00-484E-9BF3-7EA3DB548E3B}" type="slidenum">
              <a:rPr lang="en-US"/>
              <a:pPr/>
              <a:t>8</a:t>
            </a:fld>
            <a:endParaRPr lang="en-US"/>
          </a:p>
        </p:txBody>
      </p:sp>
      <p:sp>
        <p:nvSpPr>
          <p:cNvPr id="2299906" name="Rectangle 2"/>
          <p:cNvSpPr>
            <a:spLocks noGrp="1" noChangeArrowheads="1"/>
          </p:cNvSpPr>
          <p:nvPr>
            <p:ph type="title"/>
          </p:nvPr>
        </p:nvSpPr>
        <p:spPr>
          <a:xfrm>
            <a:off x="838200" y="365125"/>
            <a:ext cx="10515600" cy="1325563"/>
          </a:xfrm>
        </p:spPr>
        <p:txBody>
          <a:bodyPr/>
          <a:lstStyle/>
          <a:p>
            <a:r>
              <a:rPr lang="en-US" dirty="0"/>
              <a:t>Units of Measurement</a:t>
            </a:r>
          </a:p>
        </p:txBody>
      </p:sp>
      <p:sp>
        <p:nvSpPr>
          <p:cNvPr id="2299907" name="Rectangle 3"/>
          <p:cNvSpPr>
            <a:spLocks noGrp="1" noChangeArrowheads="1"/>
          </p:cNvSpPr>
          <p:nvPr>
            <p:ph type="body" idx="1"/>
          </p:nvPr>
        </p:nvSpPr>
        <p:spPr>
          <a:xfrm>
            <a:off x="838200" y="1767526"/>
            <a:ext cx="10401693" cy="3879130"/>
          </a:xfrm>
        </p:spPr>
        <p:txBody>
          <a:bodyPr/>
          <a:lstStyle/>
          <a:p>
            <a:r>
              <a:rPr lang="en-US" dirty="0"/>
              <a:t>Price per Barrel (42 Gallons) or Cents per Gallon</a:t>
            </a:r>
          </a:p>
          <a:p>
            <a:r>
              <a:rPr lang="en-US" dirty="0"/>
              <a:t>Priced in U.S. dollars</a:t>
            </a:r>
          </a:p>
          <a:p>
            <a:r>
              <a:rPr lang="en-US" dirty="0"/>
              <a:t>Priced at Three Primary Locations</a:t>
            </a:r>
          </a:p>
          <a:p>
            <a:pPr marL="628650" lvl="1"/>
            <a:r>
              <a:rPr lang="en-US" dirty="0"/>
              <a:t>Cushing, Oklahoma - WTI</a:t>
            </a:r>
          </a:p>
          <a:p>
            <a:pPr marL="628650" lvl="1"/>
            <a:r>
              <a:rPr lang="en-US" dirty="0"/>
              <a:t>North Sea - Brent</a:t>
            </a:r>
          </a:p>
          <a:p>
            <a:pPr marL="628650" lvl="1"/>
            <a:r>
              <a:rPr lang="en-US" dirty="0"/>
              <a:t>Singapore - Dubai</a:t>
            </a:r>
          </a:p>
          <a:p>
            <a:r>
              <a:rPr lang="en-US" dirty="0"/>
              <a:t>Consumption in Millions of Barrels per Day (</a:t>
            </a:r>
            <a:r>
              <a:rPr lang="en-US" dirty="0" err="1"/>
              <a:t>MMBbl</a:t>
            </a:r>
            <a:r>
              <a:rPr lang="en-US" dirty="0"/>
              <a:t>/d)</a:t>
            </a:r>
          </a:p>
          <a:p>
            <a:r>
              <a:rPr lang="en-US" dirty="0"/>
              <a:t>Most energy converted to Barrels of Oil Equivalent (BOE)</a:t>
            </a:r>
          </a:p>
        </p:txBody>
      </p:sp>
    </p:spTree>
  </p:cSld>
  <p:clrMapOvr>
    <a:masterClrMapping/>
  </p:clrMapOvr>
  <p:transition spd="med">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C0516107-32C9-42FA-942E-157C4D972D45}" type="slidenum">
              <a:rPr lang="en-US"/>
              <a:pPr/>
              <a:t>9</a:t>
            </a:fld>
            <a:endParaRPr lang="en-US"/>
          </a:p>
        </p:txBody>
      </p:sp>
      <p:sp>
        <p:nvSpPr>
          <p:cNvPr id="2304002" name="Rectangle 2"/>
          <p:cNvSpPr>
            <a:spLocks noGrp="1" noChangeArrowheads="1"/>
          </p:cNvSpPr>
          <p:nvPr>
            <p:ph type="title"/>
          </p:nvPr>
        </p:nvSpPr>
        <p:spPr>
          <a:xfrm>
            <a:off x="838200" y="365125"/>
            <a:ext cx="10515600" cy="1325563"/>
          </a:xfrm>
        </p:spPr>
        <p:txBody>
          <a:bodyPr/>
          <a:lstStyle/>
          <a:p>
            <a:r>
              <a:rPr lang="en-US" dirty="0"/>
              <a:t>Fundamental Drivers</a:t>
            </a:r>
          </a:p>
        </p:txBody>
      </p:sp>
      <p:sp>
        <p:nvSpPr>
          <p:cNvPr id="2304003" name="Rectangle 3"/>
          <p:cNvSpPr>
            <a:spLocks noGrp="1" noChangeArrowheads="1"/>
          </p:cNvSpPr>
          <p:nvPr>
            <p:ph type="body" idx="1"/>
          </p:nvPr>
        </p:nvSpPr>
        <p:spPr>
          <a:xfrm>
            <a:off x="838200" y="1600201"/>
            <a:ext cx="8990013" cy="4824413"/>
          </a:xfrm>
        </p:spPr>
        <p:txBody>
          <a:bodyPr/>
          <a:lstStyle/>
          <a:p>
            <a:r>
              <a:rPr lang="en-US" dirty="0"/>
              <a:t>Supply</a:t>
            </a:r>
          </a:p>
          <a:p>
            <a:pPr marL="628650" lvl="1"/>
            <a:r>
              <a:rPr lang="en-US" dirty="0"/>
              <a:t>OECD Crude and Product Inventories</a:t>
            </a:r>
          </a:p>
          <a:p>
            <a:pPr marL="628650" lvl="1"/>
            <a:r>
              <a:rPr lang="en-US" dirty="0"/>
              <a:t>Finding and Lifting Costs by Region</a:t>
            </a:r>
          </a:p>
          <a:p>
            <a:pPr marL="628650" lvl="1"/>
            <a:r>
              <a:rPr lang="en-US" dirty="0"/>
              <a:t>New Production - OPEC / Non-OPEC</a:t>
            </a:r>
          </a:p>
          <a:p>
            <a:pPr>
              <a:spcBef>
                <a:spcPct val="65000"/>
              </a:spcBef>
            </a:pPr>
            <a:r>
              <a:rPr lang="en-US" dirty="0"/>
              <a:t>Demand</a:t>
            </a:r>
          </a:p>
          <a:p>
            <a:pPr marL="628650" lvl="1"/>
            <a:r>
              <a:rPr lang="en-US" dirty="0"/>
              <a:t>World Economic Growth</a:t>
            </a:r>
          </a:p>
          <a:p>
            <a:pPr marL="628650" lvl="1"/>
            <a:r>
              <a:rPr lang="en-US" dirty="0"/>
              <a:t>World Population Growth</a:t>
            </a:r>
          </a:p>
          <a:p>
            <a:pPr marL="628650" lvl="1"/>
            <a:r>
              <a:rPr lang="en-US" dirty="0"/>
              <a:t>Inter-fuel Competition</a:t>
            </a:r>
          </a:p>
        </p:txBody>
      </p:sp>
    </p:spTree>
  </p:cSld>
  <p:clrMapOvr>
    <a:masterClrMapping/>
  </p:clrMapOvr>
  <p:transition spd="med">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5512</Words>
  <Application>Microsoft Office PowerPoint</Application>
  <PresentationFormat>Widescreen</PresentationFormat>
  <Paragraphs>969</Paragraphs>
  <Slides>71</Slides>
  <Notes>68</Notes>
  <HiddenSlides>0</HiddenSlides>
  <MMClips>0</MMClips>
  <ScaleCrop>false</ScaleCrop>
  <HeadingPairs>
    <vt:vector size="10" baseType="variant">
      <vt:variant>
        <vt:lpstr>Fonts Used</vt:lpstr>
      </vt:variant>
      <vt:variant>
        <vt:i4>14</vt:i4>
      </vt:variant>
      <vt:variant>
        <vt:lpstr>Theme</vt:lpstr>
      </vt:variant>
      <vt:variant>
        <vt:i4>1</vt:i4>
      </vt:variant>
      <vt:variant>
        <vt:lpstr>Links</vt:lpstr>
      </vt:variant>
      <vt:variant>
        <vt:i4>1</vt:i4>
      </vt:variant>
      <vt:variant>
        <vt:lpstr>Embedded OLE Servers</vt:lpstr>
      </vt:variant>
      <vt:variant>
        <vt:i4>3</vt:i4>
      </vt:variant>
      <vt:variant>
        <vt:lpstr>Slide Titles</vt:lpstr>
      </vt:variant>
      <vt:variant>
        <vt:i4>71</vt:i4>
      </vt:variant>
    </vt:vector>
  </HeadingPairs>
  <TitlesOfParts>
    <vt:vector size="90" baseType="lpstr">
      <vt:lpstr>Arial</vt:lpstr>
      <vt:lpstr>Arial Narrow</vt:lpstr>
      <vt:lpstr>Calibri</vt:lpstr>
      <vt:lpstr>Calibri Light</vt:lpstr>
      <vt:lpstr>Cambria Math</vt:lpstr>
      <vt:lpstr>Garamond</vt:lpstr>
      <vt:lpstr>Helvetica Black</vt:lpstr>
      <vt:lpstr>Maiandra GD</vt:lpstr>
      <vt:lpstr>Tahoma</vt:lpstr>
      <vt:lpstr>Times New Roman</vt:lpstr>
      <vt:lpstr>Univers 45 Light</vt:lpstr>
      <vt:lpstr>Univers 55</vt:lpstr>
      <vt:lpstr>Wingdings</vt:lpstr>
      <vt:lpstr>Zurich LtCn BT</vt:lpstr>
      <vt:lpstr>Office Theme</vt:lpstr>
      <vt:lpstr>file:///\\fs-f1\l6023\Natural%20Gas%20Overview\MiniMe2.ppt!390</vt:lpstr>
      <vt:lpstr>Chart</vt:lpstr>
      <vt:lpstr>CorelDRAW</vt:lpstr>
      <vt:lpstr>Document</vt:lpstr>
      <vt:lpstr>What is a Commodity?</vt:lpstr>
      <vt:lpstr>Key Commodity Components</vt:lpstr>
      <vt:lpstr>Global Futures and Options Volumes by Category </vt:lpstr>
      <vt:lpstr>PowerPoint Presentation</vt:lpstr>
      <vt:lpstr>PowerPoint Presentation</vt:lpstr>
      <vt:lpstr>World Energy Consumption (2006)</vt:lpstr>
      <vt:lpstr>US Energy Consumption</vt:lpstr>
      <vt:lpstr>Units of Measurement</vt:lpstr>
      <vt:lpstr>Fundamental Drivers</vt:lpstr>
      <vt:lpstr>Proved oil reserves at end 2008</vt:lpstr>
      <vt:lpstr>Distribution of proved oil reserves 2008</vt:lpstr>
      <vt:lpstr>Oil production by area </vt:lpstr>
      <vt:lpstr>Oil reserves-to-production (R/P) ratios</vt:lpstr>
      <vt:lpstr>Oil consumption per capita</vt:lpstr>
      <vt:lpstr>Major oil trade movements</vt:lpstr>
      <vt:lpstr>Major oil trade movements</vt:lpstr>
      <vt:lpstr>World Petroleum Demand</vt:lpstr>
      <vt:lpstr>OPEC Surplus Production Capacity</vt:lpstr>
      <vt:lpstr>Crude Oil Characteristics</vt:lpstr>
      <vt:lpstr>Heavy or Dense?</vt:lpstr>
      <vt:lpstr>API Gravity</vt:lpstr>
      <vt:lpstr>Factors Affecting Crude Oil Cost</vt:lpstr>
      <vt:lpstr>Sweet or Sour?</vt:lpstr>
      <vt:lpstr>Drilling and Producing Oil and Natural Gas</vt:lpstr>
      <vt:lpstr>Finding &amp; Lifting Costs</vt:lpstr>
      <vt:lpstr>Shipping Petroleum by Water</vt:lpstr>
      <vt:lpstr>Financial Crude Oil Markets</vt:lpstr>
      <vt:lpstr>Rotterdam Oil Product Prices</vt:lpstr>
      <vt:lpstr>Regional oil refining margins</vt:lpstr>
      <vt:lpstr>Light/Heavy Spread</vt:lpstr>
      <vt:lpstr>Heavy Crude imports increase</vt:lpstr>
      <vt:lpstr>U.S. Refinery Input Quality</vt:lpstr>
      <vt:lpstr>Increased ability to handle Sour crudes</vt:lpstr>
      <vt:lpstr>Shipping by Land: U.S. Crude</vt:lpstr>
      <vt:lpstr>Refinery Cracks or Cracking Margins</vt:lpstr>
      <vt:lpstr>Oil refinery</vt:lpstr>
      <vt:lpstr>PowerPoint Presentation</vt:lpstr>
      <vt:lpstr>Gross Product Worth (Sept 8 2003)</vt:lpstr>
      <vt:lpstr>PowerPoint Presentation</vt:lpstr>
      <vt:lpstr>  </vt:lpstr>
      <vt:lpstr>Global Natural Gas</vt:lpstr>
      <vt:lpstr>PowerPoint Presentation</vt:lpstr>
      <vt:lpstr>PowerPoint Presentation</vt:lpstr>
      <vt:lpstr>PowerPoint Presentation</vt:lpstr>
      <vt:lpstr>Reserves by National/Private Company</vt:lpstr>
      <vt:lpstr>PowerPoint Presentation</vt:lpstr>
      <vt:lpstr>PowerPoint Presentation</vt:lpstr>
      <vt:lpstr>PowerPoint Presentation</vt:lpstr>
      <vt:lpstr>PowerPoint Presentation</vt:lpstr>
      <vt:lpstr>Reserves by National/Private Company</vt:lpstr>
      <vt:lpstr>PowerPoint Presentation</vt:lpstr>
      <vt:lpstr>PowerPoint Presentation</vt:lpstr>
      <vt:lpstr>PowerPoint Presentation</vt:lpstr>
      <vt:lpstr>PowerPoint Presentation</vt:lpstr>
      <vt:lpstr>Producing Basins And Regional Natural Gas Flows</vt:lpstr>
      <vt:lpstr>Natural Gas Pipeline Systems 2002  U.S. Interstate and Selected Intrastate </vt:lpstr>
      <vt:lpstr>PowerPoint Presentation</vt:lpstr>
      <vt:lpstr>PowerPoint Presentation</vt:lpstr>
      <vt:lpstr>PowerPoint Presentation</vt:lpstr>
      <vt:lpstr>Gas Rigs Tend To Follow Spot Prices With A Lag</vt:lpstr>
      <vt:lpstr>Natural Gas Stocks are Recovering Strongly from Winter Lows</vt:lpstr>
      <vt:lpstr>Natural Gas Storage  </vt:lpstr>
      <vt:lpstr>Natural Gas Stocks are Recovering Strongly from Winter Lows</vt:lpstr>
      <vt:lpstr>Natural Gas Storage  </vt:lpstr>
      <vt:lpstr>Potential Solution?</vt:lpstr>
      <vt:lpstr>Key LNG Markets</vt:lpstr>
      <vt:lpstr>LNG Industry Dynamics Continue to Drive Growth</vt:lpstr>
      <vt:lpstr>LNG Vessel in Trinidad</vt:lpstr>
      <vt:lpstr>Trinidad – an emerging supply point for the Atlantic Basin</vt:lpstr>
      <vt:lpstr>Cove Point Terminal</vt:lpstr>
      <vt:lpstr>Near-Term Natural Gas Market Issues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Detlef Hallermann</dc:creator>
  <cp:lastModifiedBy>Chunlin Shi (SME, 119020368)</cp:lastModifiedBy>
  <cp:revision>4</cp:revision>
  <dcterms:created xsi:type="dcterms:W3CDTF">2021-09-01T12:26:46Z</dcterms:created>
  <dcterms:modified xsi:type="dcterms:W3CDTF">2024-08-22T17:11:17Z</dcterms:modified>
</cp:coreProperties>
</file>